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7"/>
  </p:notesMasterIdLst>
  <p:sldIdLst>
    <p:sldId id="337" r:id="rId2"/>
    <p:sldId id="290" r:id="rId3"/>
    <p:sldId id="33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24" r:id="rId17"/>
    <p:sldId id="325" r:id="rId18"/>
    <p:sldId id="326" r:id="rId19"/>
    <p:sldId id="327" r:id="rId20"/>
    <p:sldId id="331" r:id="rId21"/>
    <p:sldId id="332" r:id="rId22"/>
    <p:sldId id="333" r:id="rId23"/>
    <p:sldId id="334" r:id="rId24"/>
    <p:sldId id="335" r:id="rId25"/>
    <p:sldId id="336" r:id="rId26"/>
    <p:sldId id="315" r:id="rId27"/>
    <p:sldId id="316" r:id="rId28"/>
    <p:sldId id="317" r:id="rId29"/>
    <p:sldId id="319" r:id="rId30"/>
    <p:sldId id="321" r:id="rId31"/>
    <p:sldId id="328" r:id="rId32"/>
    <p:sldId id="329" r:id="rId33"/>
    <p:sldId id="330" r:id="rId34"/>
    <p:sldId id="322" r:id="rId35"/>
    <p:sldId id="323" r:id="rId36"/>
  </p:sldIdLst>
  <p:sldSz cx="12192000" cy="6858000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3.4191169018081426E-2"/>
                  <c:y val="-9.640818889246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47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163664"/>
        <c:axId val="243169104"/>
        <c:axId val="0"/>
      </c:bar3DChart>
      <c:catAx>
        <c:axId val="2431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169104"/>
        <c:crosses val="autoZero"/>
        <c:auto val="1"/>
        <c:lblAlgn val="ctr"/>
        <c:lblOffset val="100"/>
        <c:noMultiLvlLbl val="0"/>
      </c:catAx>
      <c:valAx>
        <c:axId val="243169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16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32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contourW="6350"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44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40272"/>
        <c:axId val="1994142992"/>
        <c:axId val="0"/>
      </c:bar3DChart>
      <c:catAx>
        <c:axId val="199414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42992"/>
        <c:crosses val="autoZero"/>
        <c:auto val="1"/>
        <c:lblAlgn val="ctr"/>
        <c:lblOffset val="100"/>
        <c:noMultiLvlLbl val="0"/>
      </c:catAx>
      <c:valAx>
        <c:axId val="1994142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4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55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45168"/>
        <c:axId val="1994145712"/>
        <c:axId val="0"/>
      </c:bar3DChart>
      <c:catAx>
        <c:axId val="19941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45712"/>
        <c:crosses val="autoZero"/>
        <c:auto val="1"/>
        <c:lblAlgn val="ctr"/>
        <c:lblOffset val="100"/>
        <c:noMultiLvlLbl val="0"/>
      </c:catAx>
      <c:valAx>
        <c:axId val="1994145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4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contourW="6350">
              <a:contourClr>
                <a:schemeClr val="accent3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39728"/>
        <c:axId val="1994135920"/>
        <c:axId val="0"/>
      </c:bar3DChart>
      <c:catAx>
        <c:axId val="199413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35920"/>
        <c:crosses val="autoZero"/>
        <c:auto val="1"/>
        <c:lblAlgn val="ctr"/>
        <c:lblOffset val="100"/>
        <c:noMultiLvlLbl val="0"/>
      </c:catAx>
      <c:valAx>
        <c:axId val="1994135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3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7.6789242250408507E-3"/>
                  <c:y val="0.15631262525050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59193168780638E-3"/>
                  <c:y val="0.21242484969939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97310562602127E-3"/>
                  <c:y val="0.29258517034068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48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43536"/>
        <c:axId val="1994138640"/>
        <c:axId val="0"/>
      </c:bar3DChart>
      <c:catAx>
        <c:axId val="199414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38640"/>
        <c:crosses val="autoZero"/>
        <c:auto val="1"/>
        <c:lblAlgn val="ctr"/>
        <c:lblOffset val="100"/>
        <c:noMultiLvlLbl val="0"/>
      </c:catAx>
      <c:valAx>
        <c:axId val="199413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4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8519118828145636E-3"/>
                  <c:y val="0.1752910248099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8306088838910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03264"/>
        <c:axId val="49407616"/>
        <c:axId val="0"/>
      </c:bar3DChart>
      <c:catAx>
        <c:axId val="494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07616"/>
        <c:crosses val="autoZero"/>
        <c:auto val="1"/>
        <c:lblAlgn val="ctr"/>
        <c:lblOffset val="100"/>
        <c:noMultiLvlLbl val="0"/>
      </c:catAx>
      <c:valAx>
        <c:axId val="4940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0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8519118828145636E-3"/>
                  <c:y val="0.1752910248099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8306088838910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91296"/>
        <c:axId val="49410880"/>
        <c:axId val="0"/>
      </c:bar3DChart>
      <c:catAx>
        <c:axId val="493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10880"/>
        <c:crosses val="autoZero"/>
        <c:auto val="1"/>
        <c:lblAlgn val="ctr"/>
        <c:lblOffset val="100"/>
        <c:noMultiLvlLbl val="0"/>
      </c:catAx>
      <c:valAx>
        <c:axId val="49410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3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0.2344097981972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8306088838910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44624"/>
        <c:axId val="1994147344"/>
        <c:axId val="0"/>
      </c:bar3DChart>
      <c:catAx>
        <c:axId val="199414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47344"/>
        <c:crosses val="autoZero"/>
        <c:auto val="1"/>
        <c:lblAlgn val="ctr"/>
        <c:lblOffset val="100"/>
        <c:noMultiLvlLbl val="0"/>
      </c:catAx>
      <c:valAx>
        <c:axId val="1994147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4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contourW="6350">
              <a:contourClr>
                <a:schemeClr val="accent3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9343284094256116E-2"/>
                  <c:y val="-1.837994264878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37658219100444E-2"/>
                  <c:y val="-3.308389676782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316877625467189E-2"/>
                  <c:y val="-3.308389676782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40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139728"/>
        <c:axId val="243151152"/>
        <c:axId val="0"/>
      </c:bar3DChart>
      <c:catAx>
        <c:axId val="24313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151152"/>
        <c:crosses val="autoZero"/>
        <c:auto val="1"/>
        <c:lblAlgn val="ctr"/>
        <c:lblOffset val="100"/>
        <c:noMultiLvlLbl val="0"/>
      </c:catAx>
      <c:valAx>
        <c:axId val="243151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13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888434725439993E-3"/>
                  <c:y val="2.49137780016204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dirty="0" smtClean="0">
                        <a:solidFill>
                          <a:schemeClr val="tx1"/>
                        </a:solidFill>
                      </a:rPr>
                      <a:t>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6139456"/>
        <c:axId val="1996144352"/>
        <c:axId val="0"/>
      </c:bar3DChart>
      <c:catAx>
        <c:axId val="19961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144352"/>
        <c:crosses val="autoZero"/>
        <c:auto val="1"/>
        <c:lblAlgn val="ctr"/>
        <c:lblOffset val="100"/>
        <c:noMultiLvlLbl val="0"/>
      </c:catAx>
      <c:valAx>
        <c:axId val="199614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613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062499999999986E-2"/>
                  <c:y val="-5.9584130916188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87499999999942E-2"/>
                  <c:y val="-5.9584130916188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 </c:v>
                </c:pt>
                <c:pt idx="1">
                  <c:v>магистратура 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47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 аккредитацию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125E-3"/>
                  <c:y val="-2.085444582066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499999999999431E-3"/>
                  <c:y val="-8.9376196374282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 </c:v>
                </c:pt>
                <c:pt idx="1">
                  <c:v>магистратура 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процессе аккредитации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99999999999971E-2"/>
                  <c:y val="-5.9584130916188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99999999999943E-2"/>
                  <c:y val="-5.9584130916188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 </c:v>
                </c:pt>
                <c:pt idx="1">
                  <c:v>магистратура 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26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заявлены к аккредитации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contourW="6350"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7.8125E-3"/>
                  <c:y val="-1.489603272904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 </c:v>
                </c:pt>
                <c:pt idx="1">
                  <c:v>магистратура 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6141632"/>
        <c:axId val="1996149792"/>
        <c:axId val="0"/>
      </c:bar3DChart>
      <c:catAx>
        <c:axId val="19961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149792"/>
        <c:crosses val="autoZero"/>
        <c:auto val="1"/>
        <c:lblAlgn val="ctr"/>
        <c:lblOffset val="100"/>
        <c:noMultiLvlLbl val="0"/>
      </c:catAx>
      <c:valAx>
        <c:axId val="1996149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61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2.4047041314521025E-2"/>
                  <c:y val="-8.8253250760675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Магистратура</c:v>
                </c:pt>
                <c:pt idx="1">
                  <c:v>Докторантура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1548848"/>
        <c:axId val="1921558096"/>
        <c:axId val="0"/>
      </c:bar3DChart>
      <c:catAx>
        <c:axId val="192154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58096"/>
        <c:crosses val="autoZero"/>
        <c:auto val="1"/>
        <c:lblAlgn val="ctr"/>
        <c:lblOffset val="100"/>
        <c:noMultiLvlLbl val="0"/>
      </c:catAx>
      <c:valAx>
        <c:axId val="1921558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15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1.6061496053741006E-2"/>
                  <c:y val="-0.13129361377426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49196842992806E-2"/>
                  <c:y val="-0.1437977674670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243047237618587E-2"/>
                  <c:y val="-0.13129361377426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Казахстанских</c:v>
                </c:pt>
                <c:pt idx="1">
                  <c:v>г.Павлодар</c:v>
                </c:pt>
                <c:pt idx="2">
                  <c:v>г.Экибастуз</c:v>
                </c:pt>
                <c:pt idx="3">
                  <c:v>г.Алматы</c:v>
                </c:pt>
                <c:pt idx="4">
                  <c:v>Российская Федерация</c:v>
                </c:pt>
                <c:pt idx="5">
                  <c:v>Научных статей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130</c:v>
                </c:pt>
                <c:pt idx="1">
                  <c:v>108</c:v>
                </c:pt>
                <c:pt idx="2">
                  <c:v>20</c:v>
                </c:pt>
                <c:pt idx="3">
                  <c:v>2</c:v>
                </c:pt>
                <c:pt idx="4">
                  <c:v>181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6144896"/>
        <c:axId val="1996154688"/>
        <c:axId val="0"/>
      </c:bar3DChart>
      <c:catAx>
        <c:axId val="19961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154688"/>
        <c:crosses val="autoZero"/>
        <c:auto val="1"/>
        <c:lblAlgn val="ctr"/>
        <c:lblOffset val="100"/>
        <c:noMultiLvlLbl val="0"/>
      </c:catAx>
      <c:valAx>
        <c:axId val="199615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614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Очно</c:v>
                </c:pt>
                <c:pt idx="1">
                  <c:v>Заочно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24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1546672"/>
        <c:axId val="1921549936"/>
        <c:axId val="0"/>
      </c:bar3DChart>
      <c:catAx>
        <c:axId val="19215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49936"/>
        <c:crosses val="autoZero"/>
        <c:auto val="1"/>
        <c:lblAlgn val="ctr"/>
        <c:lblOffset val="100"/>
        <c:noMultiLvlLbl val="0"/>
      </c:catAx>
      <c:valAx>
        <c:axId val="192154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15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Очно</c:v>
                </c:pt>
                <c:pt idx="1">
                  <c:v>Заочно</c:v>
                </c:pt>
                <c:pt idx="2">
                  <c:v>Итого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4276</c:v>
                </c:pt>
                <c:pt idx="1">
                  <c:v>2151</c:v>
                </c:pt>
                <c:pt idx="2">
                  <c:v>6427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9296640"/>
        <c:axId val="1882073472"/>
        <c:axId val="0"/>
      </c:bar3DChart>
      <c:catAx>
        <c:axId val="18792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2073472"/>
        <c:crosses val="autoZero"/>
        <c:auto val="1"/>
        <c:lblAlgn val="ctr"/>
        <c:lblOffset val="100"/>
        <c:noMultiLvlLbl val="0"/>
      </c:catAx>
      <c:valAx>
        <c:axId val="1882073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792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 МОН РК</c:v>
                </c:pt>
                <c:pt idx="1">
                  <c:v>Договорная основа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2661</c:v>
                </c:pt>
                <c:pt idx="1">
                  <c:v>3766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5552128"/>
        <c:axId val="1925552672"/>
        <c:axId val="0"/>
      </c:bar3DChart>
      <c:catAx>
        <c:axId val="19255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552672"/>
        <c:crosses val="autoZero"/>
        <c:auto val="1"/>
        <c:lblAlgn val="ctr"/>
        <c:lblOffset val="100"/>
        <c:noMultiLvlLbl val="0"/>
      </c:catAx>
      <c:valAx>
        <c:axId val="192555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555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Гос. заказ</c:v>
                </c:pt>
                <c:pt idx="1">
                  <c:v>Договорная основа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5555392"/>
        <c:axId val="1925548864"/>
        <c:axId val="0"/>
      </c:bar3DChart>
      <c:catAx>
        <c:axId val="19255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548864"/>
        <c:crosses val="autoZero"/>
        <c:auto val="1"/>
        <c:lblAlgn val="ctr"/>
        <c:lblOffset val="100"/>
        <c:noMultiLvlLbl val="0"/>
      </c:catAx>
      <c:valAx>
        <c:axId val="1925548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555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Гос. заказ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5553760"/>
        <c:axId val="1925549952"/>
        <c:axId val="0"/>
      </c:bar3DChart>
      <c:catAx>
        <c:axId val="19255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549952"/>
        <c:crosses val="autoZero"/>
        <c:auto val="1"/>
        <c:lblAlgn val="ctr"/>
        <c:lblOffset val="100"/>
        <c:noMultiLvlLbl val="0"/>
      </c:catAx>
      <c:valAx>
        <c:axId val="1925549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55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ППС</c:v>
                </c:pt>
                <c:pt idx="1">
                  <c:v>Штат ППС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673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49520"/>
        <c:axId val="1994142448"/>
        <c:axId val="0"/>
      </c:bar3DChart>
      <c:catAx>
        <c:axId val="199414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42448"/>
        <c:crosses val="autoZero"/>
        <c:auto val="1"/>
        <c:lblAlgn val="ctr"/>
        <c:lblOffset val="100"/>
        <c:noMultiLvlLbl val="0"/>
      </c:catAx>
      <c:valAx>
        <c:axId val="199414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4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1427890745783636E-2"/>
                  <c:y val="-7.33974971313908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Доктора PhD</c:v>
                </c:pt>
                <c:pt idx="1">
                  <c:v>Доктора наук</c:v>
                </c:pt>
                <c:pt idx="2">
                  <c:v>Кандидаты наук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48</c:v>
                </c:pt>
                <c:pt idx="2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150064"/>
        <c:axId val="1994135376"/>
        <c:axId val="0"/>
      </c:bar3DChart>
      <c:catAx>
        <c:axId val="19941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35376"/>
        <c:crosses val="autoZero"/>
        <c:auto val="1"/>
        <c:lblAlgn val="ctr"/>
        <c:lblOffset val="100"/>
        <c:noMultiLvlLbl val="0"/>
      </c:catAx>
      <c:valAx>
        <c:axId val="199413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15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844C5-B2B7-4647-A8FA-D764F665882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2D6FD-A54A-42EE-B306-F3E99E6B4BAE}">
      <dgm:prSet/>
      <dgm:spPr/>
      <dgm:t>
        <a:bodyPr/>
        <a:lstStyle/>
        <a:p>
          <a:pPr algn="r" rtl="0"/>
          <a:r>
            <a:rPr lang="ru-RU" b="0" dirty="0" smtClean="0"/>
            <a:t>АО «Алюминий Казахстана»</a:t>
          </a:r>
          <a:endParaRPr lang="ru-RU" b="0" dirty="0"/>
        </a:p>
      </dgm:t>
    </dgm:pt>
    <dgm:pt modelId="{64B54CC6-94DF-44D5-9E7C-414EFAADBE7C}" type="parTrans" cxnId="{92786513-5807-43CB-A76B-9765D3C8ACAB}">
      <dgm:prSet/>
      <dgm:spPr/>
      <dgm:t>
        <a:bodyPr/>
        <a:lstStyle/>
        <a:p>
          <a:pPr algn="r"/>
          <a:endParaRPr lang="ru-RU" b="0"/>
        </a:p>
      </dgm:t>
    </dgm:pt>
    <dgm:pt modelId="{58D9819D-502C-46A3-8CF1-EC9A02F8531A}" type="sibTrans" cxnId="{92786513-5807-43CB-A76B-9765D3C8ACAB}">
      <dgm:prSet/>
      <dgm:spPr/>
      <dgm:t>
        <a:bodyPr/>
        <a:lstStyle/>
        <a:p>
          <a:pPr algn="r"/>
          <a:endParaRPr lang="ru-RU" b="0"/>
        </a:p>
      </dgm:t>
    </dgm:pt>
    <dgm:pt modelId="{64919831-6E59-43DF-B961-05E7FE0DEDAB}">
      <dgm:prSet/>
      <dgm:spPr/>
      <dgm:t>
        <a:bodyPr/>
        <a:lstStyle/>
        <a:p>
          <a:pPr algn="r" rtl="0"/>
          <a:r>
            <a:rPr lang="ru-RU" b="0" dirty="0" smtClean="0"/>
            <a:t>АО «Казахстанский электролизный завод»</a:t>
          </a:r>
          <a:endParaRPr lang="ru-RU" b="0" dirty="0"/>
        </a:p>
      </dgm:t>
    </dgm:pt>
    <dgm:pt modelId="{C6C884E4-C952-480F-BD4F-8160B2C5A9B9}" type="parTrans" cxnId="{1D40B375-326B-4FA5-B05A-5A82F03393A0}">
      <dgm:prSet/>
      <dgm:spPr/>
      <dgm:t>
        <a:bodyPr/>
        <a:lstStyle/>
        <a:p>
          <a:pPr algn="r"/>
          <a:endParaRPr lang="ru-RU" b="0"/>
        </a:p>
      </dgm:t>
    </dgm:pt>
    <dgm:pt modelId="{2AC51A42-DD7C-4EA2-927C-2DCDF9965E92}" type="sibTrans" cxnId="{1D40B375-326B-4FA5-B05A-5A82F03393A0}">
      <dgm:prSet/>
      <dgm:spPr/>
      <dgm:t>
        <a:bodyPr/>
        <a:lstStyle/>
        <a:p>
          <a:pPr algn="r"/>
          <a:endParaRPr lang="ru-RU" b="0"/>
        </a:p>
      </dgm:t>
    </dgm:pt>
    <dgm:pt modelId="{57ABA453-A6D7-4D07-BEFF-C683501DFB61}">
      <dgm:prSet/>
      <dgm:spPr/>
      <dgm:t>
        <a:bodyPr/>
        <a:lstStyle/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b="0" dirty="0" err="1" smtClean="0"/>
            <a:t>Аксуский</a:t>
          </a:r>
          <a:r>
            <a:rPr lang="ru-RU" b="0" dirty="0" smtClean="0"/>
            <a:t> завод ферросплавов</a:t>
          </a:r>
          <a:endParaRPr lang="en-US" b="0" dirty="0" smtClean="0"/>
        </a:p>
        <a:p>
          <a:pPr algn="r" rtl="0">
            <a:lnSpc>
              <a:spcPct val="90000"/>
            </a:lnSpc>
            <a:spcAft>
              <a:spcPct val="35000"/>
            </a:spcAft>
          </a:pPr>
          <a:r>
            <a:rPr lang="ru-RU" b="0" dirty="0" smtClean="0"/>
            <a:t>«ТНК «</a:t>
          </a:r>
          <a:r>
            <a:rPr lang="ru-RU" b="0" dirty="0" err="1" smtClean="0"/>
            <a:t>Казхром</a:t>
          </a:r>
          <a:r>
            <a:rPr lang="ru-RU" b="0" dirty="0" smtClean="0"/>
            <a:t>»</a:t>
          </a:r>
          <a:endParaRPr lang="ru-RU" b="0" dirty="0"/>
        </a:p>
      </dgm:t>
    </dgm:pt>
    <dgm:pt modelId="{55302866-528C-4E24-8549-2AF3148A9644}" type="parTrans" cxnId="{196E41DA-37A1-45A0-A37D-FF2206A64B88}">
      <dgm:prSet/>
      <dgm:spPr/>
      <dgm:t>
        <a:bodyPr/>
        <a:lstStyle/>
        <a:p>
          <a:pPr algn="r"/>
          <a:endParaRPr lang="ru-RU" b="0"/>
        </a:p>
      </dgm:t>
    </dgm:pt>
    <dgm:pt modelId="{DB79E98E-63B7-4FFC-AC2E-C17E78A80976}" type="sibTrans" cxnId="{196E41DA-37A1-45A0-A37D-FF2206A64B88}">
      <dgm:prSet/>
      <dgm:spPr/>
      <dgm:t>
        <a:bodyPr/>
        <a:lstStyle/>
        <a:p>
          <a:pPr algn="r"/>
          <a:endParaRPr lang="ru-RU" b="0"/>
        </a:p>
      </dgm:t>
    </dgm:pt>
    <dgm:pt modelId="{50FFCBDF-BD91-42FE-87E9-7B0DF2FE5EB1}">
      <dgm:prSet/>
      <dgm:spPr/>
      <dgm:t>
        <a:bodyPr/>
        <a:lstStyle/>
        <a:p>
          <a:pPr algn="r" rtl="0"/>
          <a:r>
            <a:rPr lang="ru-RU" b="0" dirty="0" smtClean="0"/>
            <a:t>ТОО «Компания </a:t>
          </a:r>
          <a:r>
            <a:rPr lang="ru-RU" b="0" dirty="0" err="1" smtClean="0"/>
            <a:t>Нефтехим</a:t>
          </a:r>
          <a:r>
            <a:rPr lang="ru-RU" b="0" dirty="0" smtClean="0"/>
            <a:t> </a:t>
          </a:r>
          <a:r>
            <a:rPr lang="en-US" b="0" dirty="0" smtClean="0"/>
            <a:t>LTD</a:t>
          </a:r>
          <a:r>
            <a:rPr lang="ru-RU" b="0" dirty="0" smtClean="0"/>
            <a:t>» </a:t>
          </a:r>
          <a:endParaRPr lang="ru-RU" b="0" dirty="0"/>
        </a:p>
      </dgm:t>
    </dgm:pt>
    <dgm:pt modelId="{7FFC9D3E-ECA3-4E46-AA4D-98DC416A7831}" type="parTrans" cxnId="{1F2B2FD4-1544-432D-8AB0-0C923E0A59DD}">
      <dgm:prSet/>
      <dgm:spPr/>
      <dgm:t>
        <a:bodyPr/>
        <a:lstStyle/>
        <a:p>
          <a:pPr algn="r"/>
          <a:endParaRPr lang="ru-RU" b="0"/>
        </a:p>
      </dgm:t>
    </dgm:pt>
    <dgm:pt modelId="{5F57DCC9-C658-4EB4-B09B-3052DED0548B}" type="sibTrans" cxnId="{1F2B2FD4-1544-432D-8AB0-0C923E0A59DD}">
      <dgm:prSet/>
      <dgm:spPr/>
      <dgm:t>
        <a:bodyPr/>
        <a:lstStyle/>
        <a:p>
          <a:pPr algn="r"/>
          <a:endParaRPr lang="ru-RU" b="0"/>
        </a:p>
      </dgm:t>
    </dgm:pt>
    <dgm:pt modelId="{AE72BD54-DFF1-4789-BCE5-37FB34E49590}">
      <dgm:prSet/>
      <dgm:spPr/>
      <dgm:t>
        <a:bodyPr/>
        <a:lstStyle/>
        <a:p>
          <a:pPr algn="r" rtl="0"/>
          <a:r>
            <a:rPr lang="ru-RU" b="0" dirty="0" smtClean="0"/>
            <a:t>ПФ ТОО «Кастинг»</a:t>
          </a:r>
          <a:endParaRPr lang="ru-RU" b="0" dirty="0"/>
        </a:p>
      </dgm:t>
    </dgm:pt>
    <dgm:pt modelId="{A46999C8-3A0A-412D-923B-DC4B2E80BFDE}" type="parTrans" cxnId="{AAECD400-85F5-4AA9-AEC7-3AC3EF96A21B}">
      <dgm:prSet/>
      <dgm:spPr/>
      <dgm:t>
        <a:bodyPr/>
        <a:lstStyle/>
        <a:p>
          <a:pPr algn="r"/>
          <a:endParaRPr lang="ru-RU" b="0"/>
        </a:p>
      </dgm:t>
    </dgm:pt>
    <dgm:pt modelId="{C9A409BF-AAC0-4C24-9DDA-22CC9F36E572}" type="sibTrans" cxnId="{AAECD400-85F5-4AA9-AEC7-3AC3EF96A21B}">
      <dgm:prSet/>
      <dgm:spPr/>
      <dgm:t>
        <a:bodyPr/>
        <a:lstStyle/>
        <a:p>
          <a:pPr algn="r"/>
          <a:endParaRPr lang="ru-RU" b="0"/>
        </a:p>
      </dgm:t>
    </dgm:pt>
    <dgm:pt modelId="{60C27FF1-D972-4455-9800-2B5543B8E824}">
      <dgm:prSet/>
      <dgm:spPr/>
      <dgm:t>
        <a:bodyPr/>
        <a:lstStyle/>
        <a:p>
          <a:pPr algn="r" rtl="0"/>
          <a:r>
            <a:rPr lang="ru-RU" b="0" dirty="0" smtClean="0"/>
            <a:t>«Павлодарский машиностроительный завод»</a:t>
          </a:r>
          <a:endParaRPr lang="ru-RU" b="0" dirty="0"/>
        </a:p>
      </dgm:t>
    </dgm:pt>
    <dgm:pt modelId="{C92DD81F-7EF5-467A-B77B-9E37F1C6D7D5}" type="parTrans" cxnId="{A2B04ABD-BABD-48E3-AC6A-188984D5638C}">
      <dgm:prSet/>
      <dgm:spPr/>
      <dgm:t>
        <a:bodyPr/>
        <a:lstStyle/>
        <a:p>
          <a:pPr algn="r"/>
          <a:endParaRPr lang="ru-RU" b="0"/>
        </a:p>
      </dgm:t>
    </dgm:pt>
    <dgm:pt modelId="{CAF5CA03-DC77-432A-BC4A-30C3A9629DF3}" type="sibTrans" cxnId="{A2B04ABD-BABD-48E3-AC6A-188984D5638C}">
      <dgm:prSet/>
      <dgm:spPr/>
      <dgm:t>
        <a:bodyPr/>
        <a:lstStyle/>
        <a:p>
          <a:pPr algn="r"/>
          <a:endParaRPr lang="ru-RU" b="0"/>
        </a:p>
      </dgm:t>
    </dgm:pt>
    <dgm:pt modelId="{C387CAC8-ED53-40BB-B271-9647AC81BDE8}">
      <dgm:prSet/>
      <dgm:spPr/>
      <dgm:t>
        <a:bodyPr/>
        <a:lstStyle/>
        <a:p>
          <a:pPr algn="r" rtl="0"/>
          <a:r>
            <a:rPr lang="ru-RU" b="0" dirty="0" smtClean="0"/>
            <a:t>Собственная организация </a:t>
          </a:r>
          <a:r>
            <a:rPr lang="ru-RU" b="0" dirty="0" err="1" smtClean="0"/>
            <a:t>малосерийного</a:t>
          </a:r>
          <a:r>
            <a:rPr lang="en-US" b="0" dirty="0" smtClean="0"/>
            <a:t> </a:t>
          </a:r>
          <a:r>
            <a:rPr lang="ru-RU" b="0" dirty="0" smtClean="0"/>
            <a:t>производства</a:t>
          </a:r>
          <a:endParaRPr lang="ru-RU" b="0" dirty="0"/>
        </a:p>
      </dgm:t>
    </dgm:pt>
    <dgm:pt modelId="{7BC28634-3FD8-481F-A93E-D427C4F324AF}" type="parTrans" cxnId="{C4928EB1-D643-481E-B871-DFA7A74C32B9}">
      <dgm:prSet/>
      <dgm:spPr/>
      <dgm:t>
        <a:bodyPr/>
        <a:lstStyle/>
        <a:p>
          <a:pPr algn="r"/>
          <a:endParaRPr lang="ru-RU" b="0"/>
        </a:p>
      </dgm:t>
    </dgm:pt>
    <dgm:pt modelId="{D5ED775E-8E9B-4823-828F-2D62BC8367A4}" type="sibTrans" cxnId="{C4928EB1-D643-481E-B871-DFA7A74C32B9}">
      <dgm:prSet/>
      <dgm:spPr/>
      <dgm:t>
        <a:bodyPr/>
        <a:lstStyle/>
        <a:p>
          <a:pPr algn="r"/>
          <a:endParaRPr lang="ru-RU" b="0"/>
        </a:p>
      </dgm:t>
    </dgm:pt>
    <dgm:pt modelId="{1880364C-DA25-4F25-9098-F3226E792D02}" type="pres">
      <dgm:prSet presAssocID="{DF4844C5-B2B7-4647-A8FA-D764F66588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28B30-4EBA-4867-BEEE-E412FF3F59A3}" type="pres">
      <dgm:prSet presAssocID="{2442D6FD-A54A-42EE-B306-F3E99E6B4BAE}" presName="composite" presStyleCnt="0"/>
      <dgm:spPr/>
    </dgm:pt>
    <dgm:pt modelId="{F8FF3AF3-3AAE-433A-8041-A2287334D230}" type="pres">
      <dgm:prSet presAssocID="{2442D6FD-A54A-42EE-B306-F3E99E6B4BAE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C529-80D6-40FB-AF21-DDCDAEEA5D67}" type="pres">
      <dgm:prSet presAssocID="{2442D6FD-A54A-42EE-B306-F3E99E6B4BAE}" presName="rect2" presStyleLbl="fgImgPlace1" presStyleIdx="0" presStyleCnt="7" custScaleX="1598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3068EE0-CDD8-41BD-B03F-F3FFECE241BE}" type="pres">
      <dgm:prSet presAssocID="{58D9819D-502C-46A3-8CF1-EC9A02F8531A}" presName="sibTrans" presStyleCnt="0"/>
      <dgm:spPr/>
    </dgm:pt>
    <dgm:pt modelId="{588D347A-60D8-4FA8-A9A2-49B52B66410A}" type="pres">
      <dgm:prSet presAssocID="{64919831-6E59-43DF-B961-05E7FE0DEDAB}" presName="composite" presStyleCnt="0"/>
      <dgm:spPr/>
    </dgm:pt>
    <dgm:pt modelId="{6DEA61DB-D655-4DC9-9D9B-E4A20A31E5CD}" type="pres">
      <dgm:prSet presAssocID="{64919831-6E59-43DF-B961-05E7FE0DEDAB}" presName="rect1" presStyleLbl="trAlignAcc1" presStyleIdx="1" presStyleCnt="7" custLinFactNeighborX="3741" custLinFactNeighborY="-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1E37-F970-4344-8DBF-4BBA1C508752}" type="pres">
      <dgm:prSet presAssocID="{64919831-6E59-43DF-B961-05E7FE0DEDAB}" presName="rect2" presStyleLbl="fgImgPlace1" presStyleIdx="1" presStyleCnt="7" custScaleX="153275" custLinFactNeighborX="-1470" custLinFactNeighborY="-32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C1F164F-CC10-4782-BCCC-99C1C6BAA478}" type="pres">
      <dgm:prSet presAssocID="{2AC51A42-DD7C-4EA2-927C-2DCDF9965E92}" presName="sibTrans" presStyleCnt="0"/>
      <dgm:spPr/>
    </dgm:pt>
    <dgm:pt modelId="{21162BF3-B1CD-4A20-99B5-DC3D32D7A91D}" type="pres">
      <dgm:prSet presAssocID="{57ABA453-A6D7-4D07-BEFF-C683501DFB61}" presName="composite" presStyleCnt="0"/>
      <dgm:spPr/>
    </dgm:pt>
    <dgm:pt modelId="{3001DBEA-541D-4B72-A7F5-2F3092172C16}" type="pres">
      <dgm:prSet presAssocID="{57ABA453-A6D7-4D07-BEFF-C683501DFB61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53043-CADC-4BB3-94F9-FA26461AACC1}" type="pres">
      <dgm:prSet presAssocID="{57ABA453-A6D7-4D07-BEFF-C683501DFB61}" presName="rect2" presStyleLbl="fgImgPlace1" presStyleIdx="2" presStyleCnt="7" custScaleX="230420" custLinFactNeighborX="15783" custLinFactNeighborY="12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B25AC51-816E-4FF2-AA2E-C837D86B5C12}" type="pres">
      <dgm:prSet presAssocID="{DB79E98E-63B7-4FFC-AC2E-C17E78A80976}" presName="sibTrans" presStyleCnt="0"/>
      <dgm:spPr/>
    </dgm:pt>
    <dgm:pt modelId="{E6D0405F-4DE7-4BDA-A18C-E1995DB6AC0E}" type="pres">
      <dgm:prSet presAssocID="{50FFCBDF-BD91-42FE-87E9-7B0DF2FE5EB1}" presName="composite" presStyleCnt="0"/>
      <dgm:spPr/>
    </dgm:pt>
    <dgm:pt modelId="{F90E9745-9D18-49DF-801D-EEA271DC9DF9}" type="pres">
      <dgm:prSet presAssocID="{50FFCBDF-BD91-42FE-87E9-7B0DF2FE5EB1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C01DA-1645-45E5-A5EF-DEB9B36E50E7}" type="pres">
      <dgm:prSet presAssocID="{50FFCBDF-BD91-42FE-87E9-7B0DF2FE5EB1}" presName="rect2" presStyleLbl="fgImgPlace1" presStyleIdx="3" presStyleCnt="7" custScaleX="147728" custLinFactNeighborX="-6005" custLinFactNeighborY="122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0BC2E07-C8F5-435D-B303-C4EA2F5B1857}" type="pres">
      <dgm:prSet presAssocID="{5F57DCC9-C658-4EB4-B09B-3052DED0548B}" presName="sibTrans" presStyleCnt="0"/>
      <dgm:spPr/>
    </dgm:pt>
    <dgm:pt modelId="{34524DC1-68AE-43DD-A5B6-51A79A87E171}" type="pres">
      <dgm:prSet presAssocID="{AE72BD54-DFF1-4789-BCE5-37FB34E49590}" presName="composite" presStyleCnt="0"/>
      <dgm:spPr/>
    </dgm:pt>
    <dgm:pt modelId="{699F7D5A-3098-4015-88F7-A797C27D8794}" type="pres">
      <dgm:prSet presAssocID="{AE72BD54-DFF1-4789-BCE5-37FB34E49590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08376-BDEF-480D-A7B0-A9C35C0C3C46}" type="pres">
      <dgm:prSet presAssocID="{AE72BD54-DFF1-4789-BCE5-37FB34E49590}" presName="rect2" presStyleLbl="fgImgPlace1" presStyleIdx="4" presStyleCnt="7" custScaleX="260625" custScaleY="74799" custLinFactNeighborX="26688" custLinFactNeighborY="-315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F104A37-28A8-434D-866E-A4B317FF52A6}" type="pres">
      <dgm:prSet presAssocID="{C9A409BF-AAC0-4C24-9DDA-22CC9F36E572}" presName="sibTrans" presStyleCnt="0"/>
      <dgm:spPr/>
    </dgm:pt>
    <dgm:pt modelId="{9B2A5788-1CB4-433E-BCC7-2D23A7E4D0A7}" type="pres">
      <dgm:prSet presAssocID="{60C27FF1-D972-4455-9800-2B5543B8E824}" presName="composite" presStyleCnt="0"/>
      <dgm:spPr/>
    </dgm:pt>
    <dgm:pt modelId="{07524174-8C29-4B3C-BED4-6FB2B71A3A7B}" type="pres">
      <dgm:prSet presAssocID="{60C27FF1-D972-4455-9800-2B5543B8E824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023D8-2A69-449C-9014-3E1BA2505A5A}" type="pres">
      <dgm:prSet presAssocID="{60C27FF1-D972-4455-9800-2B5543B8E824}" presName="rect2" presStyleLbl="fgImgPlace1" presStyleIdx="5" presStyleCnt="7" custScaleX="13561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8D2C508-854E-4B42-88D6-447B66171C38}" type="pres">
      <dgm:prSet presAssocID="{CAF5CA03-DC77-432A-BC4A-30C3A9629DF3}" presName="sibTrans" presStyleCnt="0"/>
      <dgm:spPr/>
    </dgm:pt>
    <dgm:pt modelId="{54AAAA18-5A05-49E6-9671-AF984C0BB0FD}" type="pres">
      <dgm:prSet presAssocID="{C387CAC8-ED53-40BB-B271-9647AC81BDE8}" presName="composite" presStyleCnt="0"/>
      <dgm:spPr/>
    </dgm:pt>
    <dgm:pt modelId="{4D098BAB-59FF-4CCD-8987-B87B6867666D}" type="pres">
      <dgm:prSet presAssocID="{C387CAC8-ED53-40BB-B271-9647AC81BDE8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6C1EB-8E76-4A91-B35E-817DC97F823C}" type="pres">
      <dgm:prSet presAssocID="{C387CAC8-ED53-40BB-B271-9647AC81BDE8}" presName="rect2" presStyleLbl="fgImgPlace1" presStyleIdx="6" presStyleCnt="7" custScaleX="170129" custLinFactNeighborX="-26305" custLinFactNeighborY="-252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BF4F1C71-672E-4BF2-977B-F4F7FD2CBCD6}" type="presOf" srcId="{C387CAC8-ED53-40BB-B271-9647AC81BDE8}" destId="{4D098BAB-59FF-4CCD-8987-B87B6867666D}" srcOrd="0" destOrd="0" presId="urn:microsoft.com/office/officeart/2008/layout/PictureStrips"/>
    <dgm:cxn modelId="{A2B04ABD-BABD-48E3-AC6A-188984D5638C}" srcId="{DF4844C5-B2B7-4647-A8FA-D764F6658829}" destId="{60C27FF1-D972-4455-9800-2B5543B8E824}" srcOrd="5" destOrd="0" parTransId="{C92DD81F-7EF5-467A-B77B-9E37F1C6D7D5}" sibTransId="{CAF5CA03-DC77-432A-BC4A-30C3A9629DF3}"/>
    <dgm:cxn modelId="{F446ADB1-BF16-42EA-A2FF-012146CF306A}" type="presOf" srcId="{50FFCBDF-BD91-42FE-87E9-7B0DF2FE5EB1}" destId="{F90E9745-9D18-49DF-801D-EEA271DC9DF9}" srcOrd="0" destOrd="0" presId="urn:microsoft.com/office/officeart/2008/layout/PictureStrips"/>
    <dgm:cxn modelId="{979BCC68-28AC-4C7C-A754-FF0489670900}" type="presOf" srcId="{2442D6FD-A54A-42EE-B306-F3E99E6B4BAE}" destId="{F8FF3AF3-3AAE-433A-8041-A2287334D230}" srcOrd="0" destOrd="0" presId="urn:microsoft.com/office/officeart/2008/layout/PictureStrips"/>
    <dgm:cxn modelId="{13DF68D3-28AC-4436-8D5F-5698098BE781}" type="presOf" srcId="{57ABA453-A6D7-4D07-BEFF-C683501DFB61}" destId="{3001DBEA-541D-4B72-A7F5-2F3092172C16}" srcOrd="0" destOrd="0" presId="urn:microsoft.com/office/officeart/2008/layout/PictureStrips"/>
    <dgm:cxn modelId="{AAECD400-85F5-4AA9-AEC7-3AC3EF96A21B}" srcId="{DF4844C5-B2B7-4647-A8FA-D764F6658829}" destId="{AE72BD54-DFF1-4789-BCE5-37FB34E49590}" srcOrd="4" destOrd="0" parTransId="{A46999C8-3A0A-412D-923B-DC4B2E80BFDE}" sibTransId="{C9A409BF-AAC0-4C24-9DDA-22CC9F36E572}"/>
    <dgm:cxn modelId="{113D4C6F-E934-47D3-B9E3-6FFF6080143A}" type="presOf" srcId="{64919831-6E59-43DF-B961-05E7FE0DEDAB}" destId="{6DEA61DB-D655-4DC9-9D9B-E4A20A31E5CD}" srcOrd="0" destOrd="0" presId="urn:microsoft.com/office/officeart/2008/layout/PictureStrips"/>
    <dgm:cxn modelId="{FFD7287B-BD2D-4288-A56D-A4ACE590CA2C}" type="presOf" srcId="{60C27FF1-D972-4455-9800-2B5543B8E824}" destId="{07524174-8C29-4B3C-BED4-6FB2B71A3A7B}" srcOrd="0" destOrd="0" presId="urn:microsoft.com/office/officeart/2008/layout/PictureStrips"/>
    <dgm:cxn modelId="{196E41DA-37A1-45A0-A37D-FF2206A64B88}" srcId="{DF4844C5-B2B7-4647-A8FA-D764F6658829}" destId="{57ABA453-A6D7-4D07-BEFF-C683501DFB61}" srcOrd="2" destOrd="0" parTransId="{55302866-528C-4E24-8549-2AF3148A9644}" sibTransId="{DB79E98E-63B7-4FFC-AC2E-C17E78A80976}"/>
    <dgm:cxn modelId="{C4928EB1-D643-481E-B871-DFA7A74C32B9}" srcId="{DF4844C5-B2B7-4647-A8FA-D764F6658829}" destId="{C387CAC8-ED53-40BB-B271-9647AC81BDE8}" srcOrd="6" destOrd="0" parTransId="{7BC28634-3FD8-481F-A93E-D427C4F324AF}" sibTransId="{D5ED775E-8E9B-4823-828F-2D62BC8367A4}"/>
    <dgm:cxn modelId="{1F45E924-1538-4E07-A4F3-A93F0E6D57D4}" type="presOf" srcId="{AE72BD54-DFF1-4789-BCE5-37FB34E49590}" destId="{699F7D5A-3098-4015-88F7-A797C27D8794}" srcOrd="0" destOrd="0" presId="urn:microsoft.com/office/officeart/2008/layout/PictureStrips"/>
    <dgm:cxn modelId="{92786513-5807-43CB-A76B-9765D3C8ACAB}" srcId="{DF4844C5-B2B7-4647-A8FA-D764F6658829}" destId="{2442D6FD-A54A-42EE-B306-F3E99E6B4BAE}" srcOrd="0" destOrd="0" parTransId="{64B54CC6-94DF-44D5-9E7C-414EFAADBE7C}" sibTransId="{58D9819D-502C-46A3-8CF1-EC9A02F8531A}"/>
    <dgm:cxn modelId="{8F99BB00-AAA1-474D-96EB-FB5F1B95617A}" type="presOf" srcId="{DF4844C5-B2B7-4647-A8FA-D764F6658829}" destId="{1880364C-DA25-4F25-9098-F3226E792D02}" srcOrd="0" destOrd="0" presId="urn:microsoft.com/office/officeart/2008/layout/PictureStrips"/>
    <dgm:cxn modelId="{1D40B375-326B-4FA5-B05A-5A82F03393A0}" srcId="{DF4844C5-B2B7-4647-A8FA-D764F6658829}" destId="{64919831-6E59-43DF-B961-05E7FE0DEDAB}" srcOrd="1" destOrd="0" parTransId="{C6C884E4-C952-480F-BD4F-8160B2C5A9B9}" sibTransId="{2AC51A42-DD7C-4EA2-927C-2DCDF9965E92}"/>
    <dgm:cxn modelId="{1F2B2FD4-1544-432D-8AB0-0C923E0A59DD}" srcId="{DF4844C5-B2B7-4647-A8FA-D764F6658829}" destId="{50FFCBDF-BD91-42FE-87E9-7B0DF2FE5EB1}" srcOrd="3" destOrd="0" parTransId="{7FFC9D3E-ECA3-4E46-AA4D-98DC416A7831}" sibTransId="{5F57DCC9-C658-4EB4-B09B-3052DED0548B}"/>
    <dgm:cxn modelId="{DA527470-0F4D-4427-BE1D-21BC395AB78D}" type="presParOf" srcId="{1880364C-DA25-4F25-9098-F3226E792D02}" destId="{57128B30-4EBA-4867-BEEE-E412FF3F59A3}" srcOrd="0" destOrd="0" presId="urn:microsoft.com/office/officeart/2008/layout/PictureStrips"/>
    <dgm:cxn modelId="{52A0D364-B833-44D7-BF8C-1B585B8540E8}" type="presParOf" srcId="{57128B30-4EBA-4867-BEEE-E412FF3F59A3}" destId="{F8FF3AF3-3AAE-433A-8041-A2287334D230}" srcOrd="0" destOrd="0" presId="urn:microsoft.com/office/officeart/2008/layout/PictureStrips"/>
    <dgm:cxn modelId="{B635A23E-A3E0-483B-B835-52DAAA9482A2}" type="presParOf" srcId="{57128B30-4EBA-4867-BEEE-E412FF3F59A3}" destId="{0DE9C529-80D6-40FB-AF21-DDCDAEEA5D67}" srcOrd="1" destOrd="0" presId="urn:microsoft.com/office/officeart/2008/layout/PictureStrips"/>
    <dgm:cxn modelId="{DBD6725D-B96D-4B7B-B12A-5EFDEF49E1F2}" type="presParOf" srcId="{1880364C-DA25-4F25-9098-F3226E792D02}" destId="{43068EE0-CDD8-41BD-B03F-F3FFECE241BE}" srcOrd="1" destOrd="0" presId="urn:microsoft.com/office/officeart/2008/layout/PictureStrips"/>
    <dgm:cxn modelId="{E760C060-B4CD-4D3C-9843-A76AB398FA1C}" type="presParOf" srcId="{1880364C-DA25-4F25-9098-F3226E792D02}" destId="{588D347A-60D8-4FA8-A9A2-49B52B66410A}" srcOrd="2" destOrd="0" presId="urn:microsoft.com/office/officeart/2008/layout/PictureStrips"/>
    <dgm:cxn modelId="{216A7FC4-C110-4523-8874-D3E848A79111}" type="presParOf" srcId="{588D347A-60D8-4FA8-A9A2-49B52B66410A}" destId="{6DEA61DB-D655-4DC9-9D9B-E4A20A31E5CD}" srcOrd="0" destOrd="0" presId="urn:microsoft.com/office/officeart/2008/layout/PictureStrips"/>
    <dgm:cxn modelId="{70BB94BA-C1CE-4E70-92AD-2BDDA43F508F}" type="presParOf" srcId="{588D347A-60D8-4FA8-A9A2-49B52B66410A}" destId="{19B91E37-F970-4344-8DBF-4BBA1C508752}" srcOrd="1" destOrd="0" presId="urn:microsoft.com/office/officeart/2008/layout/PictureStrips"/>
    <dgm:cxn modelId="{D185FF31-82C9-4E67-8A89-09F47B2740E3}" type="presParOf" srcId="{1880364C-DA25-4F25-9098-F3226E792D02}" destId="{8C1F164F-CC10-4782-BCCC-99C1C6BAA478}" srcOrd="3" destOrd="0" presId="urn:microsoft.com/office/officeart/2008/layout/PictureStrips"/>
    <dgm:cxn modelId="{5319319C-0689-447F-9CA0-C60CB194990B}" type="presParOf" srcId="{1880364C-DA25-4F25-9098-F3226E792D02}" destId="{21162BF3-B1CD-4A20-99B5-DC3D32D7A91D}" srcOrd="4" destOrd="0" presId="urn:microsoft.com/office/officeart/2008/layout/PictureStrips"/>
    <dgm:cxn modelId="{9C76AB99-F33E-4D9C-8D9E-7CAE6C032217}" type="presParOf" srcId="{21162BF3-B1CD-4A20-99B5-DC3D32D7A91D}" destId="{3001DBEA-541D-4B72-A7F5-2F3092172C16}" srcOrd="0" destOrd="0" presId="urn:microsoft.com/office/officeart/2008/layout/PictureStrips"/>
    <dgm:cxn modelId="{14F42E7E-3422-4F62-9751-9E72DC421BB8}" type="presParOf" srcId="{21162BF3-B1CD-4A20-99B5-DC3D32D7A91D}" destId="{2EF53043-CADC-4BB3-94F9-FA26461AACC1}" srcOrd="1" destOrd="0" presId="urn:microsoft.com/office/officeart/2008/layout/PictureStrips"/>
    <dgm:cxn modelId="{E4CE9439-8FE7-4456-839F-040C19805C6F}" type="presParOf" srcId="{1880364C-DA25-4F25-9098-F3226E792D02}" destId="{FB25AC51-816E-4FF2-AA2E-C837D86B5C12}" srcOrd="5" destOrd="0" presId="urn:microsoft.com/office/officeart/2008/layout/PictureStrips"/>
    <dgm:cxn modelId="{1AD9AFE0-8159-40D9-B065-6F9CC3C021FC}" type="presParOf" srcId="{1880364C-DA25-4F25-9098-F3226E792D02}" destId="{E6D0405F-4DE7-4BDA-A18C-E1995DB6AC0E}" srcOrd="6" destOrd="0" presId="urn:microsoft.com/office/officeart/2008/layout/PictureStrips"/>
    <dgm:cxn modelId="{51214663-D263-4487-A896-008143D29FE2}" type="presParOf" srcId="{E6D0405F-4DE7-4BDA-A18C-E1995DB6AC0E}" destId="{F90E9745-9D18-49DF-801D-EEA271DC9DF9}" srcOrd="0" destOrd="0" presId="urn:microsoft.com/office/officeart/2008/layout/PictureStrips"/>
    <dgm:cxn modelId="{B75616F7-4379-4E4F-AD47-231C8D3E1B54}" type="presParOf" srcId="{E6D0405F-4DE7-4BDA-A18C-E1995DB6AC0E}" destId="{529C01DA-1645-45E5-A5EF-DEB9B36E50E7}" srcOrd="1" destOrd="0" presId="urn:microsoft.com/office/officeart/2008/layout/PictureStrips"/>
    <dgm:cxn modelId="{48A62B38-8141-44AD-BE76-D33897B1FFBD}" type="presParOf" srcId="{1880364C-DA25-4F25-9098-F3226E792D02}" destId="{20BC2E07-C8F5-435D-B303-C4EA2F5B1857}" srcOrd="7" destOrd="0" presId="urn:microsoft.com/office/officeart/2008/layout/PictureStrips"/>
    <dgm:cxn modelId="{8615CDFB-9304-40A5-BC28-1E398B92A259}" type="presParOf" srcId="{1880364C-DA25-4F25-9098-F3226E792D02}" destId="{34524DC1-68AE-43DD-A5B6-51A79A87E171}" srcOrd="8" destOrd="0" presId="urn:microsoft.com/office/officeart/2008/layout/PictureStrips"/>
    <dgm:cxn modelId="{CCF50FDF-3470-46A5-A5C3-3FBED555C422}" type="presParOf" srcId="{34524DC1-68AE-43DD-A5B6-51A79A87E171}" destId="{699F7D5A-3098-4015-88F7-A797C27D8794}" srcOrd="0" destOrd="0" presId="urn:microsoft.com/office/officeart/2008/layout/PictureStrips"/>
    <dgm:cxn modelId="{8DB1B4DB-CE7A-486B-B544-1DA05E723CAC}" type="presParOf" srcId="{34524DC1-68AE-43DD-A5B6-51A79A87E171}" destId="{FEA08376-BDEF-480D-A7B0-A9C35C0C3C46}" srcOrd="1" destOrd="0" presId="urn:microsoft.com/office/officeart/2008/layout/PictureStrips"/>
    <dgm:cxn modelId="{EEA46A97-C189-4367-9DF8-9A82B6C09589}" type="presParOf" srcId="{1880364C-DA25-4F25-9098-F3226E792D02}" destId="{CF104A37-28A8-434D-866E-A4B317FF52A6}" srcOrd="9" destOrd="0" presId="urn:microsoft.com/office/officeart/2008/layout/PictureStrips"/>
    <dgm:cxn modelId="{4A843DBE-305F-4530-9A9F-A5E4AF555863}" type="presParOf" srcId="{1880364C-DA25-4F25-9098-F3226E792D02}" destId="{9B2A5788-1CB4-433E-BCC7-2D23A7E4D0A7}" srcOrd="10" destOrd="0" presId="urn:microsoft.com/office/officeart/2008/layout/PictureStrips"/>
    <dgm:cxn modelId="{C1584FD6-F491-4DE5-9BB0-93EA33048294}" type="presParOf" srcId="{9B2A5788-1CB4-433E-BCC7-2D23A7E4D0A7}" destId="{07524174-8C29-4B3C-BED4-6FB2B71A3A7B}" srcOrd="0" destOrd="0" presId="urn:microsoft.com/office/officeart/2008/layout/PictureStrips"/>
    <dgm:cxn modelId="{87C41359-A6BB-4B51-8BAF-897D32969331}" type="presParOf" srcId="{9B2A5788-1CB4-433E-BCC7-2D23A7E4D0A7}" destId="{07A023D8-2A69-449C-9014-3E1BA2505A5A}" srcOrd="1" destOrd="0" presId="urn:microsoft.com/office/officeart/2008/layout/PictureStrips"/>
    <dgm:cxn modelId="{2E46009B-FA49-4290-AC0F-40F175E4276D}" type="presParOf" srcId="{1880364C-DA25-4F25-9098-F3226E792D02}" destId="{78D2C508-854E-4B42-88D6-447B66171C38}" srcOrd="11" destOrd="0" presId="urn:microsoft.com/office/officeart/2008/layout/PictureStrips"/>
    <dgm:cxn modelId="{514B6975-941F-4CBD-B599-00AF94658423}" type="presParOf" srcId="{1880364C-DA25-4F25-9098-F3226E792D02}" destId="{54AAAA18-5A05-49E6-9671-AF984C0BB0FD}" srcOrd="12" destOrd="0" presId="urn:microsoft.com/office/officeart/2008/layout/PictureStrips"/>
    <dgm:cxn modelId="{2B6B678D-1BA8-415E-8C89-7AC23C9C3788}" type="presParOf" srcId="{54AAAA18-5A05-49E6-9671-AF984C0BB0FD}" destId="{4D098BAB-59FF-4CCD-8987-B87B6867666D}" srcOrd="0" destOrd="0" presId="urn:microsoft.com/office/officeart/2008/layout/PictureStrips"/>
    <dgm:cxn modelId="{0B0906F3-6679-40D5-9B92-DE0273BFE664}" type="presParOf" srcId="{54AAAA18-5A05-49E6-9671-AF984C0BB0FD}" destId="{55B6C1EB-8E76-4A91-B35E-817DC97F82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ADBDC-937A-471B-9C73-AE947998150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0793E-66DC-4241-A959-F5EB7BD272B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- с немецкой компанией «</a:t>
          </a:r>
          <a:r>
            <a:rPr lang="ru-RU" dirty="0" err="1" smtClean="0">
              <a:solidFill>
                <a:schemeClr val="tx1"/>
              </a:solidFill>
            </a:rPr>
            <a:t>Technologie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Service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Fix</a:t>
          </a:r>
          <a:r>
            <a:rPr lang="ru-RU" dirty="0" smtClean="0">
              <a:solidFill>
                <a:schemeClr val="tx1"/>
              </a:solidFill>
            </a:rPr>
            <a:t>»;</a:t>
          </a:r>
          <a:endParaRPr lang="ru-RU" dirty="0">
            <a:solidFill>
              <a:schemeClr val="tx1"/>
            </a:solidFill>
          </a:endParaRPr>
        </a:p>
      </dgm:t>
    </dgm:pt>
    <dgm:pt modelId="{89908DC3-D69B-40D0-9FC3-0CB9D459BA50}" type="parTrans" cxnId="{BA3DB977-3375-4340-ABBA-C54F1234B3BD}">
      <dgm:prSet/>
      <dgm:spPr/>
      <dgm:t>
        <a:bodyPr/>
        <a:lstStyle/>
        <a:p>
          <a:endParaRPr lang="ru-RU"/>
        </a:p>
      </dgm:t>
    </dgm:pt>
    <dgm:pt modelId="{2C13D125-D156-4980-979C-82C89FBD19E5}" type="sibTrans" cxnId="{BA3DB977-3375-4340-ABBA-C54F1234B3BD}">
      <dgm:prSet/>
      <dgm:spPr/>
      <dgm:t>
        <a:bodyPr/>
        <a:lstStyle/>
        <a:p>
          <a:endParaRPr lang="ru-RU"/>
        </a:p>
      </dgm:t>
    </dgm:pt>
    <dgm:pt modelId="{96C784C5-B552-40F5-8351-DB9BE3D403B1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- с Томским государственным университетом систем управления и радиоэлектроники в сфере инноваций и реализации совместных проектов;</a:t>
          </a:r>
          <a:endParaRPr lang="ru-RU" dirty="0">
            <a:solidFill>
              <a:schemeClr val="tx1"/>
            </a:solidFill>
          </a:endParaRPr>
        </a:p>
      </dgm:t>
    </dgm:pt>
    <dgm:pt modelId="{9FA2B283-7AED-4218-A37C-48AE3C002ABC}" type="parTrans" cxnId="{DB074790-47CA-415D-B342-1AEDA0173D85}">
      <dgm:prSet/>
      <dgm:spPr/>
      <dgm:t>
        <a:bodyPr/>
        <a:lstStyle/>
        <a:p>
          <a:endParaRPr lang="ru-RU"/>
        </a:p>
      </dgm:t>
    </dgm:pt>
    <dgm:pt modelId="{E58CD342-C3C1-4975-9F22-25446F8D65B3}" type="sibTrans" cxnId="{DB074790-47CA-415D-B342-1AEDA0173D85}">
      <dgm:prSet/>
      <dgm:spPr/>
      <dgm:t>
        <a:bodyPr/>
        <a:lstStyle/>
        <a:p>
          <a:endParaRPr lang="ru-RU"/>
        </a:p>
      </dgm:t>
    </dgm:pt>
    <dgm:pt modelId="{9415C9A7-9D22-4B44-9BFE-9D0D8D46D2A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- с ТОО «Восточно-Казахстанский Региональный технопарк «Алтай» в сфере взаимного сотрудничества и обменом информации и внедрения совместных проектов, в производства Павлодарской и Восточно-Казахстанской областей; </a:t>
          </a:r>
          <a:endParaRPr lang="ru-RU" dirty="0">
            <a:solidFill>
              <a:schemeClr val="tx1"/>
            </a:solidFill>
          </a:endParaRPr>
        </a:p>
      </dgm:t>
    </dgm:pt>
    <dgm:pt modelId="{C08BFE23-3E94-4BDC-8B12-8B15507E9D3B}" type="parTrans" cxnId="{4DFE3258-A320-4709-B1E6-B3C3A6F775DE}">
      <dgm:prSet/>
      <dgm:spPr/>
      <dgm:t>
        <a:bodyPr/>
        <a:lstStyle/>
        <a:p>
          <a:endParaRPr lang="ru-RU"/>
        </a:p>
      </dgm:t>
    </dgm:pt>
    <dgm:pt modelId="{9CDC69C8-3DF2-4FAC-BDB0-F8E01B1ADB83}" type="sibTrans" cxnId="{4DFE3258-A320-4709-B1E6-B3C3A6F775DE}">
      <dgm:prSet/>
      <dgm:spPr/>
      <dgm:t>
        <a:bodyPr/>
        <a:lstStyle/>
        <a:p>
          <a:endParaRPr lang="ru-RU"/>
        </a:p>
      </dgm:t>
    </dgm:pt>
    <dgm:pt modelId="{1AFE2180-1331-401D-AD3E-9AF661F7409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- с ООО Центр инновационных разработок «Сфера», г. Москва в сфере социальной защиты населения Павлодарской области;</a:t>
          </a:r>
          <a:endParaRPr lang="ru-RU" dirty="0">
            <a:solidFill>
              <a:schemeClr val="tx1"/>
            </a:solidFill>
          </a:endParaRPr>
        </a:p>
      </dgm:t>
    </dgm:pt>
    <dgm:pt modelId="{E774D6DF-EF57-4708-8024-E3840826CBEA}" type="parTrans" cxnId="{27A8497D-B439-4D97-866E-31D8CC6E35D0}">
      <dgm:prSet/>
      <dgm:spPr/>
      <dgm:t>
        <a:bodyPr/>
        <a:lstStyle/>
        <a:p>
          <a:endParaRPr lang="ru-RU"/>
        </a:p>
      </dgm:t>
    </dgm:pt>
    <dgm:pt modelId="{4B3A83D7-E716-422D-977A-C79791BFF562}" type="sibTrans" cxnId="{27A8497D-B439-4D97-866E-31D8CC6E35D0}">
      <dgm:prSet/>
      <dgm:spPr/>
      <dgm:t>
        <a:bodyPr/>
        <a:lstStyle/>
        <a:p>
          <a:endParaRPr lang="ru-RU"/>
        </a:p>
      </dgm:t>
    </dgm:pt>
    <dgm:pt modelId="{E0A0C036-4E81-4963-B708-62D2D4BDF8F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-   с департаментом юстиции Павлодарской области. </a:t>
          </a:r>
          <a:endParaRPr lang="ru-RU" dirty="0">
            <a:solidFill>
              <a:schemeClr val="tx1"/>
            </a:solidFill>
          </a:endParaRPr>
        </a:p>
      </dgm:t>
    </dgm:pt>
    <dgm:pt modelId="{287AA990-EAB7-44F9-B349-1FAEFBF4A97B}" type="parTrans" cxnId="{E38E83AB-C116-49A1-B923-2D3933AA403A}">
      <dgm:prSet/>
      <dgm:spPr/>
      <dgm:t>
        <a:bodyPr/>
        <a:lstStyle/>
        <a:p>
          <a:endParaRPr lang="ru-RU"/>
        </a:p>
      </dgm:t>
    </dgm:pt>
    <dgm:pt modelId="{6F122718-DDE1-49A1-9B8E-017412ACDFB2}" type="sibTrans" cxnId="{E38E83AB-C116-49A1-B923-2D3933AA403A}">
      <dgm:prSet/>
      <dgm:spPr/>
      <dgm:t>
        <a:bodyPr/>
        <a:lstStyle/>
        <a:p>
          <a:endParaRPr lang="ru-RU"/>
        </a:p>
      </dgm:t>
    </dgm:pt>
    <dgm:pt modelId="{A3EB1CC0-BCB9-4787-AD0F-4B8493DCCD35}" type="pres">
      <dgm:prSet presAssocID="{008ADBDC-937A-471B-9C73-AE9479981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F78E6-D399-459A-B7DA-34CF25537B53}" type="pres">
      <dgm:prSet presAssocID="{008ADBDC-937A-471B-9C73-AE9479981505}" presName="bkgdShp" presStyleLbl="alignAccFollowNode1" presStyleIdx="0" presStyleCnt="1" custScaleY="150908"/>
      <dgm:spPr/>
      <dgm:t>
        <a:bodyPr/>
        <a:lstStyle/>
        <a:p>
          <a:endParaRPr lang="ru-RU"/>
        </a:p>
      </dgm:t>
    </dgm:pt>
    <dgm:pt modelId="{D81D10AE-C0BB-489A-8563-5F336606D81C}" type="pres">
      <dgm:prSet presAssocID="{008ADBDC-937A-471B-9C73-AE9479981505}" presName="linComp" presStyleCnt="0"/>
      <dgm:spPr/>
    </dgm:pt>
    <dgm:pt modelId="{F32D34C3-78CB-4A47-A3E1-07E61CAB09A9}" type="pres">
      <dgm:prSet presAssocID="{0320793E-66DC-4241-A959-F5EB7BD272B3}" presName="compNode" presStyleCnt="0"/>
      <dgm:spPr/>
    </dgm:pt>
    <dgm:pt modelId="{EE4C48BF-B3D8-43C2-AAC0-77B818D63FE1}" type="pres">
      <dgm:prSet presAssocID="{0320793E-66DC-4241-A959-F5EB7BD272B3}" presName="node" presStyleLbl="node1" presStyleIdx="0" presStyleCnt="5" custScaleY="8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26152-B889-484E-B235-E010D2613DCE}" type="pres">
      <dgm:prSet presAssocID="{0320793E-66DC-4241-A959-F5EB7BD272B3}" presName="invisiNode" presStyleLbl="node1" presStyleIdx="0" presStyleCnt="5"/>
      <dgm:spPr/>
    </dgm:pt>
    <dgm:pt modelId="{81C05B57-D507-4D8F-801A-A810A8D0799A}" type="pres">
      <dgm:prSet presAssocID="{0320793E-66DC-4241-A959-F5EB7BD272B3}" presName="imagNode" presStyleLbl="fgImgPlace1" presStyleIdx="0" presStyleCnt="5" custScaleY="1567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58B5C4-07F5-400B-9E1F-8001EB79A0E4}" type="pres">
      <dgm:prSet presAssocID="{2C13D125-D156-4980-979C-82C89FBD19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C7A9A-AEC7-4369-AC38-A9EF3294ACB3}" type="pres">
      <dgm:prSet presAssocID="{96C784C5-B552-40F5-8351-DB9BE3D403B1}" presName="compNode" presStyleCnt="0"/>
      <dgm:spPr/>
    </dgm:pt>
    <dgm:pt modelId="{22FFD3AA-32C7-4310-A4D3-55902278F13B}" type="pres">
      <dgm:prSet presAssocID="{96C784C5-B552-40F5-8351-DB9BE3D403B1}" presName="node" presStyleLbl="node1" presStyleIdx="1" presStyleCnt="5" custScaleY="8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96AFD-215E-466B-B18F-906DE82D8730}" type="pres">
      <dgm:prSet presAssocID="{96C784C5-B552-40F5-8351-DB9BE3D403B1}" presName="invisiNode" presStyleLbl="node1" presStyleIdx="1" presStyleCnt="5"/>
      <dgm:spPr/>
    </dgm:pt>
    <dgm:pt modelId="{CAF268EC-C42A-4884-B4E5-CC60EF11BC03}" type="pres">
      <dgm:prSet presAssocID="{96C784C5-B552-40F5-8351-DB9BE3D403B1}" presName="imagNode" presStyleLbl="fgImgPlace1" presStyleIdx="1" presStyleCnt="5" custScaleY="1567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F6053E7-AFDF-46EB-BF15-32B0BCF99E2C}" type="pres">
      <dgm:prSet presAssocID="{E58CD342-C3C1-4975-9F22-25446F8D65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3693C8-9B48-408D-97E3-3B4BDD06D847}" type="pres">
      <dgm:prSet presAssocID="{9415C9A7-9D22-4B44-9BFE-9D0D8D46D2AF}" presName="compNode" presStyleCnt="0"/>
      <dgm:spPr/>
    </dgm:pt>
    <dgm:pt modelId="{6D10DD34-CAAF-4314-BDD8-FD1CC6D29FAB}" type="pres">
      <dgm:prSet presAssocID="{9415C9A7-9D22-4B44-9BFE-9D0D8D46D2AF}" presName="node" presStyleLbl="node1" presStyleIdx="2" presStyleCnt="5" custScaleY="8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D09BD-35A6-4860-B8D7-322C3899356C}" type="pres">
      <dgm:prSet presAssocID="{9415C9A7-9D22-4B44-9BFE-9D0D8D46D2AF}" presName="invisiNode" presStyleLbl="node1" presStyleIdx="2" presStyleCnt="5"/>
      <dgm:spPr/>
    </dgm:pt>
    <dgm:pt modelId="{52620D17-D34C-4D41-810C-34A3B9076FEC}" type="pres">
      <dgm:prSet presAssocID="{9415C9A7-9D22-4B44-9BFE-9D0D8D46D2AF}" presName="imagNode" presStyleLbl="fgImgPlace1" presStyleIdx="2" presStyleCnt="5" custScaleY="1567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23355-EAC7-41FD-880B-607065F04075}" type="pres">
      <dgm:prSet presAssocID="{9CDC69C8-3DF2-4FAC-BDB0-F8E01B1ADB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A3E1D7-3C76-4208-A143-D6FF44CC593C}" type="pres">
      <dgm:prSet presAssocID="{1AFE2180-1331-401D-AD3E-9AF661F7409C}" presName="compNode" presStyleCnt="0"/>
      <dgm:spPr/>
    </dgm:pt>
    <dgm:pt modelId="{362373B4-39F4-416D-AC65-302361105EA9}" type="pres">
      <dgm:prSet presAssocID="{1AFE2180-1331-401D-AD3E-9AF661F7409C}" presName="node" presStyleLbl="node1" presStyleIdx="3" presStyleCnt="5" custScaleY="8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BF950-3DB4-4591-8B1C-B309AC4E6B5D}" type="pres">
      <dgm:prSet presAssocID="{1AFE2180-1331-401D-AD3E-9AF661F7409C}" presName="invisiNode" presStyleLbl="node1" presStyleIdx="3" presStyleCnt="5"/>
      <dgm:spPr/>
    </dgm:pt>
    <dgm:pt modelId="{84BC1027-D9B7-407C-8B0A-D0C50DA7869C}" type="pres">
      <dgm:prSet presAssocID="{1AFE2180-1331-401D-AD3E-9AF661F7409C}" presName="imagNode" presStyleLbl="fgImgPlace1" presStyleIdx="3" presStyleCnt="5" custScaleY="13725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5285AAF-5DF4-4852-976F-159DAA59F773}" type="pres">
      <dgm:prSet presAssocID="{4B3A83D7-E716-422D-977A-C79791BFF5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3054EE-60D0-4A95-88E3-C63D92818100}" type="pres">
      <dgm:prSet presAssocID="{E0A0C036-4E81-4963-B708-62D2D4BDF8F3}" presName="compNode" presStyleCnt="0"/>
      <dgm:spPr/>
    </dgm:pt>
    <dgm:pt modelId="{6E592C6C-05FB-424C-BE1E-810B7AA04C56}" type="pres">
      <dgm:prSet presAssocID="{E0A0C036-4E81-4963-B708-62D2D4BDF8F3}" presName="node" presStyleLbl="node1" presStyleIdx="4" presStyleCnt="5" custScaleY="8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31A2B-C29A-455F-8AE1-FB5B551ADA77}" type="pres">
      <dgm:prSet presAssocID="{E0A0C036-4E81-4963-B708-62D2D4BDF8F3}" presName="invisiNode" presStyleLbl="node1" presStyleIdx="4" presStyleCnt="5"/>
      <dgm:spPr/>
    </dgm:pt>
    <dgm:pt modelId="{B6F35461-273A-4DDE-986D-D349EF148F70}" type="pres">
      <dgm:prSet presAssocID="{E0A0C036-4E81-4963-B708-62D2D4BDF8F3}" presName="imagNode" presStyleLbl="fgImgPlace1" presStyleIdx="4" presStyleCnt="5" custScaleY="156748"/>
      <dgm:spPr/>
    </dgm:pt>
  </dgm:ptLst>
  <dgm:cxnLst>
    <dgm:cxn modelId="{4DFE3258-A320-4709-B1E6-B3C3A6F775DE}" srcId="{008ADBDC-937A-471B-9C73-AE9479981505}" destId="{9415C9A7-9D22-4B44-9BFE-9D0D8D46D2AF}" srcOrd="2" destOrd="0" parTransId="{C08BFE23-3E94-4BDC-8B12-8B15507E9D3B}" sibTransId="{9CDC69C8-3DF2-4FAC-BDB0-F8E01B1ADB83}"/>
    <dgm:cxn modelId="{25D82244-83AA-44B6-BB75-7DE49ACEBFB0}" type="presOf" srcId="{1AFE2180-1331-401D-AD3E-9AF661F7409C}" destId="{362373B4-39F4-416D-AC65-302361105EA9}" srcOrd="0" destOrd="0" presId="urn:microsoft.com/office/officeart/2005/8/layout/pList2"/>
    <dgm:cxn modelId="{BA3DB977-3375-4340-ABBA-C54F1234B3BD}" srcId="{008ADBDC-937A-471B-9C73-AE9479981505}" destId="{0320793E-66DC-4241-A959-F5EB7BD272B3}" srcOrd="0" destOrd="0" parTransId="{89908DC3-D69B-40D0-9FC3-0CB9D459BA50}" sibTransId="{2C13D125-D156-4980-979C-82C89FBD19E5}"/>
    <dgm:cxn modelId="{D91ED554-1DE5-4E5C-97DD-0841CB2360B7}" type="presOf" srcId="{2C13D125-D156-4980-979C-82C89FBD19E5}" destId="{0858B5C4-07F5-400B-9E1F-8001EB79A0E4}" srcOrd="0" destOrd="0" presId="urn:microsoft.com/office/officeart/2005/8/layout/pList2"/>
    <dgm:cxn modelId="{085B1BA3-707C-47BE-A098-1B316533896A}" type="presOf" srcId="{4B3A83D7-E716-422D-977A-C79791BFF562}" destId="{A5285AAF-5DF4-4852-976F-159DAA59F773}" srcOrd="0" destOrd="0" presId="urn:microsoft.com/office/officeart/2005/8/layout/pList2"/>
    <dgm:cxn modelId="{D9DDA85F-7831-409D-99CC-ED373931D4DC}" type="presOf" srcId="{0320793E-66DC-4241-A959-F5EB7BD272B3}" destId="{EE4C48BF-B3D8-43C2-AAC0-77B818D63FE1}" srcOrd="0" destOrd="0" presId="urn:microsoft.com/office/officeart/2005/8/layout/pList2"/>
    <dgm:cxn modelId="{08DD5642-B2B0-4FC1-A2E2-603B7EBD2BAF}" type="presOf" srcId="{9CDC69C8-3DF2-4FAC-BDB0-F8E01B1ADB83}" destId="{9E123355-EAC7-41FD-880B-607065F04075}" srcOrd="0" destOrd="0" presId="urn:microsoft.com/office/officeart/2005/8/layout/pList2"/>
    <dgm:cxn modelId="{D8B15084-7383-48D6-8DFD-F78856A63EE9}" type="presOf" srcId="{E58CD342-C3C1-4975-9F22-25446F8D65B3}" destId="{9F6053E7-AFDF-46EB-BF15-32B0BCF99E2C}" srcOrd="0" destOrd="0" presId="urn:microsoft.com/office/officeart/2005/8/layout/pList2"/>
    <dgm:cxn modelId="{33BE6BBF-7A3C-450F-8A68-1012FECD85C0}" type="presOf" srcId="{96C784C5-B552-40F5-8351-DB9BE3D403B1}" destId="{22FFD3AA-32C7-4310-A4D3-55902278F13B}" srcOrd="0" destOrd="0" presId="urn:microsoft.com/office/officeart/2005/8/layout/pList2"/>
    <dgm:cxn modelId="{B857A4EB-A04E-4277-A6D7-6C8DE0C7BAEE}" type="presOf" srcId="{008ADBDC-937A-471B-9C73-AE9479981505}" destId="{A3EB1CC0-BCB9-4787-AD0F-4B8493DCCD35}" srcOrd="0" destOrd="0" presId="urn:microsoft.com/office/officeart/2005/8/layout/pList2"/>
    <dgm:cxn modelId="{210E559C-673A-4234-9767-E0FBB174D2BA}" type="presOf" srcId="{E0A0C036-4E81-4963-B708-62D2D4BDF8F3}" destId="{6E592C6C-05FB-424C-BE1E-810B7AA04C56}" srcOrd="0" destOrd="0" presId="urn:microsoft.com/office/officeart/2005/8/layout/pList2"/>
    <dgm:cxn modelId="{E38E83AB-C116-49A1-B923-2D3933AA403A}" srcId="{008ADBDC-937A-471B-9C73-AE9479981505}" destId="{E0A0C036-4E81-4963-B708-62D2D4BDF8F3}" srcOrd="4" destOrd="0" parTransId="{287AA990-EAB7-44F9-B349-1FAEFBF4A97B}" sibTransId="{6F122718-DDE1-49A1-9B8E-017412ACDFB2}"/>
    <dgm:cxn modelId="{6CE18912-7D1C-4598-A2EB-2B28608A41F8}" type="presOf" srcId="{9415C9A7-9D22-4B44-9BFE-9D0D8D46D2AF}" destId="{6D10DD34-CAAF-4314-BDD8-FD1CC6D29FAB}" srcOrd="0" destOrd="0" presId="urn:microsoft.com/office/officeart/2005/8/layout/pList2"/>
    <dgm:cxn modelId="{27A8497D-B439-4D97-866E-31D8CC6E35D0}" srcId="{008ADBDC-937A-471B-9C73-AE9479981505}" destId="{1AFE2180-1331-401D-AD3E-9AF661F7409C}" srcOrd="3" destOrd="0" parTransId="{E774D6DF-EF57-4708-8024-E3840826CBEA}" sibTransId="{4B3A83D7-E716-422D-977A-C79791BFF562}"/>
    <dgm:cxn modelId="{DB074790-47CA-415D-B342-1AEDA0173D85}" srcId="{008ADBDC-937A-471B-9C73-AE9479981505}" destId="{96C784C5-B552-40F5-8351-DB9BE3D403B1}" srcOrd="1" destOrd="0" parTransId="{9FA2B283-7AED-4218-A37C-48AE3C002ABC}" sibTransId="{E58CD342-C3C1-4975-9F22-25446F8D65B3}"/>
    <dgm:cxn modelId="{A510F1A8-7A15-4282-A19A-BBCFF0E72EDD}" type="presParOf" srcId="{A3EB1CC0-BCB9-4787-AD0F-4B8493DCCD35}" destId="{338F78E6-D399-459A-B7DA-34CF25537B53}" srcOrd="0" destOrd="0" presId="urn:microsoft.com/office/officeart/2005/8/layout/pList2"/>
    <dgm:cxn modelId="{980EBAB3-BDAE-466F-8A90-045B1DD6D4CC}" type="presParOf" srcId="{A3EB1CC0-BCB9-4787-AD0F-4B8493DCCD35}" destId="{D81D10AE-C0BB-489A-8563-5F336606D81C}" srcOrd="1" destOrd="0" presId="urn:microsoft.com/office/officeart/2005/8/layout/pList2"/>
    <dgm:cxn modelId="{2DC2F7BB-1940-4935-B44F-CFC92A3F2EB8}" type="presParOf" srcId="{D81D10AE-C0BB-489A-8563-5F336606D81C}" destId="{F32D34C3-78CB-4A47-A3E1-07E61CAB09A9}" srcOrd="0" destOrd="0" presId="urn:microsoft.com/office/officeart/2005/8/layout/pList2"/>
    <dgm:cxn modelId="{39F9FFCC-422C-456F-81B9-F41EAF3ACB51}" type="presParOf" srcId="{F32D34C3-78CB-4A47-A3E1-07E61CAB09A9}" destId="{EE4C48BF-B3D8-43C2-AAC0-77B818D63FE1}" srcOrd="0" destOrd="0" presId="urn:microsoft.com/office/officeart/2005/8/layout/pList2"/>
    <dgm:cxn modelId="{7F4AD7F6-835F-4A28-9506-BF3A70ECCA38}" type="presParOf" srcId="{F32D34C3-78CB-4A47-A3E1-07E61CAB09A9}" destId="{D1E26152-B889-484E-B235-E010D2613DCE}" srcOrd="1" destOrd="0" presId="urn:microsoft.com/office/officeart/2005/8/layout/pList2"/>
    <dgm:cxn modelId="{220D109C-CE73-4712-BE6A-3BD04335E718}" type="presParOf" srcId="{F32D34C3-78CB-4A47-A3E1-07E61CAB09A9}" destId="{81C05B57-D507-4D8F-801A-A810A8D0799A}" srcOrd="2" destOrd="0" presId="urn:microsoft.com/office/officeart/2005/8/layout/pList2"/>
    <dgm:cxn modelId="{2B364CF1-698B-4800-B6AA-70AE5AE2F052}" type="presParOf" srcId="{D81D10AE-C0BB-489A-8563-5F336606D81C}" destId="{0858B5C4-07F5-400B-9E1F-8001EB79A0E4}" srcOrd="1" destOrd="0" presId="urn:microsoft.com/office/officeart/2005/8/layout/pList2"/>
    <dgm:cxn modelId="{78409341-EEE7-45A9-9C53-AEA6658AE2F5}" type="presParOf" srcId="{D81D10AE-C0BB-489A-8563-5F336606D81C}" destId="{89AC7A9A-AEC7-4369-AC38-A9EF3294ACB3}" srcOrd="2" destOrd="0" presId="urn:microsoft.com/office/officeart/2005/8/layout/pList2"/>
    <dgm:cxn modelId="{B0E4F406-B1FA-4934-9680-E08848D00DB4}" type="presParOf" srcId="{89AC7A9A-AEC7-4369-AC38-A9EF3294ACB3}" destId="{22FFD3AA-32C7-4310-A4D3-55902278F13B}" srcOrd="0" destOrd="0" presId="urn:microsoft.com/office/officeart/2005/8/layout/pList2"/>
    <dgm:cxn modelId="{5C44F2B6-8E7A-4ADC-9EF6-0C84AC963AC8}" type="presParOf" srcId="{89AC7A9A-AEC7-4369-AC38-A9EF3294ACB3}" destId="{0A596AFD-215E-466B-B18F-906DE82D8730}" srcOrd="1" destOrd="0" presId="urn:microsoft.com/office/officeart/2005/8/layout/pList2"/>
    <dgm:cxn modelId="{F448B6CC-BB87-4933-BF5F-A40409ED60AC}" type="presParOf" srcId="{89AC7A9A-AEC7-4369-AC38-A9EF3294ACB3}" destId="{CAF268EC-C42A-4884-B4E5-CC60EF11BC03}" srcOrd="2" destOrd="0" presId="urn:microsoft.com/office/officeart/2005/8/layout/pList2"/>
    <dgm:cxn modelId="{88307760-223F-4501-953D-71D631B1BA02}" type="presParOf" srcId="{D81D10AE-C0BB-489A-8563-5F336606D81C}" destId="{9F6053E7-AFDF-46EB-BF15-32B0BCF99E2C}" srcOrd="3" destOrd="0" presId="urn:microsoft.com/office/officeart/2005/8/layout/pList2"/>
    <dgm:cxn modelId="{A0EBE5AA-DFD5-41A8-AA66-7600BBD70F5F}" type="presParOf" srcId="{D81D10AE-C0BB-489A-8563-5F336606D81C}" destId="{903693C8-9B48-408D-97E3-3B4BDD06D847}" srcOrd="4" destOrd="0" presId="urn:microsoft.com/office/officeart/2005/8/layout/pList2"/>
    <dgm:cxn modelId="{A6D74B59-3753-41D1-8D2D-60614175D4BC}" type="presParOf" srcId="{903693C8-9B48-408D-97E3-3B4BDD06D847}" destId="{6D10DD34-CAAF-4314-BDD8-FD1CC6D29FAB}" srcOrd="0" destOrd="0" presId="urn:microsoft.com/office/officeart/2005/8/layout/pList2"/>
    <dgm:cxn modelId="{80DBAB31-49C8-414A-880E-EC1DBE2C85E2}" type="presParOf" srcId="{903693C8-9B48-408D-97E3-3B4BDD06D847}" destId="{95DD09BD-35A6-4860-B8D7-322C3899356C}" srcOrd="1" destOrd="0" presId="urn:microsoft.com/office/officeart/2005/8/layout/pList2"/>
    <dgm:cxn modelId="{FD0301DE-72B1-431A-8939-F3E4194B1D28}" type="presParOf" srcId="{903693C8-9B48-408D-97E3-3B4BDD06D847}" destId="{52620D17-D34C-4D41-810C-34A3B9076FEC}" srcOrd="2" destOrd="0" presId="urn:microsoft.com/office/officeart/2005/8/layout/pList2"/>
    <dgm:cxn modelId="{3CD523BD-DD6D-427C-890D-1956EB3233F7}" type="presParOf" srcId="{D81D10AE-C0BB-489A-8563-5F336606D81C}" destId="{9E123355-EAC7-41FD-880B-607065F04075}" srcOrd="5" destOrd="0" presId="urn:microsoft.com/office/officeart/2005/8/layout/pList2"/>
    <dgm:cxn modelId="{FD47EEBD-35FD-4203-A04A-3AC86D91CF68}" type="presParOf" srcId="{D81D10AE-C0BB-489A-8563-5F336606D81C}" destId="{A4A3E1D7-3C76-4208-A143-D6FF44CC593C}" srcOrd="6" destOrd="0" presId="urn:microsoft.com/office/officeart/2005/8/layout/pList2"/>
    <dgm:cxn modelId="{0278A296-FA22-49A7-955B-52D8DC6AC25E}" type="presParOf" srcId="{A4A3E1D7-3C76-4208-A143-D6FF44CC593C}" destId="{362373B4-39F4-416D-AC65-302361105EA9}" srcOrd="0" destOrd="0" presId="urn:microsoft.com/office/officeart/2005/8/layout/pList2"/>
    <dgm:cxn modelId="{31C37C42-1649-4314-9B62-12F7E8E1A86A}" type="presParOf" srcId="{A4A3E1D7-3C76-4208-A143-D6FF44CC593C}" destId="{208BF950-3DB4-4591-8B1C-B309AC4E6B5D}" srcOrd="1" destOrd="0" presId="urn:microsoft.com/office/officeart/2005/8/layout/pList2"/>
    <dgm:cxn modelId="{0D92E135-34E7-426E-A9F0-A1C7A475ACCA}" type="presParOf" srcId="{A4A3E1D7-3C76-4208-A143-D6FF44CC593C}" destId="{84BC1027-D9B7-407C-8B0A-D0C50DA7869C}" srcOrd="2" destOrd="0" presId="urn:microsoft.com/office/officeart/2005/8/layout/pList2"/>
    <dgm:cxn modelId="{5D5F174C-043B-4B09-AFA5-02E8720B616D}" type="presParOf" srcId="{D81D10AE-C0BB-489A-8563-5F336606D81C}" destId="{A5285AAF-5DF4-4852-976F-159DAA59F773}" srcOrd="7" destOrd="0" presId="urn:microsoft.com/office/officeart/2005/8/layout/pList2"/>
    <dgm:cxn modelId="{483FCA83-DF07-4E97-B4E7-04F0A4E15D3B}" type="presParOf" srcId="{D81D10AE-C0BB-489A-8563-5F336606D81C}" destId="{673054EE-60D0-4A95-88E3-C63D92818100}" srcOrd="8" destOrd="0" presId="urn:microsoft.com/office/officeart/2005/8/layout/pList2"/>
    <dgm:cxn modelId="{8BCBC582-FFD4-4465-B5EF-ECAD721CADC7}" type="presParOf" srcId="{673054EE-60D0-4A95-88E3-C63D92818100}" destId="{6E592C6C-05FB-424C-BE1E-810B7AA04C56}" srcOrd="0" destOrd="0" presId="urn:microsoft.com/office/officeart/2005/8/layout/pList2"/>
    <dgm:cxn modelId="{703EE6AA-50EB-4C76-A5AE-7191279D34E1}" type="presParOf" srcId="{673054EE-60D0-4A95-88E3-C63D92818100}" destId="{CB931A2B-C29A-455F-8AE1-FB5B551ADA77}" srcOrd="1" destOrd="0" presId="urn:microsoft.com/office/officeart/2005/8/layout/pList2"/>
    <dgm:cxn modelId="{EF5024C4-4678-4252-B164-66E44AC2E670}" type="presParOf" srcId="{673054EE-60D0-4A95-88E3-C63D92818100}" destId="{B6F35461-273A-4DDE-986D-D349EF148F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D510F-C441-45C7-8560-661844CD4763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5C13AB46-7CEC-46F0-AD20-B7BC3E65B808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совместно с управлением предпринимательства и промышленности  области работаем в сфере трансферта технологий (зам. руководителя УПП </a:t>
          </a:r>
          <a:r>
            <a:rPr lang="ru-RU" sz="1400" dirty="0" err="1" smtClean="0">
              <a:solidFill>
                <a:schemeClr val="tx1"/>
              </a:solidFill>
            </a:rPr>
            <a:t>Усенов</a:t>
          </a:r>
          <a:r>
            <a:rPr lang="ru-RU" sz="1400" dirty="0" smtClean="0">
              <a:solidFill>
                <a:schemeClr val="tx1"/>
              </a:solidFill>
            </a:rPr>
            <a:t> М.А.).</a:t>
          </a:r>
          <a:endParaRPr lang="ru-RU" sz="1400" dirty="0">
            <a:solidFill>
              <a:schemeClr val="tx1"/>
            </a:solidFill>
          </a:endParaRPr>
        </a:p>
      </dgm:t>
    </dgm:pt>
    <dgm:pt modelId="{3056041A-ED09-40D0-A343-BB8880A11A04}" type="parTrans" cxnId="{9DD3E2F9-8E85-4FEC-A192-D453CE9177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2FE5A2E-F911-449E-9999-345844243883}" type="sibTrans" cxnId="{9DD3E2F9-8E85-4FEC-A192-D453CE9177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94A79F-FC1A-410E-A818-0CB5C8F48AA8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- сотрудничаем с астанинскими (ТОО «Казтоника NТ»)  и  алматинскими (ТОО «ЭкоWatt») фирмами в сфере энергосбережения и альтернативных источников энергии.</a:t>
          </a:r>
          <a:endParaRPr lang="ru-RU" sz="1400">
            <a:solidFill>
              <a:schemeClr val="tx1"/>
            </a:solidFill>
          </a:endParaRPr>
        </a:p>
      </dgm:t>
    </dgm:pt>
    <dgm:pt modelId="{FE0DB55C-2F0B-4AD4-B418-177DA4715128}" type="parTrans" cxnId="{F0976D1F-744A-4576-8CB5-EA501CF0B9C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C431F00-A5C0-4EFF-9DA5-7F1EBF90683B}" type="sibTrans" cxnId="{F0976D1F-744A-4576-8CB5-EA501CF0B9C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5100F4A-264B-44A6-AFFF-F8DFE1E2261F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- совместно с технопарком «Ертiс» принимаем участие в разработке механизмов по удешевлению капитальных расходов при строительстве автодорог с использованием новых технологий.</a:t>
          </a:r>
          <a:endParaRPr lang="ru-RU" sz="1400">
            <a:solidFill>
              <a:schemeClr val="tx1"/>
            </a:solidFill>
          </a:endParaRPr>
        </a:p>
      </dgm:t>
    </dgm:pt>
    <dgm:pt modelId="{7C9C8BF4-D73C-42CA-A83C-B4FAED3596F1}" type="parTrans" cxnId="{70B345B6-5D58-4AF4-B1E6-D85744D1690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47B3D5F-D2E3-4830-8EAD-863677CD5068}" type="sibTrans" cxnId="{70B345B6-5D58-4AF4-B1E6-D85744D1690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A4D1DB4-761E-4C2B-98B6-52D14F824B3C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- принимаем участие в разработке Региональной Инновационной системы с международным экспертом К.Йоханнессоном.</a:t>
          </a:r>
          <a:endParaRPr lang="ru-RU" sz="1400">
            <a:solidFill>
              <a:schemeClr val="tx1"/>
            </a:solidFill>
          </a:endParaRPr>
        </a:p>
      </dgm:t>
    </dgm:pt>
    <dgm:pt modelId="{43C0CD89-4869-4CA9-B697-A27889695256}" type="parTrans" cxnId="{623E90FA-200D-4E8D-B138-C41656D0AE4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CB30963-FB97-4B3C-8DCE-EB59DBBAD166}" type="sibTrans" cxnId="{623E90FA-200D-4E8D-B138-C41656D0AE4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57C1D2F-D228-45D4-AFDC-3E07A9A67639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- центр занимается поиском изобретателей  Павлодарской области и предварительно отобрано два проекта на патентование.</a:t>
          </a:r>
          <a:endParaRPr lang="ru-RU" sz="1400">
            <a:solidFill>
              <a:schemeClr val="tx1"/>
            </a:solidFill>
          </a:endParaRPr>
        </a:p>
      </dgm:t>
    </dgm:pt>
    <dgm:pt modelId="{934DD593-FBF0-4BC9-8E48-98F0EB2D6991}" type="parTrans" cxnId="{8DBE0BB2-9933-4C23-A607-DE7EF7E3695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29F95BE-25DA-4395-B9DA-F2A0450B75D7}" type="sibTrans" cxnId="{8DBE0BB2-9933-4C23-A607-DE7EF7E3695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A83A954-AF2F-44F4-A00A-7B9948401DC6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- а также, поиском частных инвесторов по финансовой поддержке инновационных проектов (например, «Универсальный ветрогенератор», автор профессор Шумейко И.А.). </a:t>
          </a:r>
          <a:endParaRPr lang="ru-RU" sz="1400">
            <a:solidFill>
              <a:schemeClr val="tx1"/>
            </a:solidFill>
          </a:endParaRPr>
        </a:p>
      </dgm:t>
    </dgm:pt>
    <dgm:pt modelId="{5A9D1C78-00DB-4D82-944D-A39A15B57120}" type="parTrans" cxnId="{049FDAE2-636E-44DC-B661-F53C57AD1D0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792ECD-2F23-4787-849B-C6E678F87814}" type="sibTrans" cxnId="{049FDAE2-636E-44DC-B661-F53C57AD1D0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7ACFAD5-AA35-4CF8-8CF0-1373C71A2BCE}" type="pres">
      <dgm:prSet presAssocID="{82FD510F-C441-45C7-8560-661844CD47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58C599-F94A-4E31-A42F-10273B1D65E9}" type="pres">
      <dgm:prSet presAssocID="{82FD510F-C441-45C7-8560-661844CD4763}" presName="Name1" presStyleCnt="0"/>
      <dgm:spPr/>
    </dgm:pt>
    <dgm:pt modelId="{8FC7CCCE-5EC4-4E47-AF33-61E8B34006F8}" type="pres">
      <dgm:prSet presAssocID="{82FD510F-C441-45C7-8560-661844CD4763}" presName="cycle" presStyleCnt="0"/>
      <dgm:spPr/>
    </dgm:pt>
    <dgm:pt modelId="{21681BA0-F37C-4E61-8CC2-AD444F2E7793}" type="pres">
      <dgm:prSet presAssocID="{82FD510F-C441-45C7-8560-661844CD4763}" presName="srcNode" presStyleLbl="node1" presStyleIdx="0" presStyleCnt="6"/>
      <dgm:spPr/>
    </dgm:pt>
    <dgm:pt modelId="{0C0F392F-BFD8-4594-A564-D079BDCC0E9D}" type="pres">
      <dgm:prSet presAssocID="{82FD510F-C441-45C7-8560-661844CD4763}" presName="conn" presStyleLbl="parChTrans1D2" presStyleIdx="0" presStyleCnt="1"/>
      <dgm:spPr/>
      <dgm:t>
        <a:bodyPr/>
        <a:lstStyle/>
        <a:p>
          <a:endParaRPr lang="ru-RU"/>
        </a:p>
      </dgm:t>
    </dgm:pt>
    <dgm:pt modelId="{66A72495-FB21-4F3D-AA0C-2A330A5BE5D7}" type="pres">
      <dgm:prSet presAssocID="{82FD510F-C441-45C7-8560-661844CD4763}" presName="extraNode" presStyleLbl="node1" presStyleIdx="0" presStyleCnt="6"/>
      <dgm:spPr/>
    </dgm:pt>
    <dgm:pt modelId="{5885E1E6-485F-49D2-9B8A-C8CAEF8A66A7}" type="pres">
      <dgm:prSet presAssocID="{82FD510F-C441-45C7-8560-661844CD4763}" presName="dstNode" presStyleLbl="node1" presStyleIdx="0" presStyleCnt="6"/>
      <dgm:spPr/>
    </dgm:pt>
    <dgm:pt modelId="{EE4C2D61-1DB6-41EC-A586-EB5D6048E098}" type="pres">
      <dgm:prSet presAssocID="{5C13AB46-7CEC-46F0-AD20-B7BC3E65B80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FC55-F64D-46ED-BFF8-A353F21C4D0C}" type="pres">
      <dgm:prSet presAssocID="{5C13AB46-7CEC-46F0-AD20-B7BC3E65B808}" presName="accent_1" presStyleCnt="0"/>
      <dgm:spPr/>
    </dgm:pt>
    <dgm:pt modelId="{A7085949-0D9A-4882-A1D1-5B9D79EAFBAA}" type="pres">
      <dgm:prSet presAssocID="{5C13AB46-7CEC-46F0-AD20-B7BC3E65B808}" presName="accentRepeatNode" presStyleLbl="solidFgAcc1" presStyleIdx="0" presStyleCnt="6"/>
      <dgm:spPr/>
    </dgm:pt>
    <dgm:pt modelId="{B26B7098-7968-4BA1-8002-9E5FF371D7C5}" type="pres">
      <dgm:prSet presAssocID="{8994A79F-FC1A-410E-A818-0CB5C8F48AA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464A-3995-4835-88BC-67F6415A6635}" type="pres">
      <dgm:prSet presAssocID="{8994A79F-FC1A-410E-A818-0CB5C8F48AA8}" presName="accent_2" presStyleCnt="0"/>
      <dgm:spPr/>
    </dgm:pt>
    <dgm:pt modelId="{4586C0D4-3190-4031-8396-83B7A50B6C45}" type="pres">
      <dgm:prSet presAssocID="{8994A79F-FC1A-410E-A818-0CB5C8F48AA8}" presName="accentRepeatNode" presStyleLbl="solidFgAcc1" presStyleIdx="1" presStyleCnt="6"/>
      <dgm:spPr/>
    </dgm:pt>
    <dgm:pt modelId="{C1303649-966D-4DAB-9DEC-B73F7FCFDA02}" type="pres">
      <dgm:prSet presAssocID="{B5100F4A-264B-44A6-AFFF-F8DFE1E2261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2049-545B-4F23-B322-B2B19DB4DEC2}" type="pres">
      <dgm:prSet presAssocID="{B5100F4A-264B-44A6-AFFF-F8DFE1E2261F}" presName="accent_3" presStyleCnt="0"/>
      <dgm:spPr/>
    </dgm:pt>
    <dgm:pt modelId="{2E214A42-6327-47BA-8CDF-B1A724643813}" type="pres">
      <dgm:prSet presAssocID="{B5100F4A-264B-44A6-AFFF-F8DFE1E2261F}" presName="accentRepeatNode" presStyleLbl="solidFgAcc1" presStyleIdx="2" presStyleCnt="6"/>
      <dgm:spPr/>
    </dgm:pt>
    <dgm:pt modelId="{96D40630-B8A2-4496-B222-3DD17DC91B7A}" type="pres">
      <dgm:prSet presAssocID="{DA4D1DB4-761E-4C2B-98B6-52D14F824B3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95A14-8210-48F6-960C-6D8C2E8A47BD}" type="pres">
      <dgm:prSet presAssocID="{DA4D1DB4-761E-4C2B-98B6-52D14F824B3C}" presName="accent_4" presStyleCnt="0"/>
      <dgm:spPr/>
    </dgm:pt>
    <dgm:pt modelId="{00389F75-2626-486D-8852-C3BA53068960}" type="pres">
      <dgm:prSet presAssocID="{DA4D1DB4-761E-4C2B-98B6-52D14F824B3C}" presName="accentRepeatNode" presStyleLbl="solidFgAcc1" presStyleIdx="3" presStyleCnt="6"/>
      <dgm:spPr/>
    </dgm:pt>
    <dgm:pt modelId="{220B7051-7F0D-4EC8-BD0E-52819668682E}" type="pres">
      <dgm:prSet presAssocID="{F57C1D2F-D228-45D4-AFDC-3E07A9A6763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2FFCF-072A-4BCA-94D8-49753D4F4C13}" type="pres">
      <dgm:prSet presAssocID="{F57C1D2F-D228-45D4-AFDC-3E07A9A67639}" presName="accent_5" presStyleCnt="0"/>
      <dgm:spPr/>
    </dgm:pt>
    <dgm:pt modelId="{FAF29153-5E7F-4EEE-8639-167F24B902AC}" type="pres">
      <dgm:prSet presAssocID="{F57C1D2F-D228-45D4-AFDC-3E07A9A67639}" presName="accentRepeatNode" presStyleLbl="solidFgAcc1" presStyleIdx="4" presStyleCnt="6"/>
      <dgm:spPr/>
    </dgm:pt>
    <dgm:pt modelId="{6A1408C0-0F19-4112-AFCE-A5A889CE9BE7}" type="pres">
      <dgm:prSet presAssocID="{CA83A954-AF2F-44F4-A00A-7B9948401DC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68C2A-6DA7-4FE8-9A77-F84C461F685D}" type="pres">
      <dgm:prSet presAssocID="{CA83A954-AF2F-44F4-A00A-7B9948401DC6}" presName="accent_6" presStyleCnt="0"/>
      <dgm:spPr/>
    </dgm:pt>
    <dgm:pt modelId="{C3205137-BE0F-4580-9484-700E34C8E57B}" type="pres">
      <dgm:prSet presAssocID="{CA83A954-AF2F-44F4-A00A-7B9948401DC6}" presName="accentRepeatNode" presStyleLbl="solidFgAcc1" presStyleIdx="5" presStyleCnt="6"/>
      <dgm:spPr/>
    </dgm:pt>
  </dgm:ptLst>
  <dgm:cxnLst>
    <dgm:cxn modelId="{70B345B6-5D58-4AF4-B1E6-D85744D1690F}" srcId="{82FD510F-C441-45C7-8560-661844CD4763}" destId="{B5100F4A-264B-44A6-AFFF-F8DFE1E2261F}" srcOrd="2" destOrd="0" parTransId="{7C9C8BF4-D73C-42CA-A83C-B4FAED3596F1}" sibTransId="{F47B3D5F-D2E3-4830-8EAD-863677CD5068}"/>
    <dgm:cxn modelId="{43333245-29BD-4AC0-B358-303BA170D6A8}" type="presOf" srcId="{82FD510F-C441-45C7-8560-661844CD4763}" destId="{B7ACFAD5-AA35-4CF8-8CF0-1373C71A2BCE}" srcOrd="0" destOrd="0" presId="urn:microsoft.com/office/officeart/2008/layout/VerticalCurvedList"/>
    <dgm:cxn modelId="{E6CF044D-BE81-4F2A-B1D1-47DAF20015CB}" type="presOf" srcId="{DA4D1DB4-761E-4C2B-98B6-52D14F824B3C}" destId="{96D40630-B8A2-4496-B222-3DD17DC91B7A}" srcOrd="0" destOrd="0" presId="urn:microsoft.com/office/officeart/2008/layout/VerticalCurvedList"/>
    <dgm:cxn modelId="{F0976D1F-744A-4576-8CB5-EA501CF0B9CA}" srcId="{82FD510F-C441-45C7-8560-661844CD4763}" destId="{8994A79F-FC1A-410E-A818-0CB5C8F48AA8}" srcOrd="1" destOrd="0" parTransId="{FE0DB55C-2F0B-4AD4-B418-177DA4715128}" sibTransId="{EC431F00-A5C0-4EFF-9DA5-7F1EBF90683B}"/>
    <dgm:cxn modelId="{AC84CF32-87DE-4D5E-94C2-5B9681AA02A7}" type="presOf" srcId="{42FE5A2E-F911-449E-9999-345844243883}" destId="{0C0F392F-BFD8-4594-A564-D079BDCC0E9D}" srcOrd="0" destOrd="0" presId="urn:microsoft.com/office/officeart/2008/layout/VerticalCurvedList"/>
    <dgm:cxn modelId="{8DBE0BB2-9933-4C23-A607-DE7EF7E3695E}" srcId="{82FD510F-C441-45C7-8560-661844CD4763}" destId="{F57C1D2F-D228-45D4-AFDC-3E07A9A67639}" srcOrd="4" destOrd="0" parTransId="{934DD593-FBF0-4BC9-8E48-98F0EB2D6991}" sibTransId="{129F95BE-25DA-4395-B9DA-F2A0450B75D7}"/>
    <dgm:cxn modelId="{049FDAE2-636E-44DC-B661-F53C57AD1D0E}" srcId="{82FD510F-C441-45C7-8560-661844CD4763}" destId="{CA83A954-AF2F-44F4-A00A-7B9948401DC6}" srcOrd="5" destOrd="0" parTransId="{5A9D1C78-00DB-4D82-944D-A39A15B57120}" sibTransId="{14792ECD-2F23-4787-849B-C6E678F87814}"/>
    <dgm:cxn modelId="{3F9B0C16-AE14-4032-A949-039EE6D33EA0}" type="presOf" srcId="{5C13AB46-7CEC-46F0-AD20-B7BC3E65B808}" destId="{EE4C2D61-1DB6-41EC-A586-EB5D6048E098}" srcOrd="0" destOrd="0" presId="urn:microsoft.com/office/officeart/2008/layout/VerticalCurvedList"/>
    <dgm:cxn modelId="{E396B1C8-19D0-4FF1-8B4F-8420E70D2191}" type="presOf" srcId="{CA83A954-AF2F-44F4-A00A-7B9948401DC6}" destId="{6A1408C0-0F19-4112-AFCE-A5A889CE9BE7}" srcOrd="0" destOrd="0" presId="urn:microsoft.com/office/officeart/2008/layout/VerticalCurvedList"/>
    <dgm:cxn modelId="{301D67D2-028B-4F1D-94F2-93E9FD1D39F2}" type="presOf" srcId="{F57C1D2F-D228-45D4-AFDC-3E07A9A67639}" destId="{220B7051-7F0D-4EC8-BD0E-52819668682E}" srcOrd="0" destOrd="0" presId="urn:microsoft.com/office/officeart/2008/layout/VerticalCurvedList"/>
    <dgm:cxn modelId="{0D68CB39-7895-4D4D-A8A4-B89A4568A1E3}" type="presOf" srcId="{8994A79F-FC1A-410E-A818-0CB5C8F48AA8}" destId="{B26B7098-7968-4BA1-8002-9E5FF371D7C5}" srcOrd="0" destOrd="0" presId="urn:microsoft.com/office/officeart/2008/layout/VerticalCurvedList"/>
    <dgm:cxn modelId="{623E90FA-200D-4E8D-B138-C41656D0AE49}" srcId="{82FD510F-C441-45C7-8560-661844CD4763}" destId="{DA4D1DB4-761E-4C2B-98B6-52D14F824B3C}" srcOrd="3" destOrd="0" parTransId="{43C0CD89-4869-4CA9-B697-A27889695256}" sibTransId="{4CB30963-FB97-4B3C-8DCE-EB59DBBAD166}"/>
    <dgm:cxn modelId="{8027C007-AC02-48C9-A9C8-0D62E901658E}" type="presOf" srcId="{B5100F4A-264B-44A6-AFFF-F8DFE1E2261F}" destId="{C1303649-966D-4DAB-9DEC-B73F7FCFDA02}" srcOrd="0" destOrd="0" presId="urn:microsoft.com/office/officeart/2008/layout/VerticalCurvedList"/>
    <dgm:cxn modelId="{9DD3E2F9-8E85-4FEC-A192-D453CE917765}" srcId="{82FD510F-C441-45C7-8560-661844CD4763}" destId="{5C13AB46-7CEC-46F0-AD20-B7BC3E65B808}" srcOrd="0" destOrd="0" parTransId="{3056041A-ED09-40D0-A343-BB8880A11A04}" sibTransId="{42FE5A2E-F911-449E-9999-345844243883}"/>
    <dgm:cxn modelId="{BEE0165E-C890-4054-942D-17D9B438685E}" type="presParOf" srcId="{B7ACFAD5-AA35-4CF8-8CF0-1373C71A2BCE}" destId="{DB58C599-F94A-4E31-A42F-10273B1D65E9}" srcOrd="0" destOrd="0" presId="urn:microsoft.com/office/officeart/2008/layout/VerticalCurvedList"/>
    <dgm:cxn modelId="{D3AA7609-58FA-48CE-BB8E-4155ECBBE73C}" type="presParOf" srcId="{DB58C599-F94A-4E31-A42F-10273B1D65E9}" destId="{8FC7CCCE-5EC4-4E47-AF33-61E8B34006F8}" srcOrd="0" destOrd="0" presId="urn:microsoft.com/office/officeart/2008/layout/VerticalCurvedList"/>
    <dgm:cxn modelId="{811FAF83-5383-4750-8CAB-5AE0D2B02D66}" type="presParOf" srcId="{8FC7CCCE-5EC4-4E47-AF33-61E8B34006F8}" destId="{21681BA0-F37C-4E61-8CC2-AD444F2E7793}" srcOrd="0" destOrd="0" presId="urn:microsoft.com/office/officeart/2008/layout/VerticalCurvedList"/>
    <dgm:cxn modelId="{B6D98667-601D-4F58-B82E-F4A299F93B82}" type="presParOf" srcId="{8FC7CCCE-5EC4-4E47-AF33-61E8B34006F8}" destId="{0C0F392F-BFD8-4594-A564-D079BDCC0E9D}" srcOrd="1" destOrd="0" presId="urn:microsoft.com/office/officeart/2008/layout/VerticalCurvedList"/>
    <dgm:cxn modelId="{63C32509-972C-4D09-B44D-3DD7EF7E9F22}" type="presParOf" srcId="{8FC7CCCE-5EC4-4E47-AF33-61E8B34006F8}" destId="{66A72495-FB21-4F3D-AA0C-2A330A5BE5D7}" srcOrd="2" destOrd="0" presId="urn:microsoft.com/office/officeart/2008/layout/VerticalCurvedList"/>
    <dgm:cxn modelId="{7FB3A1E3-A5DF-4ACA-85BD-8042477EAD6B}" type="presParOf" srcId="{8FC7CCCE-5EC4-4E47-AF33-61E8B34006F8}" destId="{5885E1E6-485F-49D2-9B8A-C8CAEF8A66A7}" srcOrd="3" destOrd="0" presId="urn:microsoft.com/office/officeart/2008/layout/VerticalCurvedList"/>
    <dgm:cxn modelId="{1627167B-A860-4484-9338-070D48033BDE}" type="presParOf" srcId="{DB58C599-F94A-4E31-A42F-10273B1D65E9}" destId="{EE4C2D61-1DB6-41EC-A586-EB5D6048E098}" srcOrd="1" destOrd="0" presId="urn:microsoft.com/office/officeart/2008/layout/VerticalCurvedList"/>
    <dgm:cxn modelId="{AADD6C52-45BB-48E7-9203-EE82CFB3C428}" type="presParOf" srcId="{DB58C599-F94A-4E31-A42F-10273B1D65E9}" destId="{1B3DFC55-F64D-46ED-BFF8-A353F21C4D0C}" srcOrd="2" destOrd="0" presId="urn:microsoft.com/office/officeart/2008/layout/VerticalCurvedList"/>
    <dgm:cxn modelId="{23113DE8-A6B0-48EE-AF8F-B4782BB77F5F}" type="presParOf" srcId="{1B3DFC55-F64D-46ED-BFF8-A353F21C4D0C}" destId="{A7085949-0D9A-4882-A1D1-5B9D79EAFBAA}" srcOrd="0" destOrd="0" presId="urn:microsoft.com/office/officeart/2008/layout/VerticalCurvedList"/>
    <dgm:cxn modelId="{60A908DD-29DC-4A2A-B6C0-0997FA25547F}" type="presParOf" srcId="{DB58C599-F94A-4E31-A42F-10273B1D65E9}" destId="{B26B7098-7968-4BA1-8002-9E5FF371D7C5}" srcOrd="3" destOrd="0" presId="urn:microsoft.com/office/officeart/2008/layout/VerticalCurvedList"/>
    <dgm:cxn modelId="{A35A5A06-16B7-4F57-881C-B58129266031}" type="presParOf" srcId="{DB58C599-F94A-4E31-A42F-10273B1D65E9}" destId="{72EF464A-3995-4835-88BC-67F6415A6635}" srcOrd="4" destOrd="0" presId="urn:microsoft.com/office/officeart/2008/layout/VerticalCurvedList"/>
    <dgm:cxn modelId="{8F91233B-6AFB-41F7-B5D4-3EBEFD1C68CF}" type="presParOf" srcId="{72EF464A-3995-4835-88BC-67F6415A6635}" destId="{4586C0D4-3190-4031-8396-83B7A50B6C45}" srcOrd="0" destOrd="0" presId="urn:microsoft.com/office/officeart/2008/layout/VerticalCurvedList"/>
    <dgm:cxn modelId="{7E637A8D-901F-42FF-95DB-6B5579422E79}" type="presParOf" srcId="{DB58C599-F94A-4E31-A42F-10273B1D65E9}" destId="{C1303649-966D-4DAB-9DEC-B73F7FCFDA02}" srcOrd="5" destOrd="0" presId="urn:microsoft.com/office/officeart/2008/layout/VerticalCurvedList"/>
    <dgm:cxn modelId="{E3A97F0B-85C5-4995-8861-40A0FD733D2A}" type="presParOf" srcId="{DB58C599-F94A-4E31-A42F-10273B1D65E9}" destId="{FB432049-545B-4F23-B322-B2B19DB4DEC2}" srcOrd="6" destOrd="0" presId="urn:microsoft.com/office/officeart/2008/layout/VerticalCurvedList"/>
    <dgm:cxn modelId="{FAF9D101-B5C8-4F17-90F5-1EB948BE9A3F}" type="presParOf" srcId="{FB432049-545B-4F23-B322-B2B19DB4DEC2}" destId="{2E214A42-6327-47BA-8CDF-B1A724643813}" srcOrd="0" destOrd="0" presId="urn:microsoft.com/office/officeart/2008/layout/VerticalCurvedList"/>
    <dgm:cxn modelId="{B4E7C5B8-A1F1-4448-9901-CEA723CE827A}" type="presParOf" srcId="{DB58C599-F94A-4E31-A42F-10273B1D65E9}" destId="{96D40630-B8A2-4496-B222-3DD17DC91B7A}" srcOrd="7" destOrd="0" presId="urn:microsoft.com/office/officeart/2008/layout/VerticalCurvedList"/>
    <dgm:cxn modelId="{9EA5E207-843C-4A87-8FD4-0A028B9E52B7}" type="presParOf" srcId="{DB58C599-F94A-4E31-A42F-10273B1D65E9}" destId="{2D595A14-8210-48F6-960C-6D8C2E8A47BD}" srcOrd="8" destOrd="0" presId="urn:microsoft.com/office/officeart/2008/layout/VerticalCurvedList"/>
    <dgm:cxn modelId="{D92881FB-7714-4889-8751-AB5874851BD1}" type="presParOf" srcId="{2D595A14-8210-48F6-960C-6D8C2E8A47BD}" destId="{00389F75-2626-486D-8852-C3BA53068960}" srcOrd="0" destOrd="0" presId="urn:microsoft.com/office/officeart/2008/layout/VerticalCurvedList"/>
    <dgm:cxn modelId="{87183534-26EA-4ED2-BD1E-24342130FEC8}" type="presParOf" srcId="{DB58C599-F94A-4E31-A42F-10273B1D65E9}" destId="{220B7051-7F0D-4EC8-BD0E-52819668682E}" srcOrd="9" destOrd="0" presId="urn:microsoft.com/office/officeart/2008/layout/VerticalCurvedList"/>
    <dgm:cxn modelId="{B86F17CE-65D7-40D7-8FA6-A156C17B5C29}" type="presParOf" srcId="{DB58C599-F94A-4E31-A42F-10273B1D65E9}" destId="{5F42FFCF-072A-4BCA-94D8-49753D4F4C13}" srcOrd="10" destOrd="0" presId="urn:microsoft.com/office/officeart/2008/layout/VerticalCurvedList"/>
    <dgm:cxn modelId="{0E521084-846A-4784-844A-E7BA42D70088}" type="presParOf" srcId="{5F42FFCF-072A-4BCA-94D8-49753D4F4C13}" destId="{FAF29153-5E7F-4EEE-8639-167F24B902AC}" srcOrd="0" destOrd="0" presId="urn:microsoft.com/office/officeart/2008/layout/VerticalCurvedList"/>
    <dgm:cxn modelId="{A178306C-2237-4E57-8A3E-4D8215E29393}" type="presParOf" srcId="{DB58C599-F94A-4E31-A42F-10273B1D65E9}" destId="{6A1408C0-0F19-4112-AFCE-A5A889CE9BE7}" srcOrd="11" destOrd="0" presId="urn:microsoft.com/office/officeart/2008/layout/VerticalCurvedList"/>
    <dgm:cxn modelId="{D7DC32F9-97B0-462D-8B5F-94E70057BE91}" type="presParOf" srcId="{DB58C599-F94A-4E31-A42F-10273B1D65E9}" destId="{64068C2A-6DA7-4FE8-9A77-F84C461F685D}" srcOrd="12" destOrd="0" presId="urn:microsoft.com/office/officeart/2008/layout/VerticalCurvedList"/>
    <dgm:cxn modelId="{78A8E1C8-ADF1-4A55-B693-B9AC0F47AD9D}" type="presParOf" srcId="{64068C2A-6DA7-4FE8-9A77-F84C461F685D}" destId="{C3205137-BE0F-4580-9484-700E34C8E5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F3AF3-3AAE-433A-8041-A2287334D230}">
      <dsp:nvSpPr>
        <dsp:cNvPr id="0" name=""/>
        <dsp:cNvSpPr/>
      </dsp:nvSpPr>
      <dsp:spPr>
        <a:xfrm>
          <a:off x="2238605" y="248700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АО «Алюминий Казахстана»</a:t>
          </a:r>
          <a:endParaRPr lang="ru-RU" sz="1900" b="0" kern="1200" dirty="0"/>
        </a:p>
      </dsp:txBody>
      <dsp:txXfrm>
        <a:off x="2238605" y="248700"/>
        <a:ext cx="3643838" cy="1138699"/>
      </dsp:txXfrm>
    </dsp:sp>
    <dsp:sp modelId="{0DE9C529-80D6-40FB-AF21-DDCDAEEA5D67}">
      <dsp:nvSpPr>
        <dsp:cNvPr id="0" name=""/>
        <dsp:cNvSpPr/>
      </dsp:nvSpPr>
      <dsp:spPr>
        <a:xfrm>
          <a:off x="1848385" y="84221"/>
          <a:ext cx="1273876" cy="11956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A61DB-D655-4DC9-9D9B-E4A20A31E5CD}">
      <dsp:nvSpPr>
        <dsp:cNvPr id="0" name=""/>
        <dsp:cNvSpPr/>
      </dsp:nvSpPr>
      <dsp:spPr>
        <a:xfrm>
          <a:off x="6566672" y="237461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АО «Казахстанский электролизный завод»</a:t>
          </a:r>
          <a:endParaRPr lang="ru-RU" sz="1900" b="0" kern="1200" dirty="0"/>
        </a:p>
      </dsp:txBody>
      <dsp:txXfrm>
        <a:off x="6566672" y="237461"/>
        <a:ext cx="3643838" cy="1138699"/>
      </dsp:txXfrm>
    </dsp:sp>
    <dsp:sp modelId="{19B91E37-F970-4344-8DBF-4BBA1C508752}">
      <dsp:nvSpPr>
        <dsp:cNvPr id="0" name=""/>
        <dsp:cNvSpPr/>
      </dsp:nvSpPr>
      <dsp:spPr>
        <a:xfrm>
          <a:off x="6054487" y="45016"/>
          <a:ext cx="1221739" cy="119563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1DBEA-541D-4B72-A7F5-2F3092172C16}">
      <dsp:nvSpPr>
        <dsp:cNvPr id="0" name=""/>
        <dsp:cNvSpPr/>
      </dsp:nvSpPr>
      <dsp:spPr>
        <a:xfrm>
          <a:off x="2390353" y="1682196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0" kern="1200" dirty="0" err="1" smtClean="0"/>
            <a:t>Аксуский</a:t>
          </a:r>
          <a:r>
            <a:rPr lang="ru-RU" sz="1900" b="0" kern="1200" dirty="0" smtClean="0"/>
            <a:t> завод ферросплавов</a:t>
          </a:r>
          <a:endParaRPr lang="en-US" sz="1900" b="0" kern="1200" dirty="0" smtClean="0"/>
        </a:p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«ТНК «</a:t>
          </a:r>
          <a:r>
            <a:rPr lang="ru-RU" sz="1900" b="0" kern="1200" dirty="0" err="1" smtClean="0"/>
            <a:t>Казхром</a:t>
          </a:r>
          <a:r>
            <a:rPr lang="ru-RU" sz="1900" b="0" kern="1200" dirty="0" smtClean="0"/>
            <a:t>»</a:t>
          </a:r>
          <a:endParaRPr lang="ru-RU" sz="1900" b="0" kern="1200" dirty="0"/>
        </a:p>
      </dsp:txBody>
      <dsp:txXfrm>
        <a:off x="2390353" y="1682196"/>
        <a:ext cx="3643838" cy="1138699"/>
      </dsp:txXfrm>
    </dsp:sp>
    <dsp:sp modelId="{2EF53043-CADC-4BB3-94F9-FA26461AACC1}">
      <dsp:nvSpPr>
        <dsp:cNvPr id="0" name=""/>
        <dsp:cNvSpPr/>
      </dsp:nvSpPr>
      <dsp:spPr>
        <a:xfrm>
          <a:off x="1844549" y="1532340"/>
          <a:ext cx="1836654" cy="11956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E9745-9D18-49DF-801D-EEA271DC9DF9}">
      <dsp:nvSpPr>
        <dsp:cNvPr id="0" name=""/>
        <dsp:cNvSpPr/>
      </dsp:nvSpPr>
      <dsp:spPr>
        <a:xfrm>
          <a:off x="6559997" y="1682196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ТОО «Компания </a:t>
          </a:r>
          <a:r>
            <a:rPr lang="ru-RU" sz="1900" b="0" kern="1200" dirty="0" err="1" smtClean="0"/>
            <a:t>Нефтехим</a:t>
          </a:r>
          <a:r>
            <a:rPr lang="ru-RU" sz="1900" b="0" kern="1200" dirty="0" smtClean="0"/>
            <a:t> </a:t>
          </a:r>
          <a:r>
            <a:rPr lang="en-US" sz="1900" b="0" kern="1200" dirty="0" smtClean="0"/>
            <a:t>LTD</a:t>
          </a:r>
          <a:r>
            <a:rPr lang="ru-RU" sz="1900" b="0" kern="1200" dirty="0" smtClean="0"/>
            <a:t>» </a:t>
          </a:r>
          <a:endParaRPr lang="ru-RU" sz="1900" b="0" kern="1200" dirty="0"/>
        </a:p>
      </dsp:txBody>
      <dsp:txXfrm>
        <a:off x="6559997" y="1682196"/>
        <a:ext cx="3643838" cy="1138699"/>
      </dsp:txXfrm>
    </dsp:sp>
    <dsp:sp modelId="{529C01DA-1645-45E5-A5EF-DEB9B36E50E7}">
      <dsp:nvSpPr>
        <dsp:cNvPr id="0" name=""/>
        <dsp:cNvSpPr/>
      </dsp:nvSpPr>
      <dsp:spPr>
        <a:xfrm>
          <a:off x="6170087" y="1532340"/>
          <a:ext cx="1177524" cy="119563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F7D5A-3098-4015-88F7-A797C27D8794}">
      <dsp:nvSpPr>
        <dsp:cNvPr id="0" name=""/>
        <dsp:cNvSpPr/>
      </dsp:nvSpPr>
      <dsp:spPr>
        <a:xfrm>
          <a:off x="2474683" y="3040364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ПФ ТОО «Кастинг»</a:t>
          </a:r>
          <a:endParaRPr lang="ru-RU" sz="1900" b="0" kern="1200" dirty="0"/>
        </a:p>
      </dsp:txBody>
      <dsp:txXfrm>
        <a:off x="2474683" y="3040364"/>
        <a:ext cx="3643838" cy="1138699"/>
      </dsp:txXfrm>
    </dsp:sp>
    <dsp:sp modelId="{FEA08376-BDEF-480D-A7B0-A9C35C0C3C46}">
      <dsp:nvSpPr>
        <dsp:cNvPr id="0" name=""/>
        <dsp:cNvSpPr/>
      </dsp:nvSpPr>
      <dsp:spPr>
        <a:xfrm>
          <a:off x="1895421" y="2988831"/>
          <a:ext cx="2077415" cy="89432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24174-8C29-4B3C-BED4-6FB2B71A3A7B}">
      <dsp:nvSpPr>
        <dsp:cNvPr id="0" name=""/>
        <dsp:cNvSpPr/>
      </dsp:nvSpPr>
      <dsp:spPr>
        <a:xfrm>
          <a:off x="6596047" y="3115692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«Павлодарский машиностроительный завод»</a:t>
          </a:r>
          <a:endParaRPr lang="ru-RU" sz="1900" b="0" kern="1200" dirty="0"/>
        </a:p>
      </dsp:txBody>
      <dsp:txXfrm>
        <a:off x="6596047" y="3115692"/>
        <a:ext cx="3643838" cy="1138699"/>
      </dsp:txXfrm>
    </dsp:sp>
    <dsp:sp modelId="{07A023D8-2A69-449C-9014-3E1BA2505A5A}">
      <dsp:nvSpPr>
        <dsp:cNvPr id="0" name=""/>
        <dsp:cNvSpPr/>
      </dsp:nvSpPr>
      <dsp:spPr>
        <a:xfrm>
          <a:off x="6302283" y="2951213"/>
          <a:ext cx="1080965" cy="119563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98BAB-59FF-4CCD-8987-B87B6867666D}">
      <dsp:nvSpPr>
        <dsp:cNvPr id="0" name=""/>
        <dsp:cNvSpPr/>
      </dsp:nvSpPr>
      <dsp:spPr>
        <a:xfrm>
          <a:off x="4383802" y="4549189"/>
          <a:ext cx="3643838" cy="11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9" tIns="72390" rIns="72390" bIns="7239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Собственная организация </a:t>
          </a:r>
          <a:r>
            <a:rPr lang="ru-RU" sz="1900" b="0" kern="1200" dirty="0" err="1" smtClean="0"/>
            <a:t>малосерийного</a:t>
          </a:r>
          <a:r>
            <a:rPr lang="en-US" sz="1900" b="0" kern="1200" dirty="0" smtClean="0"/>
            <a:t> </a:t>
          </a:r>
          <a:r>
            <a:rPr lang="ru-RU" sz="1900" b="0" kern="1200" dirty="0" smtClean="0"/>
            <a:t>производства</a:t>
          </a:r>
          <a:endParaRPr lang="ru-RU" sz="1900" b="0" kern="1200" dirty="0"/>
        </a:p>
      </dsp:txBody>
      <dsp:txXfrm>
        <a:off x="4383802" y="4549189"/>
        <a:ext cx="3643838" cy="1138699"/>
      </dsp:txXfrm>
    </dsp:sp>
    <dsp:sp modelId="{55B6C1EB-8E76-4A91-B35E-817DC97F823C}">
      <dsp:nvSpPr>
        <dsp:cNvPr id="0" name=""/>
        <dsp:cNvSpPr/>
      </dsp:nvSpPr>
      <dsp:spPr>
        <a:xfrm>
          <a:off x="3742805" y="4354580"/>
          <a:ext cx="1356080" cy="1195634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F78E6-D399-459A-B7DA-34CF25537B53}">
      <dsp:nvSpPr>
        <dsp:cNvPr id="0" name=""/>
        <dsp:cNvSpPr/>
      </dsp:nvSpPr>
      <dsp:spPr>
        <a:xfrm>
          <a:off x="0" y="-131505"/>
          <a:ext cx="11300603" cy="16246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05B57-D507-4D8F-801A-A810A8D0799A}">
      <dsp:nvSpPr>
        <dsp:cNvPr id="0" name=""/>
        <dsp:cNvSpPr/>
      </dsp:nvSpPr>
      <dsp:spPr>
        <a:xfrm>
          <a:off x="342648" y="153547"/>
          <a:ext cx="1965797" cy="1237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C48BF-B3D8-43C2-AAC0-77B818D63FE1}">
      <dsp:nvSpPr>
        <dsp:cNvPr id="0" name=""/>
        <dsp:cNvSpPr/>
      </dsp:nvSpPr>
      <dsp:spPr>
        <a:xfrm rot="10800000">
          <a:off x="342648" y="1413098"/>
          <a:ext cx="1965797" cy="111079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 немецкой компанией «</a:t>
          </a:r>
          <a:r>
            <a:rPr lang="ru-RU" sz="900" kern="1200" dirty="0" err="1" smtClean="0">
              <a:solidFill>
                <a:schemeClr val="tx1"/>
              </a:solidFill>
            </a:rPr>
            <a:t>Technologie</a:t>
          </a: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err="1" smtClean="0">
              <a:solidFill>
                <a:schemeClr val="tx1"/>
              </a:solidFill>
            </a:rPr>
            <a:t>Service</a:t>
          </a: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err="1" smtClean="0">
              <a:solidFill>
                <a:schemeClr val="tx1"/>
              </a:solidFill>
            </a:rPr>
            <a:t>Fix</a:t>
          </a:r>
          <a:r>
            <a:rPr lang="ru-RU" sz="900" kern="1200" dirty="0" smtClean="0">
              <a:solidFill>
                <a:schemeClr val="tx1"/>
              </a:solidFill>
            </a:rPr>
            <a:t>»;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376809" y="1413098"/>
        <a:ext cx="1897475" cy="1076637"/>
      </dsp:txXfrm>
    </dsp:sp>
    <dsp:sp modelId="{CAF268EC-C42A-4884-B4E5-CC60EF11BC03}">
      <dsp:nvSpPr>
        <dsp:cNvPr id="0" name=""/>
        <dsp:cNvSpPr/>
      </dsp:nvSpPr>
      <dsp:spPr>
        <a:xfrm>
          <a:off x="2505025" y="153547"/>
          <a:ext cx="1965797" cy="1237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D3AA-32C7-4310-A4D3-55902278F13B}">
      <dsp:nvSpPr>
        <dsp:cNvPr id="0" name=""/>
        <dsp:cNvSpPr/>
      </dsp:nvSpPr>
      <dsp:spPr>
        <a:xfrm rot="10800000">
          <a:off x="2505025" y="1413098"/>
          <a:ext cx="1965797" cy="111079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 Томским государственным университетом систем управления и радиоэлектроники в сфере инноваций и реализации совместных проектов;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2539186" y="1413098"/>
        <a:ext cx="1897475" cy="1076637"/>
      </dsp:txXfrm>
    </dsp:sp>
    <dsp:sp modelId="{52620D17-D34C-4D41-810C-34A3B9076FEC}">
      <dsp:nvSpPr>
        <dsp:cNvPr id="0" name=""/>
        <dsp:cNvSpPr/>
      </dsp:nvSpPr>
      <dsp:spPr>
        <a:xfrm>
          <a:off x="4667402" y="153547"/>
          <a:ext cx="1965797" cy="1237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0DD34-CAAF-4314-BDD8-FD1CC6D29FAB}">
      <dsp:nvSpPr>
        <dsp:cNvPr id="0" name=""/>
        <dsp:cNvSpPr/>
      </dsp:nvSpPr>
      <dsp:spPr>
        <a:xfrm rot="10800000">
          <a:off x="4667402" y="1413098"/>
          <a:ext cx="1965797" cy="111079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 ТОО «Восточно-Казахстанский Региональный технопарк «Алтай» в сфере взаимного сотрудничества и обменом информации и внедрения совместных проектов, в производства Павлодарской и Восточно-Казахстанской областей; 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4701563" y="1413098"/>
        <a:ext cx="1897475" cy="1076637"/>
      </dsp:txXfrm>
    </dsp:sp>
    <dsp:sp modelId="{84BC1027-D9B7-407C-8B0A-D0C50DA7869C}">
      <dsp:nvSpPr>
        <dsp:cNvPr id="0" name=""/>
        <dsp:cNvSpPr/>
      </dsp:nvSpPr>
      <dsp:spPr>
        <a:xfrm>
          <a:off x="6829779" y="192031"/>
          <a:ext cx="1965797" cy="10835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73B4-39F4-416D-AC65-302361105EA9}">
      <dsp:nvSpPr>
        <dsp:cNvPr id="0" name=""/>
        <dsp:cNvSpPr/>
      </dsp:nvSpPr>
      <dsp:spPr>
        <a:xfrm rot="10800000">
          <a:off x="6829779" y="1374615"/>
          <a:ext cx="1965797" cy="111079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 ООО Центр инновационных разработок «Сфера», г. Москва в сфере социальной защиты населения Павлодарской области;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6863940" y="1374615"/>
        <a:ext cx="1897475" cy="1076637"/>
      </dsp:txXfrm>
    </dsp:sp>
    <dsp:sp modelId="{B6F35461-273A-4DDE-986D-D349EF148F70}">
      <dsp:nvSpPr>
        <dsp:cNvPr id="0" name=""/>
        <dsp:cNvSpPr/>
      </dsp:nvSpPr>
      <dsp:spPr>
        <a:xfrm>
          <a:off x="8992156" y="153547"/>
          <a:ext cx="1965797" cy="12375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92C6C-05FB-424C-BE1E-810B7AA04C56}">
      <dsp:nvSpPr>
        <dsp:cNvPr id="0" name=""/>
        <dsp:cNvSpPr/>
      </dsp:nvSpPr>
      <dsp:spPr>
        <a:xfrm rot="10800000">
          <a:off x="8992156" y="1413098"/>
          <a:ext cx="1965797" cy="111079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  с департаментом юстиции Павлодарской области. 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9026317" y="1413098"/>
        <a:ext cx="1897475" cy="1076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F392F-BFD8-4594-A564-D079BDCC0E9D}">
      <dsp:nvSpPr>
        <dsp:cNvPr id="0" name=""/>
        <dsp:cNvSpPr/>
      </dsp:nvSpPr>
      <dsp:spPr>
        <a:xfrm>
          <a:off x="-5385688" y="-824714"/>
          <a:ext cx="6412886" cy="6412886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C2D61-1DB6-41EC-A586-EB5D6048E098}">
      <dsp:nvSpPr>
        <dsp:cNvPr id="0" name=""/>
        <dsp:cNvSpPr/>
      </dsp:nvSpPr>
      <dsp:spPr>
        <a:xfrm>
          <a:off x="382960" y="250843"/>
          <a:ext cx="9437755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совместно с управлением предпринимательства и промышленности  области работаем в сфере трансферта технологий (зам. руководителя УПП </a:t>
          </a:r>
          <a:r>
            <a:rPr lang="ru-RU" sz="1400" kern="1200" dirty="0" err="1" smtClean="0">
              <a:solidFill>
                <a:schemeClr val="tx1"/>
              </a:solidFill>
            </a:rPr>
            <a:t>Усенов</a:t>
          </a:r>
          <a:r>
            <a:rPr lang="ru-RU" sz="1400" kern="1200" dirty="0" smtClean="0">
              <a:solidFill>
                <a:schemeClr val="tx1"/>
              </a:solidFill>
            </a:rPr>
            <a:t> М.А.).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2960" y="250843"/>
        <a:ext cx="9437755" cy="501496"/>
      </dsp:txXfrm>
    </dsp:sp>
    <dsp:sp modelId="{A7085949-0D9A-4882-A1D1-5B9D79EAFBAA}">
      <dsp:nvSpPr>
        <dsp:cNvPr id="0" name=""/>
        <dsp:cNvSpPr/>
      </dsp:nvSpPr>
      <dsp:spPr>
        <a:xfrm>
          <a:off x="69524" y="188156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B7098-7968-4BA1-8002-9E5FF371D7C5}">
      <dsp:nvSpPr>
        <dsp:cNvPr id="0" name=""/>
        <dsp:cNvSpPr/>
      </dsp:nvSpPr>
      <dsp:spPr>
        <a:xfrm>
          <a:off x="795475" y="1002993"/>
          <a:ext cx="9025239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- сотрудничаем с астанинскими (ТОО «Казтоника NТ»)  и  алматинскими (ТОО «ЭкоWatt») фирмами в сфере энергосбережения и альтернативных источников энергии.</a:t>
          </a:r>
          <a:endParaRPr lang="ru-RU" sz="1400" kern="1200">
            <a:solidFill>
              <a:schemeClr val="tx1"/>
            </a:solidFill>
          </a:endParaRPr>
        </a:p>
      </dsp:txBody>
      <dsp:txXfrm>
        <a:off x="795475" y="1002993"/>
        <a:ext cx="9025239" cy="501496"/>
      </dsp:txXfrm>
    </dsp:sp>
    <dsp:sp modelId="{4586C0D4-3190-4031-8396-83B7A50B6C45}">
      <dsp:nvSpPr>
        <dsp:cNvPr id="0" name=""/>
        <dsp:cNvSpPr/>
      </dsp:nvSpPr>
      <dsp:spPr>
        <a:xfrm>
          <a:off x="482040" y="940306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03649-966D-4DAB-9DEC-B73F7FCFDA02}">
      <dsp:nvSpPr>
        <dsp:cNvPr id="0" name=""/>
        <dsp:cNvSpPr/>
      </dsp:nvSpPr>
      <dsp:spPr>
        <a:xfrm>
          <a:off x="984108" y="1755143"/>
          <a:ext cx="8836606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- совместно с технопарком «Ертiс» принимаем участие в разработке механизмов по удешевлению капитальных расходов при строительстве автодорог с использованием новых технологий.</a:t>
          </a:r>
          <a:endParaRPr lang="ru-RU" sz="1400" kern="1200">
            <a:solidFill>
              <a:schemeClr val="tx1"/>
            </a:solidFill>
          </a:endParaRPr>
        </a:p>
      </dsp:txBody>
      <dsp:txXfrm>
        <a:off x="984108" y="1755143"/>
        <a:ext cx="8836606" cy="501496"/>
      </dsp:txXfrm>
    </dsp:sp>
    <dsp:sp modelId="{2E214A42-6327-47BA-8CDF-B1A724643813}">
      <dsp:nvSpPr>
        <dsp:cNvPr id="0" name=""/>
        <dsp:cNvSpPr/>
      </dsp:nvSpPr>
      <dsp:spPr>
        <a:xfrm>
          <a:off x="670673" y="1692456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40630-B8A2-4496-B222-3DD17DC91B7A}">
      <dsp:nvSpPr>
        <dsp:cNvPr id="0" name=""/>
        <dsp:cNvSpPr/>
      </dsp:nvSpPr>
      <dsp:spPr>
        <a:xfrm>
          <a:off x="984108" y="2506816"/>
          <a:ext cx="8836606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- принимаем участие в разработке Региональной Инновационной системы с международным экспертом К.Йоханнессоном.</a:t>
          </a:r>
          <a:endParaRPr lang="ru-RU" sz="1400" kern="1200">
            <a:solidFill>
              <a:schemeClr val="tx1"/>
            </a:solidFill>
          </a:endParaRPr>
        </a:p>
      </dsp:txBody>
      <dsp:txXfrm>
        <a:off x="984108" y="2506816"/>
        <a:ext cx="8836606" cy="501496"/>
      </dsp:txXfrm>
    </dsp:sp>
    <dsp:sp modelId="{00389F75-2626-486D-8852-C3BA53068960}">
      <dsp:nvSpPr>
        <dsp:cNvPr id="0" name=""/>
        <dsp:cNvSpPr/>
      </dsp:nvSpPr>
      <dsp:spPr>
        <a:xfrm>
          <a:off x="670673" y="2444129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7051-7F0D-4EC8-BD0E-52819668682E}">
      <dsp:nvSpPr>
        <dsp:cNvPr id="0" name=""/>
        <dsp:cNvSpPr/>
      </dsp:nvSpPr>
      <dsp:spPr>
        <a:xfrm>
          <a:off x="795475" y="3258966"/>
          <a:ext cx="9025239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- центр занимается поиском изобретателей  Павлодарской области и предварительно отобрано два проекта на патентование.</a:t>
          </a:r>
          <a:endParaRPr lang="ru-RU" sz="1400" kern="1200">
            <a:solidFill>
              <a:schemeClr val="tx1"/>
            </a:solidFill>
          </a:endParaRPr>
        </a:p>
      </dsp:txBody>
      <dsp:txXfrm>
        <a:off x="795475" y="3258966"/>
        <a:ext cx="9025239" cy="501496"/>
      </dsp:txXfrm>
    </dsp:sp>
    <dsp:sp modelId="{FAF29153-5E7F-4EEE-8639-167F24B902AC}">
      <dsp:nvSpPr>
        <dsp:cNvPr id="0" name=""/>
        <dsp:cNvSpPr/>
      </dsp:nvSpPr>
      <dsp:spPr>
        <a:xfrm>
          <a:off x="482040" y="3196279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408C0-0F19-4112-AFCE-A5A889CE9BE7}">
      <dsp:nvSpPr>
        <dsp:cNvPr id="0" name=""/>
        <dsp:cNvSpPr/>
      </dsp:nvSpPr>
      <dsp:spPr>
        <a:xfrm>
          <a:off x="382960" y="4011116"/>
          <a:ext cx="9437755" cy="501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06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- а также, поиском частных инвесторов по финансовой поддержке инновационных проектов (например, «Универсальный ветрогенератор», автор профессор Шумейко И.А.). </a:t>
          </a:r>
          <a:endParaRPr lang="ru-RU" sz="1400" kern="1200">
            <a:solidFill>
              <a:schemeClr val="tx1"/>
            </a:solidFill>
          </a:endParaRPr>
        </a:p>
      </dsp:txBody>
      <dsp:txXfrm>
        <a:off x="382960" y="4011116"/>
        <a:ext cx="9437755" cy="501496"/>
      </dsp:txXfrm>
    </dsp:sp>
    <dsp:sp modelId="{C3205137-BE0F-4580-9484-700E34C8E57B}">
      <dsp:nvSpPr>
        <dsp:cNvPr id="0" name=""/>
        <dsp:cNvSpPr/>
      </dsp:nvSpPr>
      <dsp:spPr>
        <a:xfrm>
          <a:off x="69524" y="3948429"/>
          <a:ext cx="626870" cy="626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0.43202</cdr:x>
      <cdr:y>0.18248</cdr:y>
    </cdr:from>
    <cdr:to>
      <cdr:x>0.57041</cdr:x>
      <cdr:y>0.85694</cdr:y>
    </cdr:to>
    <cdr:sp macro="" textlink="">
      <cdr:nvSpPr>
        <cdr:cNvPr id="2" name="Куб 1"/>
        <cdr:cNvSpPr/>
      </cdr:nvSpPr>
      <cdr:spPr>
        <a:xfrm xmlns:a="http://schemas.openxmlformats.org/drawingml/2006/main">
          <a:off x="3496541" y="666657"/>
          <a:ext cx="1120075" cy="2464067"/>
        </a:xfrm>
        <a:prstGeom xmlns:a="http://schemas.openxmlformats.org/drawingml/2006/main" prst="cube">
          <a:avLst>
            <a:gd name="adj" fmla="val 25794"/>
          </a:avLst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0.17123</cdr:x>
      <cdr:y>0.18248</cdr:y>
    </cdr:from>
    <cdr:to>
      <cdr:x>0.30621</cdr:x>
      <cdr:y>0.85694</cdr:y>
    </cdr:to>
    <cdr:sp macro="" textlink="">
      <cdr:nvSpPr>
        <cdr:cNvPr id="3" name="Куб 2"/>
        <cdr:cNvSpPr/>
      </cdr:nvSpPr>
      <cdr:spPr>
        <a:xfrm xmlns:a="http://schemas.openxmlformats.org/drawingml/2006/main">
          <a:off x="1385885" y="666657"/>
          <a:ext cx="1092403" cy="2464067"/>
        </a:xfrm>
        <a:prstGeom xmlns:a="http://schemas.openxmlformats.org/drawingml/2006/main" prst="cube">
          <a:avLst>
            <a:gd name="adj" fmla="val 25794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B86B0-F35E-4199-AD6D-7242108055D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5323-2AF0-41F5-AE52-2853D3C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323-2AF0-41F5-AE52-2853D3CE59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5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9B53B5-5183-499F-A0DA-16671C30AB82}" type="slidenum">
              <a:rPr lang="ru-RU" smtClean="0">
                <a:cs typeface="Arial" charset="0"/>
              </a:rPr>
              <a:pPr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BD63D93A-73AD-4D5A-A22C-9842A660F342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441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B189A1-6979-4AFE-86D3-8411AA9B6CB4}" type="slidenum">
              <a:rPr lang="ru-RU" smtClean="0">
                <a:latin typeface="Arial" charset="0"/>
                <a:cs typeface="Arial" charset="0"/>
              </a:rPr>
              <a:pPr/>
              <a:t>27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8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323-2AF0-41F5-AE52-2853D3CE59B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9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323-2AF0-41F5-AE52-2853D3CE59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7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323-2AF0-41F5-AE52-2853D3CE59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76A319-A3C7-4103-BB28-4325CF610761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497B1E6E-8394-408F-A611-08F8DEAAA691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440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43A80-87BB-41D5-BDA0-706036226EF8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1B04A795-321E-4030-8882-373B02CF5AE4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8122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D8DD2B-70FF-4218-B288-41CED93A3FD4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00EEA082-771A-400E-B7C8-DFAA4349ABCF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850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77C71-3488-48A9-B93D-81242512A916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E3F80E47-4B60-4D62-BEDA-A223BC866558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268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54ABDB-D41C-438F-B796-9C45400A20CC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514D1906-30A8-4D84-BD59-C0DE39171ECB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027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2366AB-55F7-4EEF-A7C7-3524472ACE5A}" type="slidenum">
              <a:rPr lang="ru-RU" smtClean="0">
                <a:cs typeface="Arial" charset="0"/>
              </a:rPr>
              <a:pPr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/>
            <a:fld id="{A9E62F2E-8C2D-4B49-A7D4-0E6FC5AB098C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4681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FE7D-CDDB-4A69-9A20-3D03768CDAE9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21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F59C-44E3-4B3D-B96C-BD396187F952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9695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70EA-D92D-43C2-A8C9-9C59D3FB7168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800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DE47-216A-4C98-8466-6EC6940118AE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74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93C-F705-4BF0-A8E1-16C620A57F9A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924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9B0-5F0C-4653-B2CE-5F7D841CF55B}" type="datetime1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641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61CB-1AD8-46FF-B54D-9A8B1423C9FE}" type="datetime1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6889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53-85B7-4D1E-8B86-7E70C649986E}" type="datetime1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4683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1820-5604-4620-A0B8-2600A114D86C}" type="datetime1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5505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C7B2-4D89-492D-A39D-BDBCEEABE7B2}" type="datetime1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0674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FED6-686E-4789-935A-CAB29E840736}" type="datetime1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2558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56FA-BCD6-4A70-8EA6-D258617B129E}" type="datetime1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2CBE-A226-4D20-BF90-AA0AC0E3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chart" Target="../charts/chart12.xml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chart" Target="../charts/chart11.xml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chart" Target="../charts/chart10.xml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2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chart" Target="../charts/chart13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chart" Target="../charts/chart1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2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Relationship Id="rId1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4.pn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10" Type="http://schemas.openxmlformats.org/officeDocument/2006/relationships/image" Target="../media/image90.jpeg"/><Relationship Id="rId4" Type="http://schemas.openxmlformats.org/officeDocument/2006/relationships/image" Target="../media/image2.png"/><Relationship Id="rId9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0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3"/>
            <a:stretch/>
          </p:blipFill>
          <p:spPr>
            <a:xfrm rot="16200000">
              <a:off x="3659733" y="-3659733"/>
              <a:ext cx="4872534" cy="1219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3"/>
            <a:stretch/>
          </p:blipFill>
          <p:spPr>
            <a:xfrm rot="16200000">
              <a:off x="6073140" y="739140"/>
              <a:ext cx="45719" cy="12192000"/>
            </a:xfrm>
            <a:prstGeom prst="rect">
              <a:avLst/>
            </a:prstGeom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829197" y="2844800"/>
            <a:ext cx="9144000" cy="1459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0350" y="5212187"/>
            <a:ext cx="303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Омирбаев</a:t>
            </a:r>
            <a:r>
              <a:rPr lang="ru-RU" sz="1600" b="1" dirty="0">
                <a:solidFill>
                  <a:schemeClr val="tx2"/>
                </a:solidFill>
              </a:rPr>
              <a:t> С. М. </a:t>
            </a:r>
            <a:r>
              <a:rPr lang="ru-RU" sz="1600" b="1" dirty="0" smtClean="0">
                <a:solidFill>
                  <a:schemeClr val="tx2"/>
                </a:solidFill>
              </a:rPr>
              <a:t>– </a:t>
            </a:r>
            <a:r>
              <a:rPr lang="kk-KZ" sz="1600" b="1" dirty="0" smtClean="0">
                <a:solidFill>
                  <a:schemeClr val="tx2"/>
                </a:solidFill>
              </a:rPr>
              <a:t>ректор </a:t>
            </a:r>
            <a:r>
              <a:rPr lang="kk-KZ" sz="1600" b="1" dirty="0">
                <a:solidFill>
                  <a:schemeClr val="tx2"/>
                </a:solidFill>
              </a:rPr>
              <a:t>ПГУ </a:t>
            </a:r>
            <a:r>
              <a:rPr lang="kk-KZ" sz="1600" b="1" dirty="0" smtClean="0">
                <a:solidFill>
                  <a:schemeClr val="tx2"/>
                </a:solidFill>
              </a:rPr>
              <a:t>им</a:t>
            </a:r>
            <a:r>
              <a:rPr lang="ru-RU" sz="1600" b="1" dirty="0" err="1" smtClean="0">
                <a:solidFill>
                  <a:schemeClr val="tx2"/>
                </a:solidFill>
              </a:rPr>
              <a:t>ени</a:t>
            </a:r>
            <a:r>
              <a:rPr lang="kk-KZ" sz="1600" b="1" dirty="0" smtClean="0">
                <a:solidFill>
                  <a:schemeClr val="tx2"/>
                </a:solidFill>
              </a:rPr>
              <a:t> </a:t>
            </a:r>
            <a:r>
              <a:rPr lang="kk-KZ" sz="1600" b="1" dirty="0">
                <a:solidFill>
                  <a:schemeClr val="tx2"/>
                </a:solidFill>
              </a:rPr>
              <a:t>С.Торайгырова,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д</a:t>
            </a:r>
            <a:r>
              <a:rPr lang="kk-KZ" sz="1600" b="1" dirty="0">
                <a:solidFill>
                  <a:schemeClr val="tx2"/>
                </a:solidFill>
              </a:rPr>
              <a:t>октор экономических наук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</a:rPr>
              <a:t>профессор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29" y="172280"/>
            <a:ext cx="1638786" cy="143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4497" y="412650"/>
            <a:ext cx="7212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Павлодарский государственный университет имени С.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Торайгырова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8736" y="6496586"/>
            <a:ext cx="65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2014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G:\000ФАСАД летний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40" y="1682451"/>
            <a:ext cx="5831411" cy="3825237"/>
          </a:xfrm>
          <a:prstGeom prst="roundRect">
            <a:avLst>
              <a:gd name="adj" fmla="val 59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38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/>
          <p:cNvPicPr>
            <a:picLocks noChangeAspect="1"/>
          </p:cNvPicPr>
          <p:nvPr/>
        </p:nvPicPr>
        <p:blipFill>
          <a:blip r:embed="rId2"/>
          <a:srcRect l="3392" t="1355" r="591" b="4720"/>
          <a:stretch>
            <a:fillRect/>
          </a:stretch>
        </p:blipFill>
        <p:spPr bwMode="auto">
          <a:xfrm>
            <a:off x="3619953" y="2178731"/>
            <a:ext cx="60531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35648" y="2139044"/>
            <a:ext cx="10618177" cy="422592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70878" y="2139044"/>
            <a:ext cx="0" cy="422592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66528" y="2129519"/>
            <a:ext cx="0" cy="422592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634899" y="5558519"/>
            <a:ext cx="133350" cy="177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34899" y="5876019"/>
            <a:ext cx="133350" cy="17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3" name="TextBox 30"/>
          <p:cNvSpPr txBox="1">
            <a:spLocks noChangeArrowheads="1"/>
          </p:cNvSpPr>
          <p:nvPr/>
        </p:nvSpPr>
        <p:spPr bwMode="auto">
          <a:xfrm>
            <a:off x="1768249" y="5523595"/>
            <a:ext cx="1665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Внешняя мобильность</a:t>
            </a:r>
          </a:p>
        </p:txBody>
      </p:sp>
      <p:sp>
        <p:nvSpPr>
          <p:cNvPr id="23564" name="TextBox 31"/>
          <p:cNvSpPr txBox="1">
            <a:spLocks noChangeArrowheads="1"/>
          </p:cNvSpPr>
          <p:nvPr/>
        </p:nvSpPr>
        <p:spPr bwMode="auto">
          <a:xfrm>
            <a:off x="1777774" y="5831569"/>
            <a:ext cx="184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Внутренняя мобильность</a:t>
            </a:r>
          </a:p>
        </p:txBody>
      </p:sp>
      <p:pic>
        <p:nvPicPr>
          <p:cNvPr id="23565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186" y="5047023"/>
            <a:ext cx="682402" cy="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6" descr="C:\Users\Toksanov.S\Downloads\malta_round_icon_640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8572" y="5637573"/>
            <a:ext cx="707067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3" descr="\\192.168.5.3\логотипы\poland_640.p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6174" y="5626460"/>
            <a:ext cx="735843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4" descr="\\192.168.5.3\логотипы\russia_round_icon_640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2911" y="5042260"/>
            <a:ext cx="680346" cy="5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" descr="\\192.168.5.3\логотипы\germany_round_icon_6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37635" y="5050198"/>
            <a:ext cx="721455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8" descr="C:\Users\Toksanov.S\Downloads\china_round_icon_64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81972" y="5635985"/>
            <a:ext cx="772841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29637" y="5047021"/>
            <a:ext cx="733787" cy="5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7" descr="C:\Users\Toksanov.S\Downloads\austria_round_icon_64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21799" y="5623285"/>
            <a:ext cx="779008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5" descr="\\192.168.5.3\логотипы\spain_640.pn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36112" y="5045435"/>
            <a:ext cx="686513" cy="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" descr="C:\Users\ER\Desktop\слайды для НЭ\государственные15-33\АГУ Жубанов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3666" y="4960032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5" descr="C:\Users\ER\Desktop\слайды для НЭ\государственные15-33\ВКГУ Аманжолова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4017" y="4974319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7" descr="C:\Users\ER\Desktop\слайды для НЭ\государственные15-33\ЗКГУ им.Утемисов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29791" y="4967968"/>
            <a:ext cx="4048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9" descr="C:\Users\ER\Desktop\слайды для НЭ\государственные15-33\КарГТУ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75854" y="5896657"/>
            <a:ext cx="3730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10" descr="C:\Users\ER\Desktop\слайды для НЭ\государственные15-33\КарГУ им.Букетов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0178" y="5417232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11" descr="C:\Users\ER\Desktop\слайды для НЭ\государственные15-33\КГУ им. Байтурсынова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02842" y="5418818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12" descr="C:\Users\ER\Desktop\слайды для НЭ\государственные15-33\КГУТИ им.Есенова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23542" y="5417232"/>
            <a:ext cx="36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13" descr="C:\Users\ER\Desktop\слайды для НЭ\государственные15-33\Коркыт-Ата.jpg"/>
          <p:cNvPicPr>
            <a:picLocks noChangeAspect="1" noChangeArrowheads="1"/>
          </p:cNvPicPr>
          <p:nvPr/>
        </p:nvPicPr>
        <p:blipFill>
          <a:blip r:embed="rId19" cstate="print"/>
          <a:srcRect l="9618" t="7187" r="9158" b="7127"/>
          <a:stretch>
            <a:fillRect/>
          </a:stretch>
        </p:blipFill>
        <p:spPr bwMode="auto">
          <a:xfrm>
            <a:off x="5143953" y="4953682"/>
            <a:ext cx="381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14" descr="C:\Users\ER\Desktop\слайды для НЭ\государственные15-33\Логотип-ВКГТУ Серикбаева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936116" y="5887132"/>
            <a:ext cx="400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16" descr="C:\Users\ER\Desktop\слайды для НЭ\государственные15-33\СГУ Шакарима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47378" y="4955269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17" descr="C:\Users\ER\Desktop\слайды для НЭ\государственные15-33\СКГУ им.Козыбаева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912304" y="5417232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рямоугольник 53"/>
          <p:cNvSpPr/>
          <p:nvPr/>
        </p:nvSpPr>
        <p:spPr>
          <a:xfrm>
            <a:off x="935649" y="1632632"/>
            <a:ext cx="3735230" cy="496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Количество договоров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670878" y="1632632"/>
            <a:ext cx="3295650" cy="496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Внутренняя мобильность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66528" y="1632631"/>
            <a:ext cx="3587297" cy="496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Внешняя мобильность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Академическая мобильность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822216065"/>
              </p:ext>
            </p:extLst>
          </p:nvPr>
        </p:nvGraphicFramePr>
        <p:xfrm>
          <a:off x="1148668" y="2178731"/>
          <a:ext cx="3168789" cy="320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519711852"/>
              </p:ext>
            </p:extLst>
          </p:nvPr>
        </p:nvGraphicFramePr>
        <p:xfrm>
          <a:off x="8388091" y="2178730"/>
          <a:ext cx="2974100" cy="28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250221233"/>
              </p:ext>
            </p:extLst>
          </p:nvPr>
        </p:nvGraphicFramePr>
        <p:xfrm>
          <a:off x="5007359" y="2062530"/>
          <a:ext cx="2974100" cy="28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335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5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73723" y="2205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ривлечение зарубежных ученых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Рисунок 56"/>
          <p:cNvPicPr>
            <a:picLocks noChangeAspect="1"/>
          </p:cNvPicPr>
          <p:nvPr/>
        </p:nvPicPr>
        <p:blipFill>
          <a:blip r:embed="rId3"/>
          <a:srcRect l="3392" t="1355" r="591" b="4720"/>
          <a:stretch>
            <a:fillRect/>
          </a:stretch>
        </p:blipFill>
        <p:spPr bwMode="auto">
          <a:xfrm>
            <a:off x="2643189" y="1643063"/>
            <a:ext cx="60531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685799" y="1566862"/>
            <a:ext cx="10906125" cy="4586287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2" name="Рисунок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17" y="170021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9418" y="1684337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6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17" y="4860925"/>
            <a:ext cx="9572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6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7934" y="5076825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5959" y="5078412"/>
            <a:ext cx="909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Рисунок 6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08469" y="3856038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Рисунок 6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0318" y="2665414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Рисунок 6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08469" y="2744788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Рисунок 6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317" y="366236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Рисунок 7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556081" y="4887912"/>
            <a:ext cx="9699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Рисунок 7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0591" y="5090319"/>
            <a:ext cx="90646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72"/>
          <p:cNvSpPr txBox="1">
            <a:spLocks noChangeArrowheads="1"/>
          </p:cNvSpPr>
          <p:nvPr/>
        </p:nvSpPr>
        <p:spPr bwMode="auto">
          <a:xfrm>
            <a:off x="1339455" y="2082800"/>
            <a:ext cx="1135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Германия</a:t>
            </a:r>
          </a:p>
        </p:txBody>
      </p:sp>
      <p:sp>
        <p:nvSpPr>
          <p:cNvPr id="24594" name="TextBox 73"/>
          <p:cNvSpPr txBox="1">
            <a:spLocks noChangeArrowheads="1"/>
          </p:cNvSpPr>
          <p:nvPr/>
        </p:nvSpPr>
        <p:spPr bwMode="auto">
          <a:xfrm>
            <a:off x="1339454" y="2997200"/>
            <a:ext cx="1149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Венгрия</a:t>
            </a:r>
          </a:p>
        </p:txBody>
      </p:sp>
      <p:sp>
        <p:nvSpPr>
          <p:cNvPr id="24595" name="TextBox 74"/>
          <p:cNvSpPr txBox="1">
            <a:spLocks noChangeArrowheads="1"/>
          </p:cNvSpPr>
          <p:nvPr/>
        </p:nvSpPr>
        <p:spPr bwMode="auto">
          <a:xfrm>
            <a:off x="1410892" y="4025901"/>
            <a:ext cx="869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Чехия</a:t>
            </a:r>
          </a:p>
        </p:txBody>
      </p:sp>
      <p:sp>
        <p:nvSpPr>
          <p:cNvPr id="24596" name="TextBox 75"/>
          <p:cNvSpPr txBox="1">
            <a:spLocks noChangeArrowheads="1"/>
          </p:cNvSpPr>
          <p:nvPr/>
        </p:nvSpPr>
        <p:spPr bwMode="auto">
          <a:xfrm>
            <a:off x="1339455" y="5173664"/>
            <a:ext cx="1033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Россия</a:t>
            </a:r>
          </a:p>
        </p:txBody>
      </p:sp>
      <p:sp>
        <p:nvSpPr>
          <p:cNvPr id="24597" name="TextBox 76"/>
          <p:cNvSpPr txBox="1">
            <a:spLocks noChangeArrowheads="1"/>
          </p:cNvSpPr>
          <p:nvPr/>
        </p:nvSpPr>
        <p:spPr bwMode="auto">
          <a:xfrm>
            <a:off x="3468292" y="5364956"/>
            <a:ext cx="1254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Словения</a:t>
            </a:r>
          </a:p>
        </p:txBody>
      </p:sp>
      <p:sp>
        <p:nvSpPr>
          <p:cNvPr id="24598" name="TextBox 77"/>
          <p:cNvSpPr txBox="1">
            <a:spLocks noChangeArrowheads="1"/>
          </p:cNvSpPr>
          <p:nvPr/>
        </p:nvSpPr>
        <p:spPr bwMode="auto">
          <a:xfrm>
            <a:off x="5262560" y="5413376"/>
            <a:ext cx="187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Великобритания</a:t>
            </a:r>
          </a:p>
        </p:txBody>
      </p:sp>
      <p:sp>
        <p:nvSpPr>
          <p:cNvPr id="24599" name="TextBox 78"/>
          <p:cNvSpPr txBox="1">
            <a:spLocks noChangeArrowheads="1"/>
          </p:cNvSpPr>
          <p:nvPr/>
        </p:nvSpPr>
        <p:spPr bwMode="auto">
          <a:xfrm>
            <a:off x="7727951" y="5372101"/>
            <a:ext cx="1057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Латвия</a:t>
            </a:r>
          </a:p>
        </p:txBody>
      </p:sp>
      <p:sp>
        <p:nvSpPr>
          <p:cNvPr id="24600" name="TextBox 79"/>
          <p:cNvSpPr txBox="1">
            <a:spLocks noChangeArrowheads="1"/>
          </p:cNvSpPr>
          <p:nvPr/>
        </p:nvSpPr>
        <p:spPr bwMode="auto">
          <a:xfrm>
            <a:off x="9840119" y="5205413"/>
            <a:ext cx="1109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Испания</a:t>
            </a:r>
          </a:p>
        </p:txBody>
      </p:sp>
      <p:sp>
        <p:nvSpPr>
          <p:cNvPr id="24601" name="TextBox 80"/>
          <p:cNvSpPr txBox="1">
            <a:spLocks noChangeArrowheads="1"/>
          </p:cNvSpPr>
          <p:nvPr/>
        </p:nvSpPr>
        <p:spPr bwMode="auto">
          <a:xfrm>
            <a:off x="10008394" y="4129088"/>
            <a:ext cx="868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США</a:t>
            </a:r>
          </a:p>
        </p:txBody>
      </p:sp>
      <p:sp>
        <p:nvSpPr>
          <p:cNvPr id="24602" name="TextBox 81"/>
          <p:cNvSpPr txBox="1">
            <a:spLocks noChangeArrowheads="1"/>
          </p:cNvSpPr>
          <p:nvPr/>
        </p:nvSpPr>
        <p:spPr bwMode="auto">
          <a:xfrm>
            <a:off x="9868694" y="3079749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Турция</a:t>
            </a:r>
          </a:p>
        </p:txBody>
      </p:sp>
      <p:sp>
        <p:nvSpPr>
          <p:cNvPr id="24603" name="TextBox 82"/>
          <p:cNvSpPr txBox="1">
            <a:spLocks noChangeArrowheads="1"/>
          </p:cNvSpPr>
          <p:nvPr/>
        </p:nvSpPr>
        <p:spPr bwMode="auto">
          <a:xfrm>
            <a:off x="9730582" y="2035175"/>
            <a:ext cx="1146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Ирландия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425997271"/>
              </p:ext>
            </p:extLst>
          </p:nvPr>
        </p:nvGraphicFramePr>
        <p:xfrm>
          <a:off x="2820592" y="1889126"/>
          <a:ext cx="6615510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Полиязычное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sp>
        <p:nvSpPr>
          <p:cNvPr id="25602" name="TextBox 30"/>
          <p:cNvSpPr txBox="1">
            <a:spLocks noChangeArrowheads="1"/>
          </p:cNvSpPr>
          <p:nvPr/>
        </p:nvSpPr>
        <p:spPr bwMode="auto">
          <a:xfrm>
            <a:off x="1033918" y="1198402"/>
            <a:ext cx="954737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2012 года в университете внедрены специальные группы </a:t>
            </a:r>
          </a:p>
          <a:p>
            <a:pPr algn="ctr"/>
            <a:r>
              <a:rPr lang="ru-RU" dirty="0"/>
              <a:t>с </a:t>
            </a:r>
            <a:r>
              <a:rPr lang="ru-RU" dirty="0" err="1"/>
              <a:t>полиязычным</a:t>
            </a:r>
            <a:r>
              <a:rPr lang="ru-RU" dirty="0"/>
              <a:t> образованием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33917" y="1920554"/>
            <a:ext cx="4309608" cy="3916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TextBox 32"/>
          <p:cNvSpPr txBox="1">
            <a:spLocks noChangeArrowheads="1"/>
          </p:cNvSpPr>
          <p:nvPr/>
        </p:nvSpPr>
        <p:spPr bwMode="auto">
          <a:xfrm>
            <a:off x="481467" y="5895020"/>
            <a:ext cx="11358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</a:rPr>
              <a:t>Факультет </a:t>
            </a:r>
            <a:r>
              <a:rPr lang="ru-RU" sz="1600" i="1" dirty="0" err="1">
                <a:solidFill>
                  <a:srgbClr val="002060"/>
                </a:solidFill>
              </a:rPr>
              <a:t>Foundation</a:t>
            </a:r>
            <a:r>
              <a:rPr lang="ru-RU" sz="1600" i="1" dirty="0">
                <a:solidFill>
                  <a:srgbClr val="002060"/>
                </a:solidFill>
              </a:rPr>
              <a:t>, «Иностранный язык», «Профессионально-ориентированный иностранный язык», чтение </a:t>
            </a:r>
            <a:r>
              <a:rPr lang="ru-RU" sz="1600" i="1" dirty="0" err="1">
                <a:solidFill>
                  <a:srgbClr val="002060"/>
                </a:solidFill>
              </a:rPr>
              <a:t>спец.дисциплин</a:t>
            </a:r>
            <a:r>
              <a:rPr lang="ru-RU" sz="1600" i="1" dirty="0">
                <a:solidFill>
                  <a:srgbClr val="002060"/>
                </a:solidFill>
              </a:rPr>
              <a:t> на английском языке ППС университета, чтение </a:t>
            </a:r>
            <a:r>
              <a:rPr lang="ru-RU" sz="1600" i="1" dirty="0" err="1">
                <a:solidFill>
                  <a:srgbClr val="002060"/>
                </a:solidFill>
              </a:rPr>
              <a:t>спец.дисциплин</a:t>
            </a:r>
            <a:r>
              <a:rPr lang="ru-RU" sz="1600" i="1" dirty="0">
                <a:solidFill>
                  <a:srgbClr val="002060"/>
                </a:solidFill>
              </a:rPr>
              <a:t> зарубежными учеными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80603" y="1928653"/>
            <a:ext cx="4300696" cy="39083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33917" y="1923729"/>
            <a:ext cx="4309608" cy="382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Бакалавриат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80603" y="1920714"/>
            <a:ext cx="4300692" cy="380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Магистратура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05549" y="4453863"/>
            <a:ext cx="1946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6М060200 Информатика</a:t>
            </a:r>
          </a:p>
          <a:p>
            <a:pPr>
              <a:defRPr/>
            </a:pPr>
            <a:r>
              <a:rPr lang="ru-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6М072000 Химическая технология неорганических веществ</a:t>
            </a:r>
          </a:p>
        </p:txBody>
      </p:sp>
      <p:sp>
        <p:nvSpPr>
          <p:cNvPr id="25611" name="Прямоугольник 40"/>
          <p:cNvSpPr>
            <a:spLocks noChangeArrowheads="1"/>
          </p:cNvSpPr>
          <p:nvPr/>
        </p:nvSpPr>
        <p:spPr bwMode="auto">
          <a:xfrm>
            <a:off x="8430949" y="4453863"/>
            <a:ext cx="1837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</a:rPr>
              <a:t>6М060400 Физика</a:t>
            </a:r>
          </a:p>
          <a:p>
            <a:r>
              <a:rPr lang="ru-RU" sz="1200" i="1" dirty="0">
                <a:solidFill>
                  <a:srgbClr val="00B050"/>
                </a:solidFill>
              </a:rPr>
              <a:t>6М071800 Электроэнергетика</a:t>
            </a:r>
          </a:p>
          <a:p>
            <a:r>
              <a:rPr lang="ru-RU" sz="1200" i="1" dirty="0">
                <a:solidFill>
                  <a:srgbClr val="00B050"/>
                </a:solidFill>
              </a:rPr>
              <a:t>6М090200 Туризм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1780" y="4521721"/>
            <a:ext cx="1936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5В060200 Информатика</a:t>
            </a:r>
          </a:p>
          <a:p>
            <a:pPr>
              <a:defRPr/>
            </a:pPr>
            <a:r>
              <a:rPr lang="ru-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5В072000 Химическая технология неорганических веществ</a:t>
            </a:r>
          </a:p>
        </p:txBody>
      </p:sp>
      <p:sp>
        <p:nvSpPr>
          <p:cNvPr id="25613" name="Прямоугольник 42"/>
          <p:cNvSpPr>
            <a:spLocks noChangeArrowheads="1"/>
          </p:cNvSpPr>
          <p:nvPr/>
        </p:nvSpPr>
        <p:spPr bwMode="auto">
          <a:xfrm>
            <a:off x="3163844" y="4496522"/>
            <a:ext cx="1923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</a:rPr>
              <a:t>5В060400 Физика</a:t>
            </a:r>
          </a:p>
          <a:p>
            <a:r>
              <a:rPr lang="ru-RU" sz="1200" i="1" dirty="0">
                <a:solidFill>
                  <a:srgbClr val="00B050"/>
                </a:solidFill>
              </a:rPr>
              <a:t>5В071800 Электроэнергетика</a:t>
            </a:r>
          </a:p>
          <a:p>
            <a:r>
              <a:rPr lang="ru-RU" sz="1200" i="1" dirty="0">
                <a:solidFill>
                  <a:srgbClr val="00B050"/>
                </a:solidFill>
              </a:rPr>
              <a:t>5В090200 Туризм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6347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151733206"/>
              </p:ext>
            </p:extLst>
          </p:nvPr>
        </p:nvGraphicFramePr>
        <p:xfrm>
          <a:off x="1456432" y="2355267"/>
          <a:ext cx="3464577" cy="209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5491695"/>
              </p:ext>
            </p:extLst>
          </p:nvPr>
        </p:nvGraphicFramePr>
        <p:xfrm>
          <a:off x="6517623" y="2287307"/>
          <a:ext cx="3464577" cy="209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552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Дуальная система обучения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8225" y="1304925"/>
            <a:ext cx="10134600" cy="3685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7" name="TextBox 17"/>
          <p:cNvSpPr txBox="1">
            <a:spLocks noChangeArrowheads="1"/>
          </p:cNvSpPr>
          <p:nvPr/>
        </p:nvSpPr>
        <p:spPr bwMode="auto">
          <a:xfrm>
            <a:off x="2644476" y="1461540"/>
            <a:ext cx="7512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 университете реализуются </a:t>
            </a:r>
            <a:r>
              <a:rPr lang="ru-RU" b="1">
                <a:solidFill>
                  <a:srgbClr val="C00000"/>
                </a:solidFill>
              </a:rPr>
              <a:t>8</a:t>
            </a:r>
            <a:r>
              <a:rPr lang="ru-RU"/>
              <a:t> образовательных программ с применением элементов дуальной системы обучения</a:t>
            </a:r>
          </a:p>
        </p:txBody>
      </p:sp>
      <p:pic>
        <p:nvPicPr>
          <p:cNvPr id="26628" name="Picture 13" descr="\\192.168.35.53\temp\Практика\фото\алюминий казахст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536" y="5246140"/>
            <a:ext cx="9429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 descr="\\192.168.35.53\temp\Практика\фото\евроазиатская корпора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9563" y="5279478"/>
            <a:ext cx="1241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20"/>
          <p:cNvPicPr>
            <a:picLocks noChangeAspect="1"/>
          </p:cNvPicPr>
          <p:nvPr/>
        </p:nvPicPr>
        <p:blipFill>
          <a:blip r:embed="rId5"/>
          <a:srcRect l="1572" t="16788" r="-2" b="38161"/>
          <a:stretch>
            <a:fillRect/>
          </a:stretch>
        </p:blipFill>
        <p:spPr bwMode="auto">
          <a:xfrm>
            <a:off x="8642051" y="5254324"/>
            <a:ext cx="2266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914" y="5419969"/>
            <a:ext cx="14049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105525" y="5336879"/>
            <a:ext cx="2069088" cy="10345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99888" y="2686296"/>
            <a:ext cx="22891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5В0040200 Инструментальное исполнительство</a:t>
            </a:r>
          </a:p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5В050400 Журналистика</a:t>
            </a:r>
          </a:p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5В070900 Металлургия</a:t>
            </a:r>
          </a:p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5В071200 Машиностроение</a:t>
            </a:r>
          </a:p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5В071700 Теплоэнергетика</a:t>
            </a:r>
          </a:p>
        </p:txBody>
      </p:sp>
      <p:sp>
        <p:nvSpPr>
          <p:cNvPr id="26635" name="Прямоугольник 29"/>
          <p:cNvSpPr>
            <a:spLocks noChangeArrowheads="1"/>
          </p:cNvSpPr>
          <p:nvPr/>
        </p:nvSpPr>
        <p:spPr bwMode="auto">
          <a:xfrm>
            <a:off x="8422976" y="2901403"/>
            <a:ext cx="2163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5В071800 Электроэнергетика</a:t>
            </a:r>
          </a:p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5В080100 Агрономия</a:t>
            </a:r>
          </a:p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5В090200 Туризм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92128058"/>
              </p:ext>
            </p:extLst>
          </p:nvPr>
        </p:nvGraphicFramePr>
        <p:xfrm>
          <a:off x="4328814" y="2016805"/>
          <a:ext cx="4396085" cy="28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0663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2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47701" y="1516719"/>
            <a:ext cx="10982324" cy="50466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7651" name="Группа 48"/>
          <p:cNvGrpSpPr>
            <a:grpSpLocks/>
          </p:cNvGrpSpPr>
          <p:nvPr/>
        </p:nvGrpSpPr>
        <p:grpSpPr bwMode="auto">
          <a:xfrm>
            <a:off x="6715919" y="1819276"/>
            <a:ext cx="4437062" cy="4305299"/>
            <a:chOff x="2153361" y="1650733"/>
            <a:chExt cx="4848013" cy="4580462"/>
          </a:xfrm>
        </p:grpSpPr>
        <p:pic>
          <p:nvPicPr>
            <p:cNvPr id="27" name="Picture 2" descr="D:\Temp\ФОТО ПГУ\SAM_0477 Panorama 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8888" y="3086215"/>
              <a:ext cx="2988180" cy="18637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Овал 30"/>
            <p:cNvSpPr/>
            <p:nvPr/>
          </p:nvSpPr>
          <p:spPr>
            <a:xfrm>
              <a:off x="2934568" y="2155602"/>
              <a:ext cx="3374233" cy="3633834"/>
            </a:xfrm>
            <a:prstGeom prst="ellips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prstDash val="sysDash"/>
            </a:ln>
            <a:effectLst>
              <a:outerShdw blurRad="50800" dist="50800" dir="5400000" algn="ctr" rotWithShape="0">
                <a:schemeClr val="tx1">
                  <a:lumMod val="95000"/>
                  <a:lumOff val="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32" name="Picture 17" descr="is05a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3361" y="3508121"/>
              <a:ext cx="1080000" cy="1080000"/>
            </a:xfrm>
            <a:prstGeom prst="ellipse">
              <a:avLst/>
            </a:prstGeom>
            <a:ln w="38100" cap="rnd">
              <a:solidFill>
                <a:schemeClr val="bg1"/>
              </a:solidFill>
              <a:prstDash val="solid"/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3" name="Picture 6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4805" y="2205432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4" name="Picture 7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9282" y="4714506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5" name="Picture 5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21374" y="3463417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6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1961" y="1650733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7" name="Picture 15" descr="Копия scan0009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1374" y="2186010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9" name="Picture 3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5863" y="5151195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0" name="Picture 2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3361" y="4699771"/>
              <a:ext cx="1080000" cy="1080000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652" name="TextBox 40"/>
          <p:cNvSpPr txBox="1">
            <a:spLocks noChangeArrowheads="1"/>
          </p:cNvSpPr>
          <p:nvPr/>
        </p:nvSpPr>
        <p:spPr bwMode="auto">
          <a:xfrm>
            <a:off x="830498" y="1660986"/>
            <a:ext cx="540837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целях повышения качества подготовки специалистов, развития социального партнерства, эффективности учебной и научно-исследовательской работы университет заключил договора о создании филиалов кафедр (</a:t>
            </a:r>
            <a:r>
              <a:rPr lang="ru-RU" sz="1400" b="1" dirty="0">
                <a:solidFill>
                  <a:srgbClr val="C00000"/>
                </a:solidFill>
              </a:rPr>
              <a:t>49</a:t>
            </a:r>
            <a:r>
              <a:rPr lang="ru-RU" sz="1400" dirty="0"/>
              <a:t> филиалов), в том числе с предприятиями, реализующими Программу форсированного индустриально-инновационного развития (ФИИР), как одну из форм интеграции образования, науки и производства.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24216" y="212654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Филиалы кафедр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313315177"/>
              </p:ext>
            </p:extLst>
          </p:nvPr>
        </p:nvGraphicFramePr>
        <p:xfrm>
          <a:off x="647701" y="3261424"/>
          <a:ext cx="5591173" cy="321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9772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Трудоустройство выпускников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85876" y="1259947"/>
            <a:ext cx="9153524" cy="40636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5" name="Picture 13" descr="\\192.168.35.53\temp\Практика\фото\алюминий казахст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1" y="5529263"/>
            <a:ext cx="9429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4" descr="\\192.168.35.53\temp\Практика\фото\евроазиатская корпора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89" y="5529264"/>
            <a:ext cx="1241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21"/>
          <p:cNvPicPr>
            <a:picLocks noChangeAspect="1"/>
          </p:cNvPicPr>
          <p:nvPr/>
        </p:nvPicPr>
        <p:blipFill>
          <a:blip r:embed="rId5"/>
          <a:srcRect l="1572" t="16788" r="-2" b="38161"/>
          <a:stretch>
            <a:fillRect/>
          </a:stretch>
        </p:blipFill>
        <p:spPr bwMode="auto">
          <a:xfrm>
            <a:off x="8026400" y="5548313"/>
            <a:ext cx="2266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4514" y="5700714"/>
            <a:ext cx="14049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66113" y="5617467"/>
            <a:ext cx="2069088" cy="87482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96277200"/>
              </p:ext>
            </p:extLst>
          </p:nvPr>
        </p:nvGraphicFramePr>
        <p:xfrm>
          <a:off x="1749226" y="1393093"/>
          <a:ext cx="8093513" cy="365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142" y="32917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96%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71352" y="32917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96%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0773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88509" y="2778835"/>
            <a:ext cx="4186597" cy="1765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9" y="0"/>
            <a:ext cx="10446020" cy="1016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университета и образовательных программ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6434"/>
              </p:ext>
            </p:extLst>
          </p:nvPr>
        </p:nvGraphicFramePr>
        <p:xfrm>
          <a:off x="138102" y="1569725"/>
          <a:ext cx="8128000" cy="4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3245" y="3061475"/>
            <a:ext cx="40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 - </a:t>
            </a:r>
            <a:r>
              <a:rPr lang="ru-RU" b="1" dirty="0" smtClean="0">
                <a:solidFill>
                  <a:srgbClr val="C00000"/>
                </a:solidFill>
              </a:rPr>
              <a:t>117</a:t>
            </a:r>
            <a:r>
              <a:rPr lang="ru-RU" dirty="0" smtClean="0"/>
              <a:t>	</a:t>
            </a:r>
          </a:p>
          <a:p>
            <a:r>
              <a:rPr lang="ru-RU" dirty="0" smtClean="0"/>
              <a:t>Прошедшие аккредитацию - </a:t>
            </a:r>
            <a:r>
              <a:rPr lang="en-US" b="1" dirty="0">
                <a:solidFill>
                  <a:srgbClr val="C00000"/>
                </a:solidFill>
              </a:rPr>
              <a:t>40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34,2</a:t>
            </a:r>
            <a:r>
              <a:rPr lang="ru-RU" b="1" dirty="0" smtClean="0">
                <a:solidFill>
                  <a:srgbClr val="C00000"/>
                </a:solidFill>
              </a:rPr>
              <a:t>%)</a:t>
            </a:r>
          </a:p>
          <a:p>
            <a:r>
              <a:rPr lang="ru-RU" dirty="0" smtClean="0"/>
              <a:t>В процессе аккредитации - </a:t>
            </a:r>
            <a:r>
              <a:rPr lang="en-US" b="1" dirty="0" smtClean="0">
                <a:solidFill>
                  <a:srgbClr val="C00000"/>
                </a:solidFill>
              </a:rPr>
              <a:t>42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35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%)</a:t>
            </a:r>
          </a:p>
          <a:p>
            <a:r>
              <a:rPr lang="ru-RU" dirty="0"/>
              <a:t>З</a:t>
            </a:r>
            <a:r>
              <a:rPr lang="ru-RU" dirty="0" smtClean="0"/>
              <a:t>аявлены к аккредитации- </a:t>
            </a:r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(2</a:t>
            </a:r>
            <a:r>
              <a:rPr lang="en-US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%)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1342" y="1324572"/>
            <a:ext cx="6500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Институциональная аккредитация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/>
              <a:t>Свидетельство об институциональной </a:t>
            </a:r>
            <a:r>
              <a:rPr lang="ru-RU" b="1" dirty="0" smtClean="0"/>
              <a:t>аккредитации № </a:t>
            </a:r>
            <a:r>
              <a:rPr lang="ru-RU" b="1" dirty="0"/>
              <a:t>0027 </a:t>
            </a:r>
            <a:endParaRPr lang="ru-RU" b="1" dirty="0" smtClean="0"/>
          </a:p>
          <a:p>
            <a:r>
              <a:rPr lang="ru-RU" b="1" dirty="0" smtClean="0"/>
              <a:t>Срок </a:t>
            </a:r>
            <a:r>
              <a:rPr lang="ru-RU" b="1" dirty="0"/>
              <a:t>действия: 01.01.2014 - 31.12.2018)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85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410973" y="2717324"/>
            <a:ext cx="2981862" cy="305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6М071600 Приборостроение;</a:t>
            </a:r>
          </a:p>
          <a:p>
            <a:r>
              <a:rPr lang="ru-RU" sz="900" dirty="0"/>
              <a:t>5В071600 Приборостроение;</a:t>
            </a:r>
          </a:p>
          <a:p>
            <a:r>
              <a:rPr lang="ru-RU" sz="900" dirty="0"/>
              <a:t>6М011100 Информатика;</a:t>
            </a:r>
          </a:p>
          <a:p>
            <a:r>
              <a:rPr lang="ru-RU" sz="900" dirty="0"/>
              <a:t>6М071200 Машиностроение;</a:t>
            </a:r>
          </a:p>
          <a:p>
            <a:r>
              <a:rPr lang="ru-RU" sz="900" dirty="0"/>
              <a:t>5В071200  Машиностроение;</a:t>
            </a:r>
          </a:p>
          <a:p>
            <a:r>
              <a:rPr lang="ru-RU" sz="900" dirty="0"/>
              <a:t>6М073200 Стандартизация и сертификация;</a:t>
            </a:r>
          </a:p>
          <a:p>
            <a:r>
              <a:rPr lang="ru-RU" sz="900" dirty="0"/>
              <a:t>5В073200 Стандартизация, метрология и сертификация;</a:t>
            </a:r>
          </a:p>
          <a:p>
            <a:r>
              <a:rPr lang="ru-RU" sz="900" dirty="0"/>
              <a:t>6М075000 Метрология;</a:t>
            </a:r>
          </a:p>
          <a:p>
            <a:r>
              <a:rPr lang="ru-RU" sz="900" dirty="0"/>
              <a:t>6М071300 Транспорт, транспортная техника и </a:t>
            </a:r>
          </a:p>
          <a:p>
            <a:r>
              <a:rPr lang="ru-RU" sz="900" dirty="0"/>
              <a:t>технология;</a:t>
            </a:r>
          </a:p>
          <a:p>
            <a:r>
              <a:rPr lang="ru-RU" sz="900" dirty="0"/>
              <a:t>5В071300 Транспорт, транспортная техника и технология; </a:t>
            </a:r>
          </a:p>
          <a:p>
            <a:r>
              <a:rPr lang="ru-RU" sz="900" dirty="0"/>
              <a:t>5В072400 Технологические машины и оборудование;</a:t>
            </a:r>
          </a:p>
          <a:p>
            <a:r>
              <a:rPr lang="ru-RU" sz="900" dirty="0"/>
              <a:t>6М072400 Технологические машины и оборудование;</a:t>
            </a:r>
          </a:p>
          <a:p>
            <a:r>
              <a:rPr lang="ru-RU" sz="900" dirty="0"/>
              <a:t>6М072900  Строительство;</a:t>
            </a:r>
          </a:p>
          <a:p>
            <a:r>
              <a:rPr lang="ru-RU" sz="900" dirty="0"/>
              <a:t>5В072900 Строительство; </a:t>
            </a:r>
          </a:p>
          <a:p>
            <a:r>
              <a:rPr lang="ru-RU" sz="900" dirty="0"/>
              <a:t>5В070800 Нефтегазовое дело; </a:t>
            </a:r>
          </a:p>
          <a:p>
            <a:r>
              <a:rPr lang="ru-RU" sz="900" dirty="0"/>
              <a:t>5В070400 Вычислительная техника и программное обеспечение;</a:t>
            </a:r>
          </a:p>
          <a:p>
            <a:r>
              <a:rPr lang="ru-RU" sz="900" dirty="0"/>
              <a:t>5В071900 Радиотехника, электроника и телекоммуникации.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11371" y="2717324"/>
            <a:ext cx="2981862" cy="305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5В011900 Иностранный язык: два иностранных языка; </a:t>
            </a:r>
          </a:p>
          <a:p>
            <a:r>
              <a:rPr lang="ru-RU" sz="900" dirty="0"/>
              <a:t>5В020700 Переводческое дело; </a:t>
            </a:r>
          </a:p>
          <a:p>
            <a:r>
              <a:rPr lang="ru-RU" sz="900" dirty="0"/>
              <a:t>5В021000 Иностранная филология: английский язык, немецкий язык; </a:t>
            </a:r>
          </a:p>
          <a:p>
            <a:r>
              <a:rPr lang="ru-RU" sz="900" dirty="0"/>
              <a:t>5В011700 Казахский язык и литература; </a:t>
            </a:r>
          </a:p>
          <a:p>
            <a:r>
              <a:rPr lang="ru-RU" sz="900" dirty="0"/>
              <a:t>6М011700 Казахский язык и литература;</a:t>
            </a:r>
          </a:p>
          <a:p>
            <a:r>
              <a:rPr lang="ru-RU" sz="900" dirty="0"/>
              <a:t>6М020500 Филология (казахская, русская); </a:t>
            </a:r>
          </a:p>
          <a:p>
            <a:r>
              <a:rPr lang="ru-RU" sz="900" dirty="0"/>
              <a:t>5В020500 Филология (казахская, русская);</a:t>
            </a:r>
          </a:p>
          <a:p>
            <a:r>
              <a:rPr lang="ru-RU" sz="900" dirty="0"/>
              <a:t>6М010300 Педагогика и психология; </a:t>
            </a:r>
          </a:p>
          <a:p>
            <a:r>
              <a:rPr lang="ru-RU" sz="900" dirty="0"/>
              <a:t>5В010300 Педагогика и психология; </a:t>
            </a:r>
          </a:p>
          <a:p>
            <a:r>
              <a:rPr lang="ru-RU" sz="900" dirty="0"/>
              <a:t>5В050300 Психология;</a:t>
            </a:r>
          </a:p>
          <a:p>
            <a:r>
              <a:rPr lang="ru-RU" sz="900" dirty="0"/>
              <a:t>6М050300 Психология; </a:t>
            </a:r>
          </a:p>
          <a:p>
            <a:r>
              <a:rPr lang="ru-RU" sz="900" dirty="0"/>
              <a:t>6М050400 Журналистика.</a:t>
            </a:r>
          </a:p>
          <a:p>
            <a:r>
              <a:rPr lang="ru-RU" sz="900" dirty="0"/>
              <a:t>5В050400 Журналистика;</a:t>
            </a:r>
          </a:p>
          <a:p>
            <a:r>
              <a:rPr lang="ru-RU" sz="900" dirty="0"/>
              <a:t>6М050200 Политология; 5В050200 Политология.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0575" y="2717324"/>
            <a:ext cx="2981862" cy="305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5В050600 Экономика;</a:t>
            </a:r>
          </a:p>
          <a:p>
            <a:r>
              <a:rPr lang="ru-RU" sz="900" dirty="0"/>
              <a:t>6М050600 Экономика;</a:t>
            </a:r>
          </a:p>
          <a:p>
            <a:r>
              <a:rPr lang="ru-RU" sz="900" dirty="0"/>
              <a:t>5В050700 Менеджмент;</a:t>
            </a:r>
          </a:p>
          <a:p>
            <a:r>
              <a:rPr lang="ru-RU" sz="900" dirty="0"/>
              <a:t>6М050700 Менеджмент;</a:t>
            </a:r>
          </a:p>
          <a:p>
            <a:r>
              <a:rPr lang="ru-RU" sz="900" dirty="0"/>
              <a:t>5В050800 Учет и аудит;</a:t>
            </a:r>
          </a:p>
          <a:p>
            <a:r>
              <a:rPr lang="ru-RU" sz="900" dirty="0"/>
              <a:t>5В050900 Финансы;</a:t>
            </a:r>
          </a:p>
          <a:p>
            <a:r>
              <a:rPr lang="ru-RU" sz="900" dirty="0"/>
              <a:t>5В050100 Государственное и местное управление;</a:t>
            </a:r>
          </a:p>
          <a:p>
            <a:r>
              <a:rPr lang="ru-RU" sz="900" dirty="0"/>
              <a:t>5В090200 Туризм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68" y="122022"/>
            <a:ext cx="10903220" cy="82066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программы,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аккредитацию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6324" y="1492186"/>
            <a:ext cx="2976113" cy="12251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13848" y="1492186"/>
            <a:ext cx="2976113" cy="12251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11372" y="1492186"/>
            <a:ext cx="2976113" cy="12251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75" y="1731187"/>
            <a:ext cx="2000522" cy="713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42" y="1565694"/>
            <a:ext cx="1094888" cy="1044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8596" b="9886"/>
          <a:stretch/>
        </p:blipFill>
        <p:spPr>
          <a:xfrm>
            <a:off x="4680232" y="1566708"/>
            <a:ext cx="1099526" cy="1043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3946" y="192008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 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64086" y="185713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17 </a:t>
            </a:r>
            <a:r>
              <a:rPr lang="ru-RU" sz="2400" dirty="0"/>
              <a:t>ОП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55547" y="185713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15 </a:t>
            </a:r>
            <a:r>
              <a:rPr lang="ru-RU" sz="2400" dirty="0"/>
              <a:t>ОП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575" y="5840086"/>
            <a:ext cx="9376910" cy="7577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2973" y="58304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Итого: </a:t>
            </a:r>
            <a:r>
              <a:rPr lang="ru-RU" sz="2000" dirty="0"/>
              <a:t>24</a:t>
            </a:r>
            <a:r>
              <a:rPr lang="ru-RU" dirty="0"/>
              <a:t> ОП </a:t>
            </a:r>
            <a:r>
              <a:rPr lang="ru-RU" dirty="0" err="1"/>
              <a:t>бакалавриата</a:t>
            </a:r>
            <a:endParaRPr lang="ru-RU" dirty="0"/>
          </a:p>
          <a:p>
            <a:r>
              <a:rPr lang="ru-RU" dirty="0"/>
              <a:t>             </a:t>
            </a:r>
            <a:r>
              <a:rPr lang="ru-RU" sz="2000" dirty="0"/>
              <a:t>16</a:t>
            </a:r>
            <a:r>
              <a:rPr lang="ru-RU" dirty="0"/>
              <a:t> ОП магистратуры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55236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31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452839" y="4225053"/>
            <a:ext cx="4620883" cy="1234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98712" y="1970649"/>
            <a:ext cx="4620883" cy="4282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5В060700 Биология;</a:t>
            </a:r>
          </a:p>
          <a:p>
            <a:r>
              <a:rPr lang="ru-RU" sz="900" dirty="0"/>
              <a:t>6М060700 Биология; </a:t>
            </a:r>
          </a:p>
          <a:p>
            <a:r>
              <a:rPr lang="ru-RU" sz="900" dirty="0"/>
              <a:t>6D060700 Биология;</a:t>
            </a:r>
          </a:p>
          <a:p>
            <a:r>
              <a:rPr lang="ru-RU" sz="900" dirty="0"/>
              <a:t>5В060800 Экология;</a:t>
            </a:r>
          </a:p>
          <a:p>
            <a:r>
              <a:rPr lang="ru-RU" sz="900" dirty="0"/>
              <a:t>6М060800 Экология; </a:t>
            </a:r>
          </a:p>
          <a:p>
            <a:r>
              <a:rPr lang="ru-RU" sz="900" dirty="0"/>
              <a:t>5В060900 География;</a:t>
            </a:r>
          </a:p>
          <a:p>
            <a:r>
              <a:rPr lang="ru-RU" sz="900" dirty="0"/>
              <a:t>6М060900 География; </a:t>
            </a:r>
          </a:p>
          <a:p>
            <a:r>
              <a:rPr lang="ru-RU" sz="900" dirty="0"/>
              <a:t>6М090200 Туризм; </a:t>
            </a:r>
          </a:p>
          <a:p>
            <a:r>
              <a:rPr lang="ru-RU" sz="900" dirty="0"/>
              <a:t>6М060600 Химия; </a:t>
            </a:r>
          </a:p>
          <a:p>
            <a:r>
              <a:rPr lang="ru-RU" sz="900" dirty="0"/>
              <a:t>5В072000 Химическая технология неорганических веществ;</a:t>
            </a:r>
          </a:p>
          <a:p>
            <a:r>
              <a:rPr lang="ru-RU" sz="900" dirty="0"/>
              <a:t>6М072000 Химическая технология неорганических веществ;</a:t>
            </a:r>
          </a:p>
          <a:p>
            <a:r>
              <a:rPr lang="ru-RU" sz="900" dirty="0"/>
              <a:t>5В072100 Химическая технология органических веществ;</a:t>
            </a:r>
          </a:p>
          <a:p>
            <a:r>
              <a:rPr lang="ru-RU" sz="900" dirty="0"/>
              <a:t>6М072100 Химическая технология органических веществ;</a:t>
            </a:r>
          </a:p>
          <a:p>
            <a:r>
              <a:rPr lang="ru-RU" sz="900" dirty="0"/>
              <a:t>6М063100 Безопасность жизнедеятельности и защита окружающей среды; </a:t>
            </a:r>
          </a:p>
          <a:p>
            <a:r>
              <a:rPr lang="ru-RU" sz="900" dirty="0"/>
              <a:t>6М073000 Производство строительных материалов, изделий и конструкций;</a:t>
            </a:r>
          </a:p>
          <a:p>
            <a:r>
              <a:rPr lang="ru-RU" sz="900" dirty="0"/>
              <a:t>6М020400 Культурология;</a:t>
            </a:r>
          </a:p>
          <a:p>
            <a:r>
              <a:rPr lang="ru-RU" sz="900" dirty="0"/>
              <a:t>6М020100 Философия;</a:t>
            </a:r>
          </a:p>
          <a:p>
            <a:r>
              <a:rPr lang="ru-RU" sz="900" dirty="0"/>
              <a:t>5В020300 История;</a:t>
            </a:r>
          </a:p>
          <a:p>
            <a:r>
              <a:rPr lang="ru-RU" sz="900" dirty="0"/>
              <a:t>6М020300 История; </a:t>
            </a:r>
          </a:p>
          <a:p>
            <a:r>
              <a:rPr lang="ru-RU" sz="900" dirty="0"/>
              <a:t>6М020800 Археология и этнология; </a:t>
            </a:r>
          </a:p>
          <a:p>
            <a:r>
              <a:rPr lang="ru-RU" sz="900" dirty="0"/>
              <a:t>6М050200 Социология;</a:t>
            </a:r>
          </a:p>
          <a:p>
            <a:r>
              <a:rPr lang="ru-RU" sz="900" dirty="0"/>
              <a:t>6М060100 Математика;</a:t>
            </a:r>
          </a:p>
          <a:p>
            <a:r>
              <a:rPr lang="ru-RU" sz="900" dirty="0"/>
              <a:t>6М060400 Физика; </a:t>
            </a:r>
          </a:p>
          <a:p>
            <a:r>
              <a:rPr lang="ru-RU" sz="900" dirty="0"/>
              <a:t>6М050900 Финансы; </a:t>
            </a:r>
          </a:p>
          <a:p>
            <a:r>
              <a:rPr lang="ru-RU" sz="900" dirty="0"/>
              <a:t>6М051100 Маркетинг;</a:t>
            </a:r>
          </a:p>
          <a:p>
            <a:r>
              <a:rPr lang="ru-RU" sz="900" dirty="0"/>
              <a:t>6D050600 Экономика;</a:t>
            </a:r>
          </a:p>
          <a:p>
            <a:r>
              <a:rPr lang="ru-RU" sz="900" dirty="0"/>
              <a:t>6М090500 Социальная работа;</a:t>
            </a:r>
          </a:p>
          <a:p>
            <a:r>
              <a:rPr lang="ru-RU" sz="900" dirty="0"/>
              <a:t>6D010300 Педагогика и психология;</a:t>
            </a:r>
          </a:p>
          <a:p>
            <a:r>
              <a:rPr lang="ru-RU" sz="900" dirty="0"/>
              <a:t>6М091000 Библиотечное дело; </a:t>
            </a:r>
          </a:p>
          <a:p>
            <a:r>
              <a:rPr lang="ru-RU" sz="900" dirty="0"/>
              <a:t>6D071800 Электроэнергетика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52839" y="2000731"/>
            <a:ext cx="4620883" cy="21648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6М060200 Информатика; </a:t>
            </a:r>
          </a:p>
          <a:p>
            <a:r>
              <a:rPr lang="ru-RU" sz="900" dirty="0"/>
              <a:t>5В060200 Информатика;</a:t>
            </a:r>
          </a:p>
          <a:p>
            <a:r>
              <a:rPr lang="ru-RU" sz="900" dirty="0"/>
              <a:t>6М070300) Информационные системы.</a:t>
            </a:r>
          </a:p>
          <a:p>
            <a:r>
              <a:rPr lang="ru-RU" sz="900" dirty="0"/>
              <a:t>5В070300 Информационные системы; </a:t>
            </a:r>
          </a:p>
          <a:p>
            <a:r>
              <a:rPr lang="ru-RU" sz="900" dirty="0"/>
              <a:t>6М070200 Автоматизация и управление; </a:t>
            </a:r>
          </a:p>
          <a:p>
            <a:r>
              <a:rPr lang="ru-RU" sz="900" dirty="0"/>
              <a:t>5В070200 Автоматизация и управление; </a:t>
            </a:r>
          </a:p>
          <a:p>
            <a:r>
              <a:rPr lang="ru-RU" sz="900" dirty="0"/>
              <a:t>6М071700 Теплоэнергетика; </a:t>
            </a:r>
          </a:p>
          <a:p>
            <a:r>
              <a:rPr lang="ru-RU" sz="900" dirty="0"/>
              <a:t>5В071700 Теплоэнергетика;</a:t>
            </a:r>
          </a:p>
          <a:p>
            <a:r>
              <a:rPr lang="ru-RU" sz="900" dirty="0"/>
              <a:t>6М071800 Электроэнергетика; </a:t>
            </a:r>
          </a:p>
          <a:p>
            <a:r>
              <a:rPr lang="ru-RU" sz="900" dirty="0"/>
              <a:t>5В071800 Электроэнергетика;</a:t>
            </a:r>
          </a:p>
          <a:p>
            <a:r>
              <a:rPr lang="ru-RU" sz="900" dirty="0"/>
              <a:t>6М070900 Металлургия; </a:t>
            </a:r>
          </a:p>
          <a:p>
            <a:r>
              <a:rPr lang="ru-RU" sz="900" dirty="0"/>
              <a:t>5В070900 Металлургия;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14" y="44379"/>
            <a:ext cx="10903220" cy="9716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программы,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 аккредитации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39" y="768168"/>
            <a:ext cx="45719" cy="1219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98712" y="1325563"/>
            <a:ext cx="4620883" cy="6563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8596" b="9886"/>
          <a:stretch/>
        </p:blipFill>
        <p:spPr>
          <a:xfrm>
            <a:off x="1098712" y="1338599"/>
            <a:ext cx="677875" cy="64335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452840" y="1344340"/>
            <a:ext cx="4620883" cy="6563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96614" y="4387659"/>
            <a:ext cx="296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Итого: </a:t>
            </a:r>
            <a:r>
              <a:rPr lang="ru-RU" sz="2000" b="1" dirty="0">
                <a:solidFill>
                  <a:srgbClr val="C00000"/>
                </a:solidFill>
              </a:rPr>
              <a:t>12</a:t>
            </a:r>
            <a:r>
              <a:rPr lang="ru-RU" dirty="0"/>
              <a:t> ОП </a:t>
            </a:r>
            <a:r>
              <a:rPr lang="ru-RU" dirty="0" err="1"/>
              <a:t>бакалавриата</a:t>
            </a:r>
            <a:endParaRPr lang="ru-RU" dirty="0"/>
          </a:p>
          <a:p>
            <a:r>
              <a:rPr lang="ru-RU" sz="2000" b="1" dirty="0"/>
              <a:t>             </a:t>
            </a:r>
            <a:r>
              <a:rPr lang="ru-RU" sz="2000" b="1" dirty="0">
                <a:solidFill>
                  <a:srgbClr val="C00000"/>
                </a:solidFill>
              </a:rPr>
              <a:t>26</a:t>
            </a:r>
            <a:r>
              <a:rPr lang="ru-RU" sz="2000" b="1" dirty="0"/>
              <a:t> </a:t>
            </a:r>
            <a:r>
              <a:rPr lang="ru-RU" dirty="0"/>
              <a:t>ОП магистратуры</a:t>
            </a:r>
          </a:p>
          <a:p>
            <a:r>
              <a:rPr lang="ru-RU" sz="2000" b="1" dirty="0"/>
              <a:t>             </a:t>
            </a: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dirty="0"/>
              <a:t> ОП докторантуры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90579" y="142618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</a:t>
            </a:r>
            <a:r>
              <a:rPr lang="ru-RU" sz="2400" dirty="0" smtClean="0"/>
              <a:t>ОП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605468" y="142942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</a:t>
            </a:r>
            <a:r>
              <a:rPr lang="en-US" sz="2400" dirty="0" smtClean="0"/>
              <a:t> </a:t>
            </a:r>
            <a:r>
              <a:rPr lang="ru-RU" sz="2400" dirty="0" smtClean="0"/>
              <a:t>ОП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11" y="1355259"/>
            <a:ext cx="645472" cy="6454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799" y="6521903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24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07697" y="2076042"/>
            <a:ext cx="4620883" cy="4282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 smtClean="0"/>
              <a:t>5B010600 Музыкальное </a:t>
            </a:r>
            <a:r>
              <a:rPr lang="ru-RU" sz="900" dirty="0"/>
              <a:t>образование;</a:t>
            </a:r>
          </a:p>
          <a:p>
            <a:r>
              <a:rPr lang="ru-RU" sz="900" dirty="0" smtClean="0"/>
              <a:t>5B010700 Изобразительное </a:t>
            </a:r>
            <a:r>
              <a:rPr lang="ru-RU" sz="900" dirty="0"/>
              <a:t>искусство и черчение;</a:t>
            </a:r>
          </a:p>
          <a:p>
            <a:r>
              <a:rPr lang="ru-RU" sz="900" dirty="0" smtClean="0"/>
              <a:t>5B010800 Физическая </a:t>
            </a:r>
            <a:r>
              <a:rPr lang="ru-RU" sz="900" dirty="0"/>
              <a:t>культура и спорт;</a:t>
            </a:r>
          </a:p>
          <a:p>
            <a:r>
              <a:rPr lang="ru-RU" sz="900" dirty="0" smtClean="0"/>
              <a:t>5В010900 Математика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5B011400 История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5B011800 Русский </a:t>
            </a:r>
            <a:r>
              <a:rPr lang="ru-RU" sz="900" dirty="0"/>
              <a:t>язык и литература;</a:t>
            </a:r>
          </a:p>
          <a:p>
            <a:r>
              <a:rPr lang="ru-RU" sz="900" dirty="0" smtClean="0"/>
              <a:t>5B012000 Профессиональное </a:t>
            </a:r>
            <a:r>
              <a:rPr lang="ru-RU" sz="900" dirty="0"/>
              <a:t>обучение;</a:t>
            </a:r>
          </a:p>
          <a:p>
            <a:r>
              <a:rPr lang="ru-RU" sz="900" dirty="0" smtClean="0"/>
              <a:t>5B020400 Культурология</a:t>
            </a:r>
            <a:r>
              <a:rPr lang="ru-RU" sz="900" dirty="0"/>
              <a:t>;</a:t>
            </a:r>
          </a:p>
          <a:p>
            <a:r>
              <a:rPr lang="ru-RU" sz="900" dirty="0"/>
              <a:t>5В020800 Археология и этнология;</a:t>
            </a:r>
          </a:p>
          <a:p>
            <a:r>
              <a:rPr lang="ru-RU" sz="900" dirty="0" smtClean="0"/>
              <a:t>5B030100 Юриспруденция</a:t>
            </a:r>
            <a:r>
              <a:rPr lang="ru-RU" sz="900" dirty="0"/>
              <a:t>;</a:t>
            </a:r>
          </a:p>
          <a:p>
            <a:r>
              <a:rPr lang="ru-RU" sz="900" dirty="0"/>
              <a:t>5B030400 Таможенное дело;</a:t>
            </a:r>
          </a:p>
          <a:p>
            <a:r>
              <a:rPr lang="ru-RU" sz="900" dirty="0" smtClean="0"/>
              <a:t>5B040200 Инструментальное </a:t>
            </a:r>
            <a:r>
              <a:rPr lang="ru-RU" sz="900" dirty="0"/>
              <a:t>исполнительство;</a:t>
            </a:r>
          </a:p>
          <a:p>
            <a:r>
              <a:rPr lang="ru-RU" sz="900" dirty="0" smtClean="0"/>
              <a:t>5B042000 Архитектура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5B042100 Дизайн</a:t>
            </a:r>
            <a:r>
              <a:rPr lang="ru-RU" sz="900" dirty="0"/>
              <a:t>;</a:t>
            </a:r>
          </a:p>
          <a:p>
            <a:r>
              <a:rPr lang="ru-RU" sz="900" dirty="0"/>
              <a:t>5B051100 Маркетинг;</a:t>
            </a:r>
          </a:p>
          <a:p>
            <a:r>
              <a:rPr lang="ru-RU" sz="900" dirty="0" smtClean="0"/>
              <a:t>5B060100 Математика</a:t>
            </a:r>
            <a:r>
              <a:rPr lang="ru-RU" sz="900" dirty="0"/>
              <a:t>;</a:t>
            </a:r>
          </a:p>
          <a:p>
            <a:r>
              <a:rPr lang="ru-RU" sz="900" dirty="0"/>
              <a:t>5B060300 Механика;</a:t>
            </a:r>
          </a:p>
          <a:p>
            <a:r>
              <a:rPr lang="ru-RU" sz="900" dirty="0" smtClean="0"/>
              <a:t>5B060400 Физика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5B060600 Химия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5B070100 Биотехнология</a:t>
            </a:r>
            <a:r>
              <a:rPr lang="ru-RU" sz="900" dirty="0"/>
              <a:t>;</a:t>
            </a:r>
          </a:p>
          <a:p>
            <a:r>
              <a:rPr lang="ru-RU" sz="900" dirty="0" smtClean="0"/>
              <a:t>5B072700 Технология </a:t>
            </a:r>
            <a:r>
              <a:rPr lang="ru-RU" sz="900" dirty="0"/>
              <a:t>продовольственных продуктов;</a:t>
            </a:r>
          </a:p>
          <a:p>
            <a:r>
              <a:rPr lang="ru-RU" sz="900" dirty="0" smtClean="0"/>
              <a:t>5B073000 Производство </a:t>
            </a:r>
            <a:r>
              <a:rPr lang="ru-RU" sz="900" dirty="0"/>
              <a:t>строительных материалов, изделий и конструкций;</a:t>
            </a:r>
          </a:p>
          <a:p>
            <a:r>
              <a:rPr lang="ru-RU" sz="900" dirty="0" smtClean="0"/>
              <a:t>5B073100 Безопасность </a:t>
            </a:r>
            <a:r>
              <a:rPr lang="ru-RU" sz="900" dirty="0"/>
              <a:t>жизнедеятельности и защита окружающей среды;</a:t>
            </a:r>
          </a:p>
          <a:p>
            <a:r>
              <a:rPr lang="ru-RU" sz="900" dirty="0" smtClean="0"/>
              <a:t>5B074500 Транспортное </a:t>
            </a:r>
            <a:r>
              <a:rPr lang="ru-RU" sz="900" dirty="0"/>
              <a:t>строительство;</a:t>
            </a:r>
          </a:p>
          <a:p>
            <a:r>
              <a:rPr lang="ru-RU" sz="900" dirty="0"/>
              <a:t>5B080100 Агрономия;</a:t>
            </a:r>
          </a:p>
          <a:p>
            <a:r>
              <a:rPr lang="ru-RU" sz="900" dirty="0" smtClean="0"/>
              <a:t>5B080200 Технология </a:t>
            </a:r>
            <a:r>
              <a:rPr lang="ru-RU" sz="900" dirty="0"/>
              <a:t>производства продуктов животноводства;</a:t>
            </a:r>
          </a:p>
          <a:p>
            <a:r>
              <a:rPr lang="ru-RU" sz="900" dirty="0" smtClean="0"/>
              <a:t>5B080700 Лесные </a:t>
            </a:r>
            <a:r>
              <a:rPr lang="ru-RU" sz="900" dirty="0"/>
              <a:t>ресурсы и лесоводство;</a:t>
            </a:r>
          </a:p>
          <a:p>
            <a:r>
              <a:rPr lang="ru-RU" sz="900" dirty="0" smtClean="0"/>
              <a:t>5В090100 Организация </a:t>
            </a:r>
            <a:r>
              <a:rPr lang="ru-RU" sz="900" dirty="0"/>
              <a:t>перевозок, движения и эксплуатация транспорта;</a:t>
            </a:r>
          </a:p>
          <a:p>
            <a:r>
              <a:rPr lang="ru-RU" sz="900" dirty="0" smtClean="0"/>
              <a:t>5В090500 Социальная </a:t>
            </a:r>
            <a:r>
              <a:rPr lang="ru-RU" sz="900" dirty="0"/>
              <a:t>работа;</a:t>
            </a:r>
          </a:p>
          <a:p>
            <a:r>
              <a:rPr lang="ru-RU" sz="900" dirty="0" smtClean="0"/>
              <a:t>5В091000 Библиотечное </a:t>
            </a:r>
            <a:r>
              <a:rPr lang="ru-RU" sz="900" dirty="0"/>
              <a:t>дело.</a:t>
            </a:r>
          </a:p>
          <a:p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1824" y="2106124"/>
            <a:ext cx="4620883" cy="3001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/>
              <a:t>6М070100 Биотехнология;</a:t>
            </a:r>
          </a:p>
          <a:p>
            <a:r>
              <a:rPr lang="ru-RU" sz="900" dirty="0"/>
              <a:t>6М072700 Технология продовольственных продуктов;</a:t>
            </a:r>
          </a:p>
          <a:p>
            <a:r>
              <a:rPr lang="ru-RU" sz="900" dirty="0"/>
              <a:t>6М074500 Транспортное строительство;</a:t>
            </a:r>
          </a:p>
          <a:p>
            <a:r>
              <a:rPr lang="ru-RU" sz="900" dirty="0"/>
              <a:t>6М080100 Агрономия;</a:t>
            </a:r>
          </a:p>
          <a:p>
            <a:r>
              <a:rPr lang="ru-RU" sz="900" dirty="0"/>
              <a:t>6М080200 Технология производства продуктов животноводства.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097" y="-154782"/>
            <a:ext cx="1090322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программы,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заявленные к аккредитации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07697" y="1430956"/>
            <a:ext cx="4620883" cy="6563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61825" y="1449733"/>
            <a:ext cx="4620883" cy="6563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1418" y="1429711"/>
            <a:ext cx="309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Бакалавриат</a:t>
            </a:r>
            <a:endParaRPr lang="ru-RU" dirty="0" smtClean="0"/>
          </a:p>
          <a:p>
            <a:pPr algn="ctr"/>
            <a:r>
              <a:rPr lang="ru-RU" dirty="0" smtClean="0"/>
              <a:t>30 ОП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25980" y="1459793"/>
            <a:ext cx="309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Магистратура</a:t>
            </a:r>
          </a:p>
          <a:p>
            <a:pPr algn="ctr"/>
            <a:r>
              <a:rPr lang="ru-RU" dirty="0" smtClean="0"/>
              <a:t>5 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25794" y="649287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19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9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72989" y="-62864"/>
            <a:ext cx="10446020" cy="126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специальностей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ПГУ имени С.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Торайгырова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26211" y="1202534"/>
            <a:ext cx="10792798" cy="5454016"/>
            <a:chOff x="1405899" y="1052575"/>
            <a:chExt cx="8628474" cy="5723130"/>
          </a:xfrm>
        </p:grpSpPr>
        <p:grpSp>
          <p:nvGrpSpPr>
            <p:cNvPr id="14" name="Группа 119"/>
            <p:cNvGrpSpPr>
              <a:grpSpLocks/>
            </p:cNvGrpSpPr>
            <p:nvPr/>
          </p:nvGrpSpPr>
          <p:grpSpPr bwMode="auto">
            <a:xfrm>
              <a:off x="4875664" y="1052575"/>
              <a:ext cx="2081859" cy="401900"/>
              <a:chOff x="4071934" y="1440878"/>
              <a:chExt cx="2143140" cy="42862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071934" y="1440878"/>
                <a:ext cx="2143140" cy="4286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4572000" y="1500174"/>
                <a:ext cx="11127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b="1">
                    <a:latin typeface="Constantia" panose="02030602050306030303" pitchFamily="18" charset="0"/>
                  </a:rPr>
                  <a:t>РЕКТОР</a:t>
                </a:r>
              </a:p>
            </p:txBody>
          </p:sp>
        </p:grpSp>
        <p:grpSp>
          <p:nvGrpSpPr>
            <p:cNvPr id="19" name="Группа 7"/>
            <p:cNvGrpSpPr>
              <a:grpSpLocks/>
            </p:cNvGrpSpPr>
            <p:nvPr/>
          </p:nvGrpSpPr>
          <p:grpSpPr bwMode="auto">
            <a:xfrm>
              <a:off x="1859101" y="1949189"/>
              <a:ext cx="2133688" cy="645926"/>
              <a:chOff x="636936" y="1803390"/>
              <a:chExt cx="1724439" cy="1020049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694023" y="1868376"/>
                <a:ext cx="1667352" cy="846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636936" y="1803390"/>
                <a:ext cx="1724439" cy="1020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 dirty="0">
                    <a:latin typeface="Constantia" panose="02030602050306030303" pitchFamily="18" charset="0"/>
                  </a:rPr>
                  <a:t>Проректор </a:t>
                </a:r>
                <a:endParaRPr lang="ru-RU" sz="1100" dirty="0">
                  <a:latin typeface="Constantia" panose="02030602050306030303" pitchFamily="18" charset="0"/>
                </a:endParaRPr>
              </a:p>
              <a:p>
                <a:pPr algn="ctr"/>
                <a:r>
                  <a:rPr lang="ru-RU" sz="1000" dirty="0">
                    <a:latin typeface="Constantia" panose="02030602050306030303" pitchFamily="18" charset="0"/>
                  </a:rPr>
                  <a:t>по стратегии развития, воспитательной и социальной </a:t>
                </a:r>
                <a:r>
                  <a:rPr lang="ru-RU" sz="1000" dirty="0" smtClean="0">
                    <a:latin typeface="Constantia" panose="02030602050306030303" pitchFamily="18" charset="0"/>
                  </a:rPr>
                  <a:t>работе</a:t>
                </a:r>
                <a:endParaRPr lang="ru-RU" sz="10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2" name="Группа 8"/>
            <p:cNvGrpSpPr>
              <a:grpSpLocks/>
            </p:cNvGrpSpPr>
            <p:nvPr/>
          </p:nvGrpSpPr>
          <p:grpSpPr bwMode="auto">
            <a:xfrm>
              <a:off x="4150456" y="1979923"/>
              <a:ext cx="1745319" cy="535959"/>
              <a:chOff x="1230604" y="2143116"/>
              <a:chExt cx="2000264" cy="57150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1230604" y="2143116"/>
                <a:ext cx="2000264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1500559" y="2202412"/>
                <a:ext cx="1462745" cy="492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Проректор </a:t>
                </a:r>
              </a:p>
              <a:p>
                <a:pPr algn="ctr" eaLnBrk="1" hangingPunct="1"/>
                <a:r>
                  <a:rPr lang="ru-RU" sz="1000" dirty="0">
                    <a:latin typeface="Constantia" panose="02030602050306030303" pitchFamily="18" charset="0"/>
                  </a:rPr>
                  <a:t>по </a:t>
                </a:r>
                <a:r>
                  <a:rPr lang="ru-RU" sz="1000" dirty="0" smtClean="0">
                    <a:latin typeface="Constantia" panose="02030602050306030303" pitchFamily="18" charset="0"/>
                  </a:rPr>
                  <a:t>учебной работе</a:t>
                </a:r>
                <a:endParaRPr lang="ru-RU" sz="10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5" name="Группа 11"/>
            <p:cNvGrpSpPr>
              <a:grpSpLocks/>
            </p:cNvGrpSpPr>
            <p:nvPr/>
          </p:nvGrpSpPr>
          <p:grpSpPr bwMode="auto">
            <a:xfrm>
              <a:off x="7998453" y="1979922"/>
              <a:ext cx="1696021" cy="535867"/>
              <a:chOff x="1271607" y="2143116"/>
              <a:chExt cx="1636580" cy="571504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1271607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1273604" y="2143116"/>
                <a:ext cx="1609004" cy="492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Проректор </a:t>
                </a:r>
              </a:p>
              <a:p>
                <a:pPr algn="ctr" eaLnBrk="1" hangingPunct="1"/>
                <a:r>
                  <a:rPr lang="ru-RU" sz="1000" dirty="0">
                    <a:latin typeface="Constantia" panose="02030602050306030303" pitchFamily="18" charset="0"/>
                  </a:rPr>
                  <a:t>по </a:t>
                </a:r>
                <a:r>
                  <a:rPr lang="ru-RU" sz="1000" dirty="0" smtClean="0">
                    <a:latin typeface="Constantia" panose="02030602050306030303" pitchFamily="18" charset="0"/>
                  </a:rPr>
                  <a:t>хозяйственной работе</a:t>
                </a:r>
                <a:endParaRPr lang="ru-RU" sz="10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8" name="Группа 17"/>
            <p:cNvGrpSpPr>
              <a:grpSpLocks/>
            </p:cNvGrpSpPr>
            <p:nvPr/>
          </p:nvGrpSpPr>
          <p:grpSpPr bwMode="auto">
            <a:xfrm>
              <a:off x="1656811" y="2861124"/>
              <a:ext cx="1301703" cy="568493"/>
              <a:chOff x="751873" y="2143116"/>
              <a:chExt cx="1655283" cy="6063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785786" y="2143116"/>
                <a:ext cx="1500166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751873" y="2191400"/>
                <a:ext cx="1655283" cy="5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Департамент </a:t>
                </a:r>
              </a:p>
              <a:p>
                <a:pPr algn="ctr" eaLnBrk="1" hangingPunct="1"/>
                <a:r>
                  <a:rPr lang="ru-RU" sz="1400" dirty="0" smtClean="0">
                    <a:latin typeface="Constantia" panose="02030602050306030303" pitchFamily="18" charset="0"/>
                  </a:rPr>
                  <a:t>УЧР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31" name="Группа 23"/>
            <p:cNvGrpSpPr>
              <a:grpSpLocks/>
            </p:cNvGrpSpPr>
            <p:nvPr/>
          </p:nvGrpSpPr>
          <p:grpSpPr bwMode="auto">
            <a:xfrm>
              <a:off x="1683480" y="3597941"/>
              <a:ext cx="1179720" cy="535867"/>
              <a:chOff x="857224" y="2143116"/>
              <a:chExt cx="1500198" cy="571504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857224" y="2143116"/>
                <a:ext cx="1500198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TextBox 25"/>
              <p:cNvSpPr txBox="1">
                <a:spLocks noChangeArrowheads="1"/>
              </p:cNvSpPr>
              <p:nvPr/>
            </p:nvSpPr>
            <p:spPr bwMode="auto">
              <a:xfrm>
                <a:off x="957864" y="2191400"/>
                <a:ext cx="126117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Департамент</a:t>
                </a:r>
              </a:p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 </a:t>
                </a:r>
                <a:r>
                  <a:rPr lang="ru-RU" sz="1400" dirty="0" err="1">
                    <a:latin typeface="Constantia" panose="02030602050306030303" pitchFamily="18" charset="0"/>
                  </a:rPr>
                  <a:t>ЭиФ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34" name="Группа 26"/>
            <p:cNvGrpSpPr>
              <a:grpSpLocks/>
            </p:cNvGrpSpPr>
            <p:nvPr/>
          </p:nvGrpSpPr>
          <p:grpSpPr bwMode="auto">
            <a:xfrm>
              <a:off x="1683480" y="4200792"/>
              <a:ext cx="1179720" cy="535867"/>
              <a:chOff x="857224" y="2143116"/>
              <a:chExt cx="1714512" cy="399953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857224" y="2143116"/>
                <a:ext cx="1714512" cy="3999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TextBox 28"/>
              <p:cNvSpPr txBox="1">
                <a:spLocks noChangeArrowheads="1"/>
              </p:cNvSpPr>
              <p:nvPr/>
            </p:nvSpPr>
            <p:spPr bwMode="auto">
              <a:xfrm>
                <a:off x="857224" y="2239525"/>
                <a:ext cx="1714512" cy="24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ВМЧ</a:t>
                </a:r>
              </a:p>
            </p:txBody>
          </p:sp>
        </p:grpSp>
        <p:grpSp>
          <p:nvGrpSpPr>
            <p:cNvPr id="37" name="Группа 29"/>
            <p:cNvGrpSpPr>
              <a:grpSpLocks/>
            </p:cNvGrpSpPr>
            <p:nvPr/>
          </p:nvGrpSpPr>
          <p:grpSpPr bwMode="auto">
            <a:xfrm>
              <a:off x="3140781" y="2861125"/>
              <a:ext cx="1387906" cy="550708"/>
              <a:chOff x="1000100" y="2143116"/>
              <a:chExt cx="1428760" cy="587332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TextBox 31"/>
              <p:cNvSpPr txBox="1">
                <a:spLocks noChangeArrowheads="1"/>
              </p:cNvSpPr>
              <p:nvPr/>
            </p:nvSpPr>
            <p:spPr bwMode="auto">
              <a:xfrm>
                <a:off x="1169839" y="2144898"/>
                <a:ext cx="1037948" cy="585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 smtClean="0">
                    <a:latin typeface="Constantia" panose="02030602050306030303" pitchFamily="18" charset="0"/>
                  </a:rPr>
                  <a:t>Департамент</a:t>
                </a:r>
              </a:p>
              <a:p>
                <a:pPr algn="ctr" eaLnBrk="1" hangingPunct="1"/>
                <a:r>
                  <a:rPr lang="ru-RU" sz="1400" dirty="0" err="1" smtClean="0">
                    <a:latin typeface="Constantia" panose="02030602050306030303" pitchFamily="18" charset="0"/>
                  </a:rPr>
                  <a:t>СРиОК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0" name="Группа 32"/>
            <p:cNvGrpSpPr>
              <a:grpSpLocks/>
            </p:cNvGrpSpPr>
            <p:nvPr/>
          </p:nvGrpSpPr>
          <p:grpSpPr bwMode="auto">
            <a:xfrm>
              <a:off x="6050477" y="1949191"/>
              <a:ext cx="1869113" cy="615552"/>
              <a:chOff x="1189650" y="2110376"/>
              <a:chExt cx="1703928" cy="655764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1189650" y="2143116"/>
                <a:ext cx="1703928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TextBox 34"/>
              <p:cNvSpPr txBox="1">
                <a:spLocks noChangeArrowheads="1"/>
              </p:cNvSpPr>
              <p:nvPr/>
            </p:nvSpPr>
            <p:spPr bwMode="auto">
              <a:xfrm>
                <a:off x="1204621" y="2110376"/>
                <a:ext cx="1685317" cy="655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Проректор </a:t>
                </a:r>
                <a:endParaRPr lang="ru-RU" sz="1400" dirty="0" smtClean="0">
                  <a:latin typeface="Constantia" panose="02030602050306030303" pitchFamily="18" charset="0"/>
                </a:endParaRPr>
              </a:p>
              <a:p>
                <a:pPr algn="ctr" eaLnBrk="1" hangingPunct="1"/>
                <a:r>
                  <a:rPr lang="ru-RU" sz="1000" dirty="0" smtClean="0">
                    <a:latin typeface="Constantia" panose="02030602050306030303" pitchFamily="18" charset="0"/>
                  </a:rPr>
                  <a:t>по научной работе и инновациям</a:t>
                </a:r>
                <a:endParaRPr lang="ru-RU" sz="10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>
              <a:off x="3140781" y="3597941"/>
              <a:ext cx="1387906" cy="535867"/>
              <a:chOff x="1000100" y="2143116"/>
              <a:chExt cx="1428760" cy="57150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TextBox 37"/>
              <p:cNvSpPr txBox="1">
                <a:spLocks noChangeArrowheads="1"/>
              </p:cNvSpPr>
              <p:nvPr/>
            </p:nvSpPr>
            <p:spPr bwMode="auto">
              <a:xfrm>
                <a:off x="1071538" y="2191400"/>
                <a:ext cx="13017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Департамент </a:t>
                </a:r>
              </a:p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по </a:t>
                </a:r>
                <a:r>
                  <a:rPr lang="ru-RU" sz="1400" dirty="0" err="1">
                    <a:latin typeface="Constantia" panose="02030602050306030303" pitchFamily="18" charset="0"/>
                  </a:rPr>
                  <a:t>ВРиСВ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6" name="Группа 38"/>
            <p:cNvGrpSpPr>
              <a:grpSpLocks/>
            </p:cNvGrpSpPr>
            <p:nvPr/>
          </p:nvGrpSpPr>
          <p:grpSpPr bwMode="auto">
            <a:xfrm>
              <a:off x="3133114" y="4200796"/>
              <a:ext cx="1444113" cy="535868"/>
              <a:chOff x="992207" y="2143116"/>
              <a:chExt cx="1486621" cy="5715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TextBox 40"/>
              <p:cNvSpPr txBox="1">
                <a:spLocks noChangeArrowheads="1"/>
              </p:cNvSpPr>
              <p:nvPr/>
            </p:nvSpPr>
            <p:spPr bwMode="auto">
              <a:xfrm>
                <a:off x="992207" y="2191395"/>
                <a:ext cx="1486621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200" dirty="0">
                    <a:latin typeface="Constantia" panose="02030602050306030303" pitchFamily="18" charset="0"/>
                  </a:rPr>
                  <a:t>Спортивный клуб</a:t>
                </a:r>
              </a:p>
              <a:p>
                <a:pPr algn="ctr" eaLnBrk="1" hangingPunct="1"/>
                <a:r>
                  <a:rPr lang="ru-RU" sz="1200" dirty="0">
                    <a:latin typeface="Constantia" panose="02030602050306030303" pitchFamily="18" charset="0"/>
                  </a:rPr>
                  <a:t>«</a:t>
                </a:r>
                <a:r>
                  <a:rPr lang="ru-RU" sz="1200" dirty="0" err="1">
                    <a:latin typeface="Constantia" panose="02030602050306030303" pitchFamily="18" charset="0"/>
                  </a:rPr>
                  <a:t>Сункар</a:t>
                </a:r>
                <a:r>
                  <a:rPr lang="ru-RU" sz="1200" dirty="0">
                    <a:latin typeface="Constantia" panose="02030602050306030303" pitchFamily="18" charset="0"/>
                  </a:rPr>
                  <a:t>»</a:t>
                </a:r>
              </a:p>
            </p:txBody>
          </p:sp>
        </p:grpSp>
        <p:grpSp>
          <p:nvGrpSpPr>
            <p:cNvPr id="49" name="Группа 41"/>
            <p:cNvGrpSpPr>
              <a:grpSpLocks/>
            </p:cNvGrpSpPr>
            <p:nvPr/>
          </p:nvGrpSpPr>
          <p:grpSpPr bwMode="auto">
            <a:xfrm>
              <a:off x="4875664" y="2861125"/>
              <a:ext cx="1139645" cy="535867"/>
              <a:chOff x="904848" y="2143116"/>
              <a:chExt cx="1564256" cy="57150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TextBox 43"/>
              <p:cNvSpPr txBox="1">
                <a:spLocks noChangeArrowheads="1"/>
              </p:cNvSpPr>
              <p:nvPr/>
            </p:nvSpPr>
            <p:spPr bwMode="auto">
              <a:xfrm>
                <a:off x="904848" y="2190741"/>
                <a:ext cx="1564256" cy="49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1200" dirty="0">
                    <a:latin typeface="Constantia" panose="02030602050306030303" pitchFamily="18" charset="0"/>
                  </a:rPr>
                  <a:t>офис </a:t>
                </a:r>
              </a:p>
              <a:p>
                <a:pPr algn="ctr"/>
                <a:r>
                  <a:rPr lang="kk-KZ" sz="1200" dirty="0">
                    <a:latin typeface="Constantia" panose="02030602050306030303" pitchFamily="18" charset="0"/>
                  </a:rPr>
                  <a:t>Регистратора</a:t>
                </a:r>
                <a:endParaRPr lang="ru-RU" sz="105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52" name="Группа 44"/>
            <p:cNvGrpSpPr>
              <a:grpSpLocks/>
            </p:cNvGrpSpPr>
            <p:nvPr/>
          </p:nvGrpSpPr>
          <p:grpSpPr bwMode="auto">
            <a:xfrm>
              <a:off x="5040778" y="3597942"/>
              <a:ext cx="968534" cy="535867"/>
              <a:chOff x="931886" y="2143116"/>
              <a:chExt cx="1533912" cy="57150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TextBox 46"/>
              <p:cNvSpPr txBox="1">
                <a:spLocks noChangeArrowheads="1"/>
              </p:cNvSpPr>
              <p:nvPr/>
            </p:nvSpPr>
            <p:spPr bwMode="auto">
              <a:xfrm>
                <a:off x="931886" y="2170036"/>
                <a:ext cx="1533912" cy="492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kk-KZ" sz="800" dirty="0">
                    <a:latin typeface="Constantia" panose="02030602050306030303" pitchFamily="18" charset="0"/>
                  </a:rPr>
                  <a:t>Департамент по </a:t>
                </a:r>
                <a:endParaRPr lang="en-US" sz="800" dirty="0" smtClean="0">
                  <a:latin typeface="Constantia" panose="02030602050306030303" pitchFamily="18" charset="0"/>
                </a:endParaRPr>
              </a:p>
              <a:p>
                <a:pPr algn="ctr" eaLnBrk="1" hangingPunct="1"/>
                <a:r>
                  <a:rPr lang="kk-KZ" sz="800" dirty="0" smtClean="0">
                    <a:latin typeface="Constantia" panose="02030602050306030303" pitchFamily="18" charset="0"/>
                  </a:rPr>
                  <a:t>академическим </a:t>
                </a:r>
                <a:endParaRPr lang="en-US" sz="800" dirty="0" smtClean="0">
                  <a:latin typeface="Constantia" panose="02030602050306030303" pitchFamily="18" charset="0"/>
                </a:endParaRPr>
              </a:p>
              <a:p>
                <a:pPr algn="ctr" eaLnBrk="1" hangingPunct="1"/>
                <a:r>
                  <a:rPr lang="kk-KZ" sz="800" dirty="0" smtClean="0">
                    <a:latin typeface="Constantia" panose="02030602050306030303" pitchFamily="18" charset="0"/>
                  </a:rPr>
                  <a:t>вопросам</a:t>
                </a:r>
                <a:endParaRPr lang="ru-RU" sz="6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55" name="Группа 47"/>
            <p:cNvGrpSpPr>
              <a:grpSpLocks/>
            </p:cNvGrpSpPr>
            <p:nvPr/>
          </p:nvGrpSpPr>
          <p:grpSpPr bwMode="auto">
            <a:xfrm>
              <a:off x="5083850" y="4200792"/>
              <a:ext cx="902139" cy="535867"/>
              <a:chOff x="1000100" y="2143116"/>
              <a:chExt cx="1428760" cy="57150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TextBox 49"/>
              <p:cNvSpPr txBox="1">
                <a:spLocks noChangeArrowheads="1"/>
              </p:cNvSpPr>
              <p:nvPr/>
            </p:nvSpPr>
            <p:spPr bwMode="auto">
              <a:xfrm>
                <a:off x="1390770" y="2285992"/>
                <a:ext cx="609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>
                    <a:latin typeface="Constantia" panose="02030602050306030303" pitchFamily="18" charset="0"/>
                  </a:rPr>
                  <a:t>ЦИО</a:t>
                </a:r>
              </a:p>
            </p:txBody>
          </p:sp>
        </p:grpSp>
        <p:grpSp>
          <p:nvGrpSpPr>
            <p:cNvPr id="58" name="Группа 53"/>
            <p:cNvGrpSpPr>
              <a:grpSpLocks/>
            </p:cNvGrpSpPr>
            <p:nvPr/>
          </p:nvGrpSpPr>
          <p:grpSpPr bwMode="auto">
            <a:xfrm>
              <a:off x="3139711" y="4844747"/>
              <a:ext cx="1388976" cy="600164"/>
              <a:chOff x="998999" y="2115516"/>
              <a:chExt cx="1429861" cy="6400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TextBox 55"/>
              <p:cNvSpPr txBox="1">
                <a:spLocks noChangeArrowheads="1"/>
              </p:cNvSpPr>
              <p:nvPr/>
            </p:nvSpPr>
            <p:spPr bwMode="auto">
              <a:xfrm>
                <a:off x="998999" y="2115516"/>
                <a:ext cx="1417842" cy="640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100" dirty="0" smtClean="0">
                    <a:latin typeface="Constantia" panose="02030602050306030303" pitchFamily="18" charset="0"/>
                  </a:rPr>
                  <a:t>Спортивно-</a:t>
                </a:r>
                <a:endParaRPr lang="en-US" sz="1100" dirty="0" smtClean="0">
                  <a:latin typeface="Constantia" panose="02030602050306030303" pitchFamily="18" charset="0"/>
                </a:endParaRPr>
              </a:p>
              <a:p>
                <a:pPr algn="ctr" eaLnBrk="1" hangingPunct="1"/>
                <a:r>
                  <a:rPr lang="ru-RU" sz="1100" dirty="0" smtClean="0">
                    <a:latin typeface="Constantia" panose="02030602050306030303" pitchFamily="18" charset="0"/>
                  </a:rPr>
                  <a:t>оздоровительный </a:t>
                </a:r>
                <a:endParaRPr lang="en-US" sz="1100" dirty="0" smtClean="0">
                  <a:latin typeface="Constantia" panose="02030602050306030303" pitchFamily="18" charset="0"/>
                </a:endParaRPr>
              </a:p>
              <a:p>
                <a:pPr algn="ctr" eaLnBrk="1" hangingPunct="1"/>
                <a:r>
                  <a:rPr lang="ru-RU" sz="1100" dirty="0" smtClean="0">
                    <a:latin typeface="Constantia" panose="02030602050306030303" pitchFamily="18" charset="0"/>
                  </a:rPr>
                  <a:t>лагерь </a:t>
                </a:r>
                <a:r>
                  <a:rPr lang="ru-RU" sz="1100" dirty="0">
                    <a:latin typeface="Constantia" panose="02030602050306030303" pitchFamily="18" charset="0"/>
                  </a:rPr>
                  <a:t>«</a:t>
                </a:r>
                <a:r>
                  <a:rPr lang="ru-RU" sz="1100" dirty="0" err="1">
                    <a:latin typeface="Constantia" panose="02030602050306030303" pitchFamily="18" charset="0"/>
                  </a:rPr>
                  <a:t>Баянтау</a:t>
                </a:r>
                <a:r>
                  <a:rPr lang="ru-RU" sz="1100" dirty="0">
                    <a:latin typeface="Constantia" panose="02030602050306030303" pitchFamily="18" charset="0"/>
                  </a:rPr>
                  <a:t>»</a:t>
                </a:r>
              </a:p>
            </p:txBody>
          </p:sp>
        </p:grpSp>
        <p:grpSp>
          <p:nvGrpSpPr>
            <p:cNvPr id="61" name="Группа 65"/>
            <p:cNvGrpSpPr>
              <a:grpSpLocks/>
            </p:cNvGrpSpPr>
            <p:nvPr/>
          </p:nvGrpSpPr>
          <p:grpSpPr bwMode="auto">
            <a:xfrm>
              <a:off x="9033778" y="4937608"/>
              <a:ext cx="1000595" cy="535867"/>
              <a:chOff x="991858" y="2143116"/>
              <a:chExt cx="1471499" cy="57150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TextBox 67"/>
              <p:cNvSpPr txBox="1">
                <a:spLocks noChangeArrowheads="1"/>
              </p:cNvSpPr>
              <p:nvPr/>
            </p:nvSpPr>
            <p:spPr bwMode="auto">
              <a:xfrm>
                <a:off x="991858" y="2263410"/>
                <a:ext cx="1471499" cy="3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700" dirty="0">
                    <a:latin typeface="Constantia" panose="02030602050306030303" pitchFamily="18" charset="0"/>
                  </a:rPr>
                  <a:t>Агробиологическая</a:t>
                </a:r>
              </a:p>
              <a:p>
                <a:pPr algn="ctr" eaLnBrk="1" hangingPunct="1"/>
                <a:r>
                  <a:rPr lang="ru-RU" sz="700" dirty="0">
                    <a:latin typeface="Constantia" panose="02030602050306030303" pitchFamily="18" charset="0"/>
                  </a:rPr>
                  <a:t>станция </a:t>
                </a:r>
              </a:p>
            </p:txBody>
          </p:sp>
        </p:grpSp>
        <p:grpSp>
          <p:nvGrpSpPr>
            <p:cNvPr id="64" name="Группа 68"/>
            <p:cNvGrpSpPr>
              <a:grpSpLocks/>
            </p:cNvGrpSpPr>
            <p:nvPr/>
          </p:nvGrpSpPr>
          <p:grpSpPr bwMode="auto">
            <a:xfrm>
              <a:off x="9039383" y="2861125"/>
              <a:ext cx="971534" cy="535867"/>
              <a:chOff x="857224" y="2143116"/>
              <a:chExt cx="2000264" cy="57150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857224" y="2143116"/>
                <a:ext cx="2000264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TextBox 70"/>
              <p:cNvSpPr txBox="1">
                <a:spLocks noChangeArrowheads="1"/>
              </p:cNvSpPr>
              <p:nvPr/>
            </p:nvSpPr>
            <p:spPr bwMode="auto">
              <a:xfrm>
                <a:off x="1419800" y="2285992"/>
                <a:ext cx="80602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АХЧ</a:t>
                </a:r>
              </a:p>
            </p:txBody>
          </p:sp>
        </p:grpSp>
        <p:grpSp>
          <p:nvGrpSpPr>
            <p:cNvPr id="67" name="Группа 71"/>
            <p:cNvGrpSpPr>
              <a:grpSpLocks/>
            </p:cNvGrpSpPr>
            <p:nvPr/>
          </p:nvGrpSpPr>
          <p:grpSpPr bwMode="auto">
            <a:xfrm>
              <a:off x="9039383" y="3530958"/>
              <a:ext cx="971534" cy="535867"/>
              <a:chOff x="857224" y="2143116"/>
              <a:chExt cx="2000264" cy="571504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857224" y="2143116"/>
                <a:ext cx="2000264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TextBox 73"/>
              <p:cNvSpPr txBox="1">
                <a:spLocks noChangeArrowheads="1"/>
              </p:cNvSpPr>
              <p:nvPr/>
            </p:nvSpPr>
            <p:spPr bwMode="auto">
              <a:xfrm>
                <a:off x="1476982" y="2285992"/>
                <a:ext cx="85412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ИТО</a:t>
                </a:r>
              </a:p>
            </p:txBody>
          </p:sp>
        </p:grpSp>
        <p:grpSp>
          <p:nvGrpSpPr>
            <p:cNvPr id="70" name="Группа 74"/>
            <p:cNvGrpSpPr>
              <a:grpSpLocks/>
            </p:cNvGrpSpPr>
            <p:nvPr/>
          </p:nvGrpSpPr>
          <p:grpSpPr bwMode="auto">
            <a:xfrm>
              <a:off x="9039383" y="4200792"/>
              <a:ext cx="971534" cy="535867"/>
              <a:chOff x="857224" y="2143116"/>
              <a:chExt cx="2000264" cy="57150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857224" y="2143116"/>
                <a:ext cx="2000264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72" name="TextBox 76"/>
              <p:cNvSpPr txBox="1">
                <a:spLocks noChangeArrowheads="1"/>
              </p:cNvSpPr>
              <p:nvPr/>
            </p:nvSpPr>
            <p:spPr bwMode="auto">
              <a:xfrm>
                <a:off x="1278332" y="2285992"/>
                <a:ext cx="99047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Гараж</a:t>
                </a:r>
              </a:p>
            </p:txBody>
          </p:sp>
        </p:grpSp>
        <p:grpSp>
          <p:nvGrpSpPr>
            <p:cNvPr id="73" name="Группа 77"/>
            <p:cNvGrpSpPr>
              <a:grpSpLocks/>
            </p:cNvGrpSpPr>
            <p:nvPr/>
          </p:nvGrpSpPr>
          <p:grpSpPr bwMode="auto">
            <a:xfrm>
              <a:off x="7611195" y="2861125"/>
              <a:ext cx="1005404" cy="535867"/>
              <a:chOff x="875071" y="2143116"/>
              <a:chExt cx="1823916" cy="571504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TextBox 79"/>
              <p:cNvSpPr txBox="1">
                <a:spLocks noChangeArrowheads="1"/>
              </p:cNvSpPr>
              <p:nvPr/>
            </p:nvSpPr>
            <p:spPr bwMode="auto">
              <a:xfrm>
                <a:off x="875071" y="2204387"/>
                <a:ext cx="1823916" cy="492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800" dirty="0" smtClean="0">
                    <a:latin typeface="Constantia" panose="02030602050306030303" pitchFamily="18" charset="0"/>
                  </a:rPr>
                  <a:t>Научно-</a:t>
                </a:r>
              </a:p>
              <a:p>
                <a:pPr algn="ctr" eaLnBrk="1" hangingPunct="1"/>
                <a:r>
                  <a:rPr lang="ru-RU" sz="800" dirty="0" smtClean="0">
                    <a:latin typeface="Constantia" panose="02030602050306030303" pitchFamily="18" charset="0"/>
                  </a:rPr>
                  <a:t>технологический</a:t>
                </a:r>
              </a:p>
              <a:p>
                <a:pPr algn="ctr" eaLnBrk="1" hangingPunct="1"/>
                <a:r>
                  <a:rPr lang="ru-RU" sz="800" dirty="0" smtClean="0">
                    <a:latin typeface="Constantia" panose="02030602050306030303" pitchFamily="18" charset="0"/>
                  </a:rPr>
                  <a:t> </a:t>
                </a:r>
                <a:r>
                  <a:rPr lang="ru-RU" sz="800" dirty="0">
                    <a:latin typeface="Constantia" panose="02030602050306030303" pitchFamily="18" charset="0"/>
                  </a:rPr>
                  <a:t>парк «</a:t>
                </a:r>
                <a:r>
                  <a:rPr lang="ru-RU" sz="800" dirty="0" err="1">
                    <a:latin typeface="Constantia" panose="02030602050306030303" pitchFamily="18" charset="0"/>
                  </a:rPr>
                  <a:t>Ертіс</a:t>
                </a:r>
                <a:r>
                  <a:rPr lang="ru-RU" sz="800" dirty="0">
                    <a:latin typeface="Constantia" panose="02030602050306030303" pitchFamily="18" charset="0"/>
                  </a:rPr>
                  <a:t>»</a:t>
                </a:r>
              </a:p>
            </p:txBody>
          </p:sp>
        </p:grpSp>
        <p:grpSp>
          <p:nvGrpSpPr>
            <p:cNvPr id="76" name="Группа 80"/>
            <p:cNvGrpSpPr>
              <a:grpSpLocks/>
            </p:cNvGrpSpPr>
            <p:nvPr/>
          </p:nvGrpSpPr>
          <p:grpSpPr bwMode="auto">
            <a:xfrm>
              <a:off x="7651477" y="3530958"/>
              <a:ext cx="902138" cy="535867"/>
              <a:chOff x="948145" y="2143116"/>
              <a:chExt cx="1636580" cy="571504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TextBox 82"/>
              <p:cNvSpPr txBox="1">
                <a:spLocks noChangeArrowheads="1"/>
              </p:cNvSpPr>
              <p:nvPr/>
            </p:nvSpPr>
            <p:spPr bwMode="auto">
              <a:xfrm>
                <a:off x="1015167" y="2285992"/>
                <a:ext cx="1448781" cy="3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 smtClean="0">
                    <a:latin typeface="Constantia" panose="02030602050306030303" pitchFamily="18" charset="0"/>
                  </a:rPr>
                  <a:t>14 НПЦ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79" name="Группа 83"/>
            <p:cNvGrpSpPr>
              <a:grpSpLocks/>
            </p:cNvGrpSpPr>
            <p:nvPr/>
          </p:nvGrpSpPr>
          <p:grpSpPr bwMode="auto">
            <a:xfrm>
              <a:off x="1405899" y="5790529"/>
              <a:ext cx="763348" cy="401900"/>
              <a:chOff x="948145" y="2143116"/>
              <a:chExt cx="1636580" cy="571504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TextBox 85"/>
              <p:cNvSpPr txBox="1">
                <a:spLocks noChangeArrowheads="1"/>
              </p:cNvSpPr>
              <p:nvPr/>
            </p:nvSpPr>
            <p:spPr bwMode="auto">
              <a:xfrm>
                <a:off x="1394485" y="2285992"/>
                <a:ext cx="7622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ФЭФ</a:t>
                </a:r>
              </a:p>
            </p:txBody>
          </p:sp>
        </p:grpSp>
        <p:grpSp>
          <p:nvGrpSpPr>
            <p:cNvPr id="82" name="Группа 86"/>
            <p:cNvGrpSpPr>
              <a:grpSpLocks/>
            </p:cNvGrpSpPr>
            <p:nvPr/>
          </p:nvGrpSpPr>
          <p:grpSpPr bwMode="auto">
            <a:xfrm>
              <a:off x="6332965" y="2861125"/>
              <a:ext cx="902139" cy="535867"/>
              <a:chOff x="1044414" y="2143116"/>
              <a:chExt cx="1636580" cy="571504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044414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TextBox 88"/>
              <p:cNvSpPr txBox="1">
                <a:spLocks noChangeArrowheads="1"/>
              </p:cNvSpPr>
              <p:nvPr/>
            </p:nvSpPr>
            <p:spPr bwMode="auto">
              <a:xfrm>
                <a:off x="1376990" y="2285992"/>
                <a:ext cx="1023407" cy="34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kk-KZ" sz="1400" dirty="0" smtClean="0">
                    <a:latin typeface="Constantia" panose="02030602050306030303" pitchFamily="18" charset="0"/>
                  </a:rPr>
                  <a:t>ДНиИ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85" name="Группа 89"/>
            <p:cNvGrpSpPr>
              <a:grpSpLocks/>
            </p:cNvGrpSpPr>
            <p:nvPr/>
          </p:nvGrpSpPr>
          <p:grpSpPr bwMode="auto">
            <a:xfrm>
              <a:off x="6261528" y="3530961"/>
              <a:ext cx="1074333" cy="535868"/>
              <a:chOff x="914821" y="2143116"/>
              <a:chExt cx="1948959" cy="57150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044414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TextBox 91"/>
              <p:cNvSpPr txBox="1">
                <a:spLocks noChangeArrowheads="1"/>
              </p:cNvSpPr>
              <p:nvPr/>
            </p:nvSpPr>
            <p:spPr bwMode="auto">
              <a:xfrm>
                <a:off x="914821" y="2205447"/>
                <a:ext cx="1948959" cy="443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kk-KZ" sz="700" dirty="0"/>
                  <a:t>Научная библиотека </a:t>
                </a:r>
                <a:endParaRPr lang="kk-KZ" sz="700" dirty="0" smtClean="0"/>
              </a:p>
              <a:p>
                <a:pPr algn="ctr" eaLnBrk="1" hangingPunct="1"/>
                <a:r>
                  <a:rPr lang="kk-KZ" sz="700" dirty="0" smtClean="0"/>
                  <a:t>им</a:t>
                </a:r>
                <a:r>
                  <a:rPr lang="kk-KZ" sz="700" dirty="0"/>
                  <a:t>. Академика </a:t>
                </a:r>
                <a:endParaRPr lang="kk-KZ" sz="700" dirty="0" smtClean="0"/>
              </a:p>
              <a:p>
                <a:pPr algn="ctr" eaLnBrk="1" hangingPunct="1"/>
                <a:r>
                  <a:rPr lang="kk-KZ" sz="700" dirty="0" smtClean="0"/>
                  <a:t>С.Бейсембаева</a:t>
                </a:r>
                <a:endParaRPr lang="ru-RU" sz="700" dirty="0"/>
              </a:p>
            </p:txBody>
          </p:sp>
        </p:grpSp>
        <p:grpSp>
          <p:nvGrpSpPr>
            <p:cNvPr id="88" name="Группа 92"/>
            <p:cNvGrpSpPr>
              <a:grpSpLocks/>
            </p:cNvGrpSpPr>
            <p:nvPr/>
          </p:nvGrpSpPr>
          <p:grpSpPr bwMode="auto">
            <a:xfrm>
              <a:off x="6270112" y="4180393"/>
              <a:ext cx="1027845" cy="415497"/>
              <a:chOff x="930391" y="2121366"/>
              <a:chExt cx="1864625" cy="44313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1044413" y="2143116"/>
                <a:ext cx="1636580" cy="4011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TextBox 94"/>
              <p:cNvSpPr txBox="1">
                <a:spLocks noChangeArrowheads="1"/>
              </p:cNvSpPr>
              <p:nvPr/>
            </p:nvSpPr>
            <p:spPr bwMode="auto">
              <a:xfrm>
                <a:off x="930391" y="2121366"/>
                <a:ext cx="1864625" cy="44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050" dirty="0">
                    <a:latin typeface="Constantia" panose="02030602050306030303" pitchFamily="18" charset="0"/>
                  </a:rPr>
                  <a:t>Издательство</a:t>
                </a:r>
              </a:p>
              <a:p>
                <a:pPr algn="ctr" eaLnBrk="1" hangingPunct="1"/>
                <a:r>
                  <a:rPr lang="ru-RU" sz="1050" dirty="0">
                    <a:latin typeface="Constantia" panose="02030602050306030303" pitchFamily="18" charset="0"/>
                  </a:rPr>
                  <a:t>«</a:t>
                </a:r>
                <a:r>
                  <a:rPr lang="kk-KZ" sz="1050" dirty="0">
                    <a:latin typeface="Constantia" panose="02030602050306030303" pitchFamily="18" charset="0"/>
                  </a:rPr>
                  <a:t>Кереку»</a:t>
                </a:r>
                <a:endParaRPr lang="ru-RU" sz="105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1" name="Группа 95"/>
            <p:cNvGrpSpPr>
              <a:grpSpLocks/>
            </p:cNvGrpSpPr>
            <p:nvPr/>
          </p:nvGrpSpPr>
          <p:grpSpPr bwMode="auto">
            <a:xfrm>
              <a:off x="2238643" y="5790529"/>
              <a:ext cx="763348" cy="401900"/>
              <a:chOff x="948145" y="2143116"/>
              <a:chExt cx="1636580" cy="57150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TextBox 97"/>
              <p:cNvSpPr txBox="1">
                <a:spLocks noChangeArrowheads="1"/>
              </p:cNvSpPr>
              <p:nvPr/>
            </p:nvSpPr>
            <p:spPr bwMode="auto">
              <a:xfrm>
                <a:off x="1384566" y="2238367"/>
                <a:ext cx="825248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АСФ</a:t>
                </a:r>
              </a:p>
            </p:txBody>
          </p:sp>
        </p:grpSp>
        <p:grpSp>
          <p:nvGrpSpPr>
            <p:cNvPr id="94" name="Группа 98"/>
            <p:cNvGrpSpPr>
              <a:grpSpLocks/>
            </p:cNvGrpSpPr>
            <p:nvPr/>
          </p:nvGrpSpPr>
          <p:grpSpPr bwMode="auto">
            <a:xfrm>
              <a:off x="3140781" y="5790529"/>
              <a:ext cx="1040930" cy="401900"/>
              <a:chOff x="948145" y="2143116"/>
              <a:chExt cx="1636580" cy="571504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TextBox 100"/>
              <p:cNvSpPr txBox="1">
                <a:spLocks noChangeArrowheads="1"/>
              </p:cNvSpPr>
              <p:nvPr/>
            </p:nvSpPr>
            <p:spPr bwMode="auto">
              <a:xfrm>
                <a:off x="1057250" y="2238367"/>
                <a:ext cx="1478335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ФФМиИТ</a:t>
                </a:r>
              </a:p>
            </p:txBody>
          </p:sp>
        </p:grpSp>
        <p:grpSp>
          <p:nvGrpSpPr>
            <p:cNvPr id="97" name="Группа 101"/>
            <p:cNvGrpSpPr>
              <a:grpSpLocks/>
            </p:cNvGrpSpPr>
            <p:nvPr/>
          </p:nvGrpSpPr>
          <p:grpSpPr bwMode="auto">
            <a:xfrm>
              <a:off x="4320502" y="5790529"/>
              <a:ext cx="763348" cy="401900"/>
              <a:chOff x="948145" y="2143116"/>
              <a:chExt cx="1636580" cy="571504"/>
            </a:xfrm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TextBox 103"/>
              <p:cNvSpPr txBox="1">
                <a:spLocks noChangeArrowheads="1"/>
              </p:cNvSpPr>
              <p:nvPr/>
            </p:nvSpPr>
            <p:spPr bwMode="auto">
              <a:xfrm>
                <a:off x="1275461" y="2209000"/>
                <a:ext cx="906333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ФИП</a:t>
                </a:r>
              </a:p>
            </p:txBody>
          </p:sp>
        </p:grpSp>
        <p:grpSp>
          <p:nvGrpSpPr>
            <p:cNvPr id="100" name="Группа 104"/>
            <p:cNvGrpSpPr>
              <a:grpSpLocks/>
            </p:cNvGrpSpPr>
            <p:nvPr/>
          </p:nvGrpSpPr>
          <p:grpSpPr bwMode="auto">
            <a:xfrm>
              <a:off x="5292036" y="5790529"/>
              <a:ext cx="763348" cy="401900"/>
              <a:chOff x="948145" y="2143116"/>
              <a:chExt cx="1636580" cy="571504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TextBox 106"/>
              <p:cNvSpPr txBox="1">
                <a:spLocks noChangeArrowheads="1"/>
              </p:cNvSpPr>
              <p:nvPr/>
            </p:nvSpPr>
            <p:spPr bwMode="auto">
              <a:xfrm>
                <a:off x="1220615" y="2238367"/>
                <a:ext cx="1145780" cy="41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ГПФ</a:t>
                </a:r>
              </a:p>
            </p:txBody>
          </p:sp>
        </p:grpSp>
        <p:grpSp>
          <p:nvGrpSpPr>
            <p:cNvPr id="103" name="Группа 107"/>
            <p:cNvGrpSpPr>
              <a:grpSpLocks/>
            </p:cNvGrpSpPr>
            <p:nvPr/>
          </p:nvGrpSpPr>
          <p:grpSpPr bwMode="auto">
            <a:xfrm>
              <a:off x="6175669" y="5790529"/>
              <a:ext cx="764890" cy="401900"/>
              <a:chOff x="948145" y="2143116"/>
              <a:chExt cx="1638896" cy="571504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TextBox 109"/>
              <p:cNvSpPr txBox="1">
                <a:spLocks noChangeArrowheads="1"/>
              </p:cNvSpPr>
              <p:nvPr/>
            </p:nvSpPr>
            <p:spPr bwMode="auto">
              <a:xfrm>
                <a:off x="1032230" y="2238367"/>
                <a:ext cx="1554811" cy="41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ФХТиЕ</a:t>
                </a:r>
              </a:p>
            </p:txBody>
          </p:sp>
        </p:grpSp>
        <p:grpSp>
          <p:nvGrpSpPr>
            <p:cNvPr id="106" name="Группа 110"/>
            <p:cNvGrpSpPr>
              <a:grpSpLocks/>
            </p:cNvGrpSpPr>
            <p:nvPr/>
          </p:nvGrpSpPr>
          <p:grpSpPr bwMode="auto">
            <a:xfrm>
              <a:off x="7156456" y="5790529"/>
              <a:ext cx="763349" cy="401900"/>
              <a:chOff x="948145" y="2143116"/>
              <a:chExt cx="1636580" cy="571504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TextBox 112"/>
              <p:cNvSpPr txBox="1">
                <a:spLocks noChangeArrowheads="1"/>
              </p:cNvSpPr>
              <p:nvPr/>
            </p:nvSpPr>
            <p:spPr bwMode="auto">
              <a:xfrm>
                <a:off x="1166691" y="2238367"/>
                <a:ext cx="1111992" cy="41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АТФ</a:t>
                </a:r>
              </a:p>
            </p:txBody>
          </p:sp>
        </p:grpSp>
        <p:grpSp>
          <p:nvGrpSpPr>
            <p:cNvPr id="109" name="Группа 113"/>
            <p:cNvGrpSpPr>
              <a:grpSpLocks/>
            </p:cNvGrpSpPr>
            <p:nvPr/>
          </p:nvGrpSpPr>
          <p:grpSpPr bwMode="auto">
            <a:xfrm>
              <a:off x="8067848" y="5790529"/>
              <a:ext cx="832744" cy="401900"/>
              <a:chOff x="948145" y="2143116"/>
              <a:chExt cx="1785360" cy="571504"/>
            </a:xfrm>
          </p:grpSpPr>
          <p:sp>
            <p:nvSpPr>
              <p:cNvPr id="110" name="Прямоугольник 109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TextBox 115"/>
              <p:cNvSpPr txBox="1">
                <a:spLocks noChangeArrowheads="1"/>
              </p:cNvSpPr>
              <p:nvPr/>
            </p:nvSpPr>
            <p:spPr bwMode="auto">
              <a:xfrm>
                <a:off x="950084" y="2238367"/>
                <a:ext cx="1783421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ФММиТ</a:t>
                </a:r>
              </a:p>
            </p:txBody>
          </p:sp>
        </p:grpSp>
        <p:grpSp>
          <p:nvGrpSpPr>
            <p:cNvPr id="112" name="Группа 116"/>
            <p:cNvGrpSpPr>
              <a:grpSpLocks/>
            </p:cNvGrpSpPr>
            <p:nvPr/>
          </p:nvGrpSpPr>
          <p:grpSpPr bwMode="auto">
            <a:xfrm>
              <a:off x="9039383" y="5790529"/>
              <a:ext cx="763348" cy="401900"/>
              <a:chOff x="948145" y="2143116"/>
              <a:chExt cx="1636580" cy="571504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948145" y="2143116"/>
                <a:ext cx="163658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TextBox 118"/>
              <p:cNvSpPr txBox="1">
                <a:spLocks noChangeArrowheads="1"/>
              </p:cNvSpPr>
              <p:nvPr/>
            </p:nvSpPr>
            <p:spPr bwMode="auto">
              <a:xfrm>
                <a:off x="1275460" y="2238367"/>
                <a:ext cx="910881" cy="41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ЭФ</a:t>
                </a:r>
              </a:p>
            </p:txBody>
          </p:sp>
        </p:grpSp>
        <p:grpSp>
          <p:nvGrpSpPr>
            <p:cNvPr id="115" name="Группа 151"/>
            <p:cNvGrpSpPr>
              <a:grpSpLocks/>
            </p:cNvGrpSpPr>
            <p:nvPr/>
          </p:nvGrpSpPr>
          <p:grpSpPr bwMode="auto">
            <a:xfrm>
              <a:off x="1683480" y="4870625"/>
              <a:ext cx="1179720" cy="535867"/>
              <a:chOff x="857224" y="2143116"/>
              <a:chExt cx="1500198" cy="571504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857224" y="2143116"/>
                <a:ext cx="1500198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TextBox 153"/>
              <p:cNvSpPr txBox="1">
                <a:spLocks noChangeArrowheads="1"/>
              </p:cNvSpPr>
              <p:nvPr/>
            </p:nvSpPr>
            <p:spPr bwMode="auto">
              <a:xfrm>
                <a:off x="957864" y="2191400"/>
                <a:ext cx="137537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Юридическая </a:t>
                </a:r>
              </a:p>
              <a:p>
                <a:pPr algn="ctr" eaLnBrk="1" hangingPunct="1"/>
                <a:r>
                  <a:rPr lang="ru-RU" sz="1400">
                    <a:latin typeface="Constantia" panose="02030602050306030303" pitchFamily="18" charset="0"/>
                  </a:rPr>
                  <a:t>служба</a:t>
                </a:r>
              </a:p>
            </p:txBody>
          </p:sp>
        </p:grp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7455627" y="4033333"/>
              <a:ext cx="26123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 rot="10800000">
              <a:off x="8761801" y="4601203"/>
              <a:ext cx="277581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rot="10800000">
              <a:off x="8761801" y="3932858"/>
              <a:ext cx="277581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rot="10800000">
              <a:off x="8761801" y="3263025"/>
              <a:ext cx="277581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rot="10800000">
              <a:off x="8761801" y="5339508"/>
              <a:ext cx="277581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6124779" y="2727158"/>
              <a:ext cx="1" cy="2545373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rot="10800000">
              <a:off x="6126321" y="3865875"/>
              <a:ext cx="208186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 rot="10800000">
              <a:off x="6126321" y="3129058"/>
              <a:ext cx="208186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rot="10800000">
              <a:off x="6124780" y="4468725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16200000" flipH="1">
              <a:off x="6873932" y="3296517"/>
              <a:ext cx="1138716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rot="10800000">
              <a:off x="7444833" y="3865875"/>
              <a:ext cx="208185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rot="10800000">
              <a:off x="7444833" y="3129058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797015" y="2695900"/>
              <a:ext cx="0" cy="2585185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rot="10800000" flipV="1">
              <a:off x="4806269" y="3865875"/>
              <a:ext cx="27758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 rot="10800000" flipV="1">
              <a:off x="4806269" y="4468725"/>
              <a:ext cx="27758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1725380" y="3932831"/>
              <a:ext cx="2412888" cy="1543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rot="10800000">
              <a:off x="2934137" y="3865875"/>
              <a:ext cx="208186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rot="10800000">
              <a:off x="2934137" y="3129058"/>
              <a:ext cx="208186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10800000">
              <a:off x="2932596" y="5138558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10800000">
              <a:off x="2932596" y="4468725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6200000" flipH="1">
              <a:off x="-259682" y="3403583"/>
              <a:ext cx="3463782" cy="6168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rot="10800000">
              <a:off x="1476836" y="3865875"/>
              <a:ext cx="208185" cy="148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rot="10800000">
              <a:off x="1476836" y="3129058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 rot="10800000">
              <a:off x="1475294" y="5138558"/>
              <a:ext cx="208186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rot="10800000">
              <a:off x="1475294" y="4468725"/>
              <a:ext cx="208186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1475294" y="1655425"/>
              <a:ext cx="4371905" cy="1488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rot="5400000" flipH="1" flipV="1">
              <a:off x="5745979" y="1555694"/>
              <a:ext cx="20243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5847199" y="1655425"/>
              <a:ext cx="324971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/>
            <p:nvPr/>
          </p:nvCxnSpPr>
          <p:spPr>
            <a:xfrm rot="5400000" flipH="1" flipV="1">
              <a:off x="3318784" y="1822857"/>
              <a:ext cx="336405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 rot="5400000" flipH="1" flipV="1">
              <a:off x="5193999" y="1822857"/>
              <a:ext cx="336405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 rot="5400000" flipH="1" flipV="1">
              <a:off x="8929487" y="1822856"/>
              <a:ext cx="336405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 rot="5400000" flipH="1" flipV="1">
              <a:off x="6512511" y="1822857"/>
              <a:ext cx="336405" cy="154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2927969" y="2695899"/>
              <a:ext cx="5847711" cy="7443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1752875" y="5672936"/>
              <a:ext cx="7633484" cy="1489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 rot="5400000" flipH="1" flipV="1">
              <a:off x="9337907" y="5725007"/>
              <a:ext cx="135456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 rot="5400000" flipH="1" flipV="1">
              <a:off x="8379160" y="5722802"/>
              <a:ext cx="11759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/>
            <p:nvPr/>
          </p:nvCxnSpPr>
          <p:spPr>
            <a:xfrm rot="5400000" flipH="1" flipV="1">
              <a:off x="7453890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rot="5400000" flipH="1" flipV="1">
              <a:off x="6482355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/>
            <p:nvPr/>
          </p:nvCxnSpPr>
          <p:spPr>
            <a:xfrm rot="5400000" flipH="1" flipV="1">
              <a:off x="5649612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156"/>
            <p:cNvCxnSpPr/>
            <p:nvPr/>
          </p:nvCxnSpPr>
          <p:spPr>
            <a:xfrm rot="5400000" flipH="1" flipV="1">
              <a:off x="4816868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157"/>
            <p:cNvCxnSpPr/>
            <p:nvPr/>
          </p:nvCxnSpPr>
          <p:spPr>
            <a:xfrm rot="5400000" flipH="1" flipV="1">
              <a:off x="3567753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/>
            <p:nvPr/>
          </p:nvCxnSpPr>
          <p:spPr>
            <a:xfrm rot="5400000" flipH="1" flipV="1">
              <a:off x="2526822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 стрелкой 159"/>
            <p:cNvCxnSpPr/>
            <p:nvPr/>
          </p:nvCxnSpPr>
          <p:spPr>
            <a:xfrm rot="5400000" flipH="1" flipV="1">
              <a:off x="1694079" y="573322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/>
            <p:nvPr/>
          </p:nvCxnSpPr>
          <p:spPr>
            <a:xfrm rot="5400000" flipH="1" flipV="1">
              <a:off x="3201261" y="4191834"/>
              <a:ext cx="2930892" cy="154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/>
            <p:nvPr/>
          </p:nvCxnSpPr>
          <p:spPr>
            <a:xfrm rot="5400000" flipH="1" flipV="1">
              <a:off x="2869071" y="2609244"/>
              <a:ext cx="133967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 стрелкой 162"/>
            <p:cNvCxnSpPr/>
            <p:nvPr/>
          </p:nvCxnSpPr>
          <p:spPr>
            <a:xfrm rot="5400000" flipH="1" flipV="1">
              <a:off x="5295218" y="2592421"/>
              <a:ext cx="133967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>
            <a:xfrm rot="5400000" flipH="1" flipV="1">
              <a:off x="6683125" y="2592421"/>
              <a:ext cx="133967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/>
            <p:nvPr/>
          </p:nvCxnSpPr>
          <p:spPr>
            <a:xfrm rot="5400000" flipH="1" flipV="1">
              <a:off x="8001636" y="2592421"/>
              <a:ext cx="133967" cy="154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/>
            <p:nvPr/>
          </p:nvCxnSpPr>
          <p:spPr>
            <a:xfrm rot="5400000" flipH="1" flipV="1">
              <a:off x="8695589" y="2592421"/>
              <a:ext cx="133967" cy="154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Группа 47"/>
            <p:cNvGrpSpPr>
              <a:grpSpLocks/>
            </p:cNvGrpSpPr>
            <p:nvPr/>
          </p:nvGrpSpPr>
          <p:grpSpPr bwMode="auto">
            <a:xfrm>
              <a:off x="5083850" y="4796992"/>
              <a:ext cx="902139" cy="274584"/>
              <a:chOff x="1000100" y="2135368"/>
              <a:chExt cx="1428760" cy="579252"/>
            </a:xfrm>
          </p:grpSpPr>
          <p:sp>
            <p:nvSpPr>
              <p:cNvPr id="168" name="Прямоугольник 167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TextBox 49"/>
              <p:cNvSpPr txBox="1">
                <a:spLocks noChangeArrowheads="1"/>
              </p:cNvSpPr>
              <p:nvPr/>
            </p:nvSpPr>
            <p:spPr bwMode="auto">
              <a:xfrm>
                <a:off x="1238270" y="2135368"/>
                <a:ext cx="914459" cy="328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400" dirty="0" smtClean="0">
                    <a:latin typeface="Constantia" panose="02030602050306030303" pitchFamily="18" charset="0"/>
                  </a:rPr>
                  <a:t>УМС</a:t>
                </a:r>
                <a:endParaRPr lang="ru-RU" sz="1400" dirty="0">
                  <a:latin typeface="Constantia" panose="02030602050306030303" pitchFamily="18" charset="0"/>
                </a:endParaRPr>
              </a:p>
            </p:txBody>
          </p:sp>
        </p:grpSp>
        <p:cxnSp>
          <p:nvCxnSpPr>
            <p:cNvPr id="170" name="Прямая со стрелкой 169"/>
            <p:cNvCxnSpPr/>
            <p:nvPr/>
          </p:nvCxnSpPr>
          <p:spPr>
            <a:xfrm rot="10800000" flipV="1">
              <a:off x="4806269" y="5077330"/>
              <a:ext cx="27758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Группа 47"/>
            <p:cNvGrpSpPr>
              <a:grpSpLocks/>
            </p:cNvGrpSpPr>
            <p:nvPr/>
          </p:nvGrpSpPr>
          <p:grpSpPr bwMode="auto">
            <a:xfrm>
              <a:off x="5093715" y="5127198"/>
              <a:ext cx="902139" cy="338554"/>
              <a:chOff x="1000100" y="2135368"/>
              <a:chExt cx="1428760" cy="714201"/>
            </a:xfrm>
          </p:grpSpPr>
          <p:sp>
            <p:nvSpPr>
              <p:cNvPr id="172" name="Прямоугольник 171"/>
              <p:cNvSpPr/>
              <p:nvPr/>
            </p:nvSpPr>
            <p:spPr>
              <a:xfrm>
                <a:off x="1000100" y="2143116"/>
                <a:ext cx="1428760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TextBox 49"/>
              <p:cNvSpPr txBox="1">
                <a:spLocks noChangeArrowheads="1"/>
              </p:cNvSpPr>
              <p:nvPr/>
            </p:nvSpPr>
            <p:spPr bwMode="auto">
              <a:xfrm>
                <a:off x="1139260" y="2135368"/>
                <a:ext cx="1112480" cy="714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800" dirty="0">
                    <a:latin typeface="Constantia" panose="02030602050306030303" pitchFamily="18" charset="0"/>
                  </a:rPr>
                  <a:t>Факультет </a:t>
                </a:r>
              </a:p>
              <a:p>
                <a:pPr algn="ctr" eaLnBrk="1" hangingPunct="1"/>
                <a:r>
                  <a:rPr lang="en-US" sz="800" dirty="0">
                    <a:latin typeface="Constantia" panose="02030602050306030303" pitchFamily="18" charset="0"/>
                  </a:rPr>
                  <a:t>Foundation</a:t>
                </a:r>
                <a:endParaRPr lang="ru-RU" sz="800" dirty="0">
                  <a:latin typeface="Constantia" panose="02030602050306030303" pitchFamily="18" charset="0"/>
                </a:endParaRPr>
              </a:p>
            </p:txBody>
          </p:sp>
        </p:grpSp>
        <p:cxnSp>
          <p:nvCxnSpPr>
            <p:cNvPr id="174" name="Прямая со стрелкой 173"/>
            <p:cNvCxnSpPr/>
            <p:nvPr/>
          </p:nvCxnSpPr>
          <p:spPr>
            <a:xfrm rot="10800000" flipV="1">
              <a:off x="4814688" y="5272531"/>
              <a:ext cx="27758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3601982" y="5297403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…</a:t>
              </a:r>
              <a:endParaRPr lang="ru-RU" dirty="0"/>
            </a:p>
          </p:txBody>
        </p:sp>
        <p:sp>
          <p:nvSpPr>
            <p:cNvPr id="176" name="Rectangle 8"/>
            <p:cNvSpPr>
              <a:spLocks noChangeArrowheads="1"/>
            </p:cNvSpPr>
            <p:nvPr/>
          </p:nvSpPr>
          <p:spPr bwMode="auto">
            <a:xfrm>
              <a:off x="3210176" y="1289137"/>
              <a:ext cx="1350169" cy="1250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ru-RU" sz="825" b="1" dirty="0">
                  <a:latin typeface="Calibri" panose="020F0502020204030204" pitchFamily="34" charset="0"/>
                </a:rPr>
                <a:t>Учёный совет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dirty="0">
                <a:latin typeface="Arial" panose="020B0604020202020204" pitchFamily="34" charset="0"/>
              </a:endParaRPr>
            </a:p>
          </p:txBody>
        </p:sp>
        <p:sp>
          <p:nvSpPr>
            <p:cNvPr id="177" name="Rectangle 8"/>
            <p:cNvSpPr>
              <a:spLocks noChangeArrowheads="1"/>
            </p:cNvSpPr>
            <p:nvPr/>
          </p:nvSpPr>
          <p:spPr bwMode="auto">
            <a:xfrm>
              <a:off x="3210177" y="1133031"/>
              <a:ext cx="1350169" cy="1250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825" b="1" dirty="0"/>
                <a:t>Попечительский совет</a:t>
              </a:r>
              <a:endParaRPr lang="ru-RU" sz="825" dirty="0"/>
            </a:p>
          </p:txBody>
        </p:sp>
        <p:cxnSp>
          <p:nvCxnSpPr>
            <p:cNvPr id="178" name="Прямая со стрелкой 177"/>
            <p:cNvCxnSpPr/>
            <p:nvPr/>
          </p:nvCxnSpPr>
          <p:spPr>
            <a:xfrm flipH="1">
              <a:off x="4562429" y="1338412"/>
              <a:ext cx="3135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/>
            <p:nvPr/>
          </p:nvCxnSpPr>
          <p:spPr>
            <a:xfrm flipH="1">
              <a:off x="4559392" y="1195537"/>
              <a:ext cx="3135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8"/>
            <p:cNvSpPr>
              <a:spLocks noChangeArrowheads="1"/>
            </p:cNvSpPr>
            <p:nvPr/>
          </p:nvSpPr>
          <p:spPr bwMode="auto">
            <a:xfrm>
              <a:off x="7335861" y="1270003"/>
              <a:ext cx="1606041" cy="1250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825" b="1" dirty="0"/>
                <a:t>Совет ветеранов </a:t>
              </a:r>
              <a:endParaRPr lang="ru-RU" sz="825" dirty="0"/>
            </a:p>
          </p:txBody>
        </p:sp>
        <p:sp>
          <p:nvSpPr>
            <p:cNvPr id="181" name="Rectangle 8"/>
            <p:cNvSpPr>
              <a:spLocks noChangeArrowheads="1"/>
            </p:cNvSpPr>
            <p:nvPr/>
          </p:nvSpPr>
          <p:spPr bwMode="auto">
            <a:xfrm>
              <a:off x="7335863" y="1113897"/>
              <a:ext cx="1606040" cy="1250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825" b="1" dirty="0"/>
                <a:t>Орган профессиональных союзов</a:t>
              </a:r>
              <a:endParaRPr lang="ru-RU" sz="825" dirty="0"/>
            </a:p>
          </p:txBody>
        </p:sp>
        <p:cxnSp>
          <p:nvCxnSpPr>
            <p:cNvPr id="182" name="Прямая со стрелкой 181"/>
            <p:cNvCxnSpPr/>
            <p:nvPr/>
          </p:nvCxnSpPr>
          <p:spPr>
            <a:xfrm>
              <a:off x="6966286" y="1319279"/>
              <a:ext cx="369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6963248" y="1176404"/>
              <a:ext cx="3726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/>
            <p:nvPr/>
          </p:nvCxnSpPr>
          <p:spPr>
            <a:xfrm rot="5400000" flipH="1" flipV="1">
              <a:off x="5309596" y="2770699"/>
              <a:ext cx="133967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Группа 92"/>
            <p:cNvGrpSpPr>
              <a:grpSpLocks/>
            </p:cNvGrpSpPr>
            <p:nvPr/>
          </p:nvGrpSpPr>
          <p:grpSpPr bwMode="auto">
            <a:xfrm>
              <a:off x="6310428" y="4735175"/>
              <a:ext cx="954107" cy="301484"/>
              <a:chOff x="1009557" y="2244941"/>
              <a:chExt cx="1730856" cy="321533"/>
            </a:xfrm>
          </p:grpSpPr>
          <p:sp>
            <p:nvSpPr>
              <p:cNvPr id="186" name="Прямоугольник 185"/>
              <p:cNvSpPr/>
              <p:nvPr/>
            </p:nvSpPr>
            <p:spPr>
              <a:xfrm>
                <a:off x="1059390" y="2244941"/>
                <a:ext cx="1636580" cy="3215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7" name="TextBox 94"/>
              <p:cNvSpPr txBox="1">
                <a:spLocks noChangeArrowheads="1"/>
              </p:cNvSpPr>
              <p:nvPr/>
            </p:nvSpPr>
            <p:spPr bwMode="auto">
              <a:xfrm>
                <a:off x="1009557" y="2278415"/>
                <a:ext cx="1730856" cy="270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sz="1050" dirty="0" err="1">
                    <a:latin typeface="Constantia" panose="02030602050306030303" pitchFamily="18" charset="0"/>
                  </a:rPr>
                  <a:t>Медиацентр</a:t>
                </a:r>
                <a:endParaRPr lang="ru-RU" sz="1050" dirty="0">
                  <a:latin typeface="Constantia" panose="02030602050306030303" pitchFamily="18" charset="0"/>
                </a:endParaRPr>
              </a:p>
            </p:txBody>
          </p:sp>
        </p:grpSp>
        <p:cxnSp>
          <p:nvCxnSpPr>
            <p:cNvPr id="188" name="Прямая со стрелкой 187"/>
            <p:cNvCxnSpPr/>
            <p:nvPr/>
          </p:nvCxnSpPr>
          <p:spPr>
            <a:xfrm rot="10800000">
              <a:off x="6121457" y="4907629"/>
              <a:ext cx="208185" cy="14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>
            <a:xfrm>
              <a:off x="1752875" y="6322895"/>
              <a:ext cx="773157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/>
            <p:cNvCxnSpPr/>
            <p:nvPr/>
          </p:nvCxnSpPr>
          <p:spPr>
            <a:xfrm rot="16200000" flipH="1" flipV="1">
              <a:off x="9337907" y="6243537"/>
              <a:ext cx="135456" cy="154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 стрелкой 190"/>
            <p:cNvCxnSpPr/>
            <p:nvPr/>
          </p:nvCxnSpPr>
          <p:spPr>
            <a:xfrm rot="16200000" flipH="1" flipV="1">
              <a:off x="8379160" y="6241332"/>
              <a:ext cx="11759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 стрелкой 191"/>
            <p:cNvCxnSpPr/>
            <p:nvPr/>
          </p:nvCxnSpPr>
          <p:spPr>
            <a:xfrm rot="16200000" flipH="1" flipV="1">
              <a:off x="7453890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 стрелкой 192"/>
            <p:cNvCxnSpPr/>
            <p:nvPr/>
          </p:nvCxnSpPr>
          <p:spPr>
            <a:xfrm rot="16200000" flipH="1" flipV="1">
              <a:off x="6482355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/>
            <p:cNvCxnSpPr/>
            <p:nvPr/>
          </p:nvCxnSpPr>
          <p:spPr>
            <a:xfrm rot="16200000" flipH="1" flipV="1">
              <a:off x="5649612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 стрелкой 194"/>
            <p:cNvCxnSpPr/>
            <p:nvPr/>
          </p:nvCxnSpPr>
          <p:spPr>
            <a:xfrm rot="16200000" flipH="1" flipV="1">
              <a:off x="4816868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 стрелкой 195"/>
            <p:cNvCxnSpPr/>
            <p:nvPr/>
          </p:nvCxnSpPr>
          <p:spPr>
            <a:xfrm rot="16200000" flipH="1" flipV="1">
              <a:off x="3567753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 стрелкой 196"/>
            <p:cNvCxnSpPr/>
            <p:nvPr/>
          </p:nvCxnSpPr>
          <p:spPr>
            <a:xfrm rot="16200000" flipH="1" flipV="1">
              <a:off x="2526822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 стрелкой 197"/>
            <p:cNvCxnSpPr/>
            <p:nvPr/>
          </p:nvCxnSpPr>
          <p:spPr>
            <a:xfrm rot="16200000" flipH="1" flipV="1">
              <a:off x="1694079" y="6251751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 стрелкой 198"/>
            <p:cNvCxnSpPr/>
            <p:nvPr/>
          </p:nvCxnSpPr>
          <p:spPr>
            <a:xfrm rot="16200000" flipH="1" flipV="1">
              <a:off x="5663988" y="6377277"/>
              <a:ext cx="1175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Группа 104"/>
            <p:cNvGrpSpPr>
              <a:grpSpLocks/>
            </p:cNvGrpSpPr>
            <p:nvPr/>
          </p:nvGrpSpPr>
          <p:grpSpPr bwMode="auto">
            <a:xfrm>
              <a:off x="5142023" y="6429931"/>
              <a:ext cx="1188597" cy="345774"/>
              <a:chOff x="-2184885" y="2129011"/>
              <a:chExt cx="2548292" cy="571504"/>
            </a:xfrm>
          </p:grpSpPr>
          <p:sp>
            <p:nvSpPr>
              <p:cNvPr id="201" name="Прямоугольник 200"/>
              <p:cNvSpPr/>
              <p:nvPr/>
            </p:nvSpPr>
            <p:spPr>
              <a:xfrm>
                <a:off x="-2184885" y="2129011"/>
                <a:ext cx="2548292" cy="5715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2" name="TextBox 106"/>
              <p:cNvSpPr txBox="1">
                <a:spLocks noChangeArrowheads="1"/>
              </p:cNvSpPr>
              <p:nvPr/>
            </p:nvSpPr>
            <p:spPr bwMode="auto">
              <a:xfrm>
                <a:off x="-2042141" y="2189313"/>
                <a:ext cx="2275822" cy="50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400" dirty="0"/>
                  <a:t>40 </a:t>
                </a:r>
                <a:r>
                  <a:rPr lang="ru-RU" sz="1400" dirty="0"/>
                  <a:t>кафедр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1551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28486"/>
              </p:ext>
            </p:extLst>
          </p:nvPr>
        </p:nvGraphicFramePr>
        <p:xfrm>
          <a:off x="500614" y="1166813"/>
          <a:ext cx="11100835" cy="5511800"/>
        </p:xfrm>
        <a:graphic>
          <a:graphicData uri="http://schemas.openxmlformats.org/drawingml/2006/table">
            <a:tbl>
              <a:tblPr/>
              <a:tblGrid>
                <a:gridCol w="6083703"/>
                <a:gridCol w="2736250"/>
                <a:gridCol w="2280882"/>
              </a:tblGrid>
              <a:tr h="236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7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«Биотехнология животных (Трансплантация эмбрионов животных»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Аятханулы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М.,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4822">
                <a:tc>
                  <a:txBody>
                    <a:bodyPr/>
                    <a:lstStyle/>
                    <a:p>
                      <a:pPr marL="0" marR="0" lvl="0" indent="-68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2. «Разработка методов повышения кормового баланса пойменных лугов путем включения в фитоценоз перспективных высокобелковых бобовых культур»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Альмишев У.Х.,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д.с/х.н.,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24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«Разработка и внедрение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селекционно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-технологических методов повышения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конкурентноспособной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мясной продуктивности овец отечественных мясосальных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едильбаевской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сарыаркинской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казахской курдючной грубошерстной и казахской курдючной полугрубошерстной) пород»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Бурамбаева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Н.Б.,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х.н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 профессор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7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«Микроклональное размножение безвирусного картофеля»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Бексеитов Т.К.,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д.с/х.н.,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7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«Применение биогумуса для воспроизводства плодородия почв на орошаемых землях»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Мустафаев Б.А.,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к.с/х.н.,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98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«Технология мясных и рыбных продуктов»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Исаева К.С.,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доцент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7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«Биотехнология полимерного пищевого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биоволокна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Омарова К.М.,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доцент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4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«Инвентаризация лекарственных растений Павлодарской области и перспективы использования их в фармацевтической промышленности»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Бексеитов Т.К.,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д.с/х.н.,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48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«Сохранение и рациональное использование биоразнообразия флоры и фауны»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Ержанов Н.Т.,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48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 «Проведение экологической экспертизы путем оценки воздействия окружающей среды и аудита природоохранных мероприятий (деятельности)»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Ахметов К.К.,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99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50 000,0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614" y="295275"/>
            <a:ext cx="1090322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Программно-целевое финансирование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36975"/>
              </p:ext>
            </p:extLst>
          </p:nvPr>
        </p:nvGraphicFramePr>
        <p:xfrm>
          <a:off x="590551" y="1230314"/>
          <a:ext cx="11134724" cy="5297487"/>
        </p:xfrm>
        <a:graphic>
          <a:graphicData uri="http://schemas.openxmlformats.org/drawingml/2006/table">
            <a:tbl>
              <a:tblPr/>
              <a:tblGrid>
                <a:gridCol w="6102115"/>
                <a:gridCol w="2744316"/>
                <a:gridCol w="2288293"/>
              </a:tblGrid>
              <a:tr h="28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738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«Состояние окружающей среды и биологическое разнообразие  животных Казахского мелкосопочника (Центральный и Северный Казахстан), разработка мер  сбалансированного  использования и сохранения»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Ержанов Н.Т.,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88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«Этнополитические проблемы на постсоветском пространстве в контексте изучения социально-политического статуса титульного этноса независимого Казахстана»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Акишев А.А.,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д.полит.н.,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«Культурно-хозяйственные комплексы эпохи неолита - ранней бронзы поселения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Борлы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 (Северо-Восточный Казахстан)»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Мерц В.К.,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к.и.н., доцент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80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«Разработка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нанотехнологического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способа очистки и обеззараживания воды сложным электрическим разрядом для населенных пунктов Республики Казахстан»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Утегулов Б.Б.,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д.т.н.,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15 562,0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24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«Исследование теоретических и технологических особенностей получения стали с использованием железосодержащих шламов глиноземного производства Павлодарского региона и прогнозирование структуры и свойств получаемых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непрерывнолитых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заготовок и сортового проката»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Быков П.О.,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доцент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1680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80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информационной системы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Антиплагиат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" для проверки текстовых материалов на казахском языке на уникальность (на полное соответствие и парафразы)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Пфейфер Н.Э.,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д.п.н.,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41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«Создание методами биотехнологии адаптивных генотипов скота на основе немецких симменталов»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Бексеитов Т.К.,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д.с/х.н., профессор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25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«Экологический мониторинг состояния лесов Павлодарской области и интегрированная комплексная система защиты лесных массивов»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Ержанов Н.Т.,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00614" y="295275"/>
            <a:ext cx="1090322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Грантовое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научных исследований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78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68778"/>
              </p:ext>
            </p:extLst>
          </p:nvPr>
        </p:nvGraphicFramePr>
        <p:xfrm>
          <a:off x="581026" y="1341439"/>
          <a:ext cx="11172825" cy="5240338"/>
        </p:xfrm>
        <a:graphic>
          <a:graphicData uri="http://schemas.openxmlformats.org/drawingml/2006/table">
            <a:tbl>
              <a:tblPr/>
              <a:tblGrid>
                <a:gridCol w="6121650"/>
                <a:gridCol w="2755556"/>
                <a:gridCol w="2295619"/>
              </a:tblGrid>
              <a:tr h="539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48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«Разработка теории сравнений в группах»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Павлюк И.И.,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к.ф-м.н., доцент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1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 «Изучение, систематизация и сохранение природного (палеонтологического) наследия Павлодарского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Прииртышья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Алиясова В.Н.,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кандидат культурологии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1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 «Новые религиозные движения в Казахстане»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Кожамжарова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М.Ж.,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к.ф.н., доцент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1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 «Малая казахстанская серия «Жизнь замечательных людей»: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Ш.Шокин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П.Васильев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Г.Потанин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Ж.Аймауытов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Рахимжанов К.Х.,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к.ф.н., профессор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33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 «Ранний бронзовый век правобережья Казахстанского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Прииртышья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этнокультурное взаимодействие»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Мерц В.К.,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к.и.н., доцент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1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 «Проект опытно-промышленного образца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ветроагрегата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средней мощности»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Шумейко И.А.,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доцент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1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 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Исламское финансирование: теория, практика, вопросы регулирования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Салихова А.Р.,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к.э.н., доцент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25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 «Исследование и разработка режимов тепловой работы котельных агрегатов малой и средней производительности с целью повышения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Никифоров А.С.,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д.т.н., профессор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4 350,0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1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60 492,0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614" y="295275"/>
            <a:ext cx="1090322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Грантовое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научных исследований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19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29958"/>
              </p:ext>
            </p:extLst>
          </p:nvPr>
        </p:nvGraphicFramePr>
        <p:xfrm>
          <a:off x="462512" y="1412876"/>
          <a:ext cx="11253237" cy="5186361"/>
        </p:xfrm>
        <a:graphic>
          <a:graphicData uri="http://schemas.openxmlformats.org/drawingml/2006/table">
            <a:tbl>
              <a:tblPr/>
              <a:tblGrid>
                <a:gridCol w="6165708"/>
                <a:gridCol w="2775388"/>
                <a:gridCol w="2312141"/>
              </a:tblGrid>
              <a:tr h="426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8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«Разработка эффективных методов селекции и воспроизводства овец и коз при совершенствовании существующих и создании новых пород, типов и линий»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Бурамбаева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Н.Б.,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х.н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 профессор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3190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«Изучение продуктивных и адаптивных качеств мясного скота зарубежной селекции»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Бексеитов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Т.К.,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х.н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профессор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2392,5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Психологическая поддержка сотрудников ТОО «Компания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Нефтехим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Бурдина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Е.И.,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д.п.н., профессор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31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«Разработка сайта «Управление культуры Павлодарской области»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Абыкенова Д.Б.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06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«Технологическое сопровождение клиент-серверного оборудования сайта «Управление культуры Павлодарской области»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Абыкенова Д.Б.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5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дизайна электронного учебного курса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Қазақ тілі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Абыкенова Д.Б.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«Разработка интернет-сайта и презентационный буклет ТОО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Элтел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Оспанова Н.Н.,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к.п.н., доцент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«Разработка интернет-сайта»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Потапенко О.Г.,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профессор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48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«Ваучер-модуль жүйесі»: «Жалпы білім беретін жаңа тиіпті мектептерде білімденудің инновациялық технологияларының ғылыми негізі»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Жуматаева Е.О.,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д.п.н., профессор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«Проведение лингвистического мониторинга судебных документов»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Зейнулина А.Ф.,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к.ф.н, профессор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112,0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144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Услуги лекторов в целях реализации тренинг-обучения, с предоставлением комплекса унифицированных и доступных знаний по созданию и эффективному ведению бизнеса предпринимателям и населению предпринимательской инициативой во всех районах и городах Павлодарской области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Эрназаров Т.Я.,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к.т.н., профессор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2940,778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2514" y="0"/>
            <a:ext cx="1090322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предприятиями и организациями Республики и Павлодарского региона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43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16263"/>
              </p:ext>
            </p:extLst>
          </p:nvPr>
        </p:nvGraphicFramePr>
        <p:xfrm>
          <a:off x="600075" y="1484313"/>
          <a:ext cx="11001375" cy="5167335"/>
        </p:xfrm>
        <a:graphic>
          <a:graphicData uri="http://schemas.openxmlformats.org/drawingml/2006/table">
            <a:tbl>
              <a:tblPr/>
              <a:tblGrid>
                <a:gridCol w="6402439"/>
                <a:gridCol w="2434731"/>
                <a:gridCol w="2164205"/>
              </a:tblGrid>
              <a:tr h="426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8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 «Экологическое обследование РП № 226 и сопредельной территории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Актогайском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Шетском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 Каркаралинском районах Карагандинской области»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Ержанов Н.Т.,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сайта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Павлодарский областной центр информационных технологий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Абыкенова Д.Б.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134,4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 выполнении консалтинговых услуг по научному сопровождению селекционно-племенной работы с молочным скотом в ТОО “Победа”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Бексеитов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Т.К.,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д.с/х.н., профессор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48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 «Формирование инновационной среды в СОШ: внедрение инновационных технологий преподавания русского языка и методики руководства школьными научными проектами»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Кенжебалина Г.Н.,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к.ф.н., доцент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 «Особенности информативного перевода для субъектов экономической деятельности»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Даирова А.Р.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4178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Внедрение инновационных методик в обучении инностранным языкам»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Капанова Д.Е.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14377"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Услуги лекторов в целях реализации тренинг-обучения, с предоставлением комплекса унифицированных и доступных знаний по созданию и эффективному ведению бизнеса предпринимателям и населению предпринимательской инициативой во всех районах и городах Павлодарской области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Эрназаров Т.Я.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339,312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26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 «Ваучер-модуль жүйесі»: «Жалпы білім беретін жаңа тиіпті мектептерде білімденудің инновациялық технологияларының ғылыми негізі»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Жуматаева Е.О.,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д.п.н., профессор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 «Инженерно-консультационные услуги АСУ (автоматизированными системам управления)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котлоагрегатов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Омаров Ж.М.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 «</a:t>
                      </a: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Мектепте ғылыми-зерттеу жұмыстарын жүргізудің ғылыми-әдістемелік негіздері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Кадырова Б.М.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108,0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3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13 946,99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2514" y="0"/>
            <a:ext cx="1090322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предприятиями и организациями Республики и Павлодарского региона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63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07983"/>
              </p:ext>
            </p:extLst>
          </p:nvPr>
        </p:nvGraphicFramePr>
        <p:xfrm>
          <a:off x="1019176" y="1400175"/>
          <a:ext cx="10010774" cy="4981575"/>
        </p:xfrm>
        <a:graphic>
          <a:graphicData uri="http://schemas.openxmlformats.org/drawingml/2006/table">
            <a:tbl>
              <a:tblPr/>
              <a:tblGrid>
                <a:gridCol w="5825941"/>
                <a:gridCol w="2215500"/>
                <a:gridCol w="1969333"/>
              </a:tblGrid>
              <a:tr h="59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финансирования</a:t>
                      </a:r>
                    </a:p>
                  </a:txBody>
                  <a:tcPr marL="46104" marR="46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99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Грант помощи Федерального правительства «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Access Micro scholarship Programs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Каирбаева А.К.,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к.п.н., доцент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632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«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Восстановление леса и биологического разнообразия в лесостепной зоне Алтайских гор в сравнительном развитии поголовья скота в Монголии и Казахстане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Улыкпан Каман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1982,760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49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«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English Access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Microscholarship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Каирбаева А.К.,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к.п.н., доцент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1377,0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9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«Исследования морфофункциональных особенностей тканевых и клеточных механизмов приспособлений паразитических плоских червей из класса трематод»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Ахметов К.К.,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д.б.н., профессор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9 564,76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942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млн. 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Г/Б (27 проектов) -  114 млн. 492,0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Х/Д (2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проектов) - 19 млн. 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511,75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19664" y="304800"/>
            <a:ext cx="1090322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международным научным грантам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25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2688330"/>
              </p:ext>
            </p:extLst>
          </p:nvPr>
        </p:nvGraphicFramePr>
        <p:xfrm>
          <a:off x="-166010" y="1085890"/>
          <a:ext cx="11922581" cy="577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Научное сотрудничество с предприятиями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58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27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49" y="1143000"/>
            <a:ext cx="11344275" cy="5444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Научно-технологический парк “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Ертіс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4033" name="Прямоугольник 97"/>
          <p:cNvSpPr>
            <a:spLocks noChangeArrowheads="1"/>
          </p:cNvSpPr>
          <p:nvPr/>
        </p:nvSpPr>
        <p:spPr bwMode="auto">
          <a:xfrm>
            <a:off x="1974850" y="1866900"/>
            <a:ext cx="638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	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7266" name="Picture 98" descr="D:\Мои документы\Фото и  Паспорт ПГУ\Общие фото\DSC_9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789" y="2790230"/>
            <a:ext cx="3333212" cy="2223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" name="Picture 99" descr="D:\Мои документы\Фото и  Паспорт ПГУ\Общие фото\DSC_14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4638" y="1316831"/>
            <a:ext cx="2771133" cy="184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68" name="Picture 100" descr="D:\Мои документы\Фото и  Паспорт ПГУ\Общие фото\DSC_95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390" y="4572794"/>
            <a:ext cx="2812456" cy="187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63986" y="5316032"/>
            <a:ext cx="67350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Font typeface="Arial" charset="0"/>
              <a:buChar char="•"/>
              <a:tabLst>
                <a:tab pos="66675" algn="l"/>
                <a:tab pos="6119813" algn="dec"/>
              </a:tabLst>
            </a:pPr>
            <a:r>
              <a:rPr lang="ru-RU" dirty="0">
                <a:latin typeface="+mj-lt"/>
                <a:cs typeface="Times New Roman" pitchFamily="18" charset="0"/>
              </a:rPr>
              <a:t>позволяет довести результаты научно-исследовательских работ до опытно-промышленного производства</a:t>
            </a:r>
            <a:endParaRPr lang="ru-RU" dirty="0">
              <a:latin typeface="+mj-lt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4118063" y="1789690"/>
            <a:ext cx="67810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Font typeface="Arial" charset="0"/>
              <a:buChar char="•"/>
              <a:tabLst>
                <a:tab pos="66675" algn="l"/>
                <a:tab pos="6119813" algn="dec"/>
              </a:tabLst>
            </a:pPr>
            <a:r>
              <a:rPr lang="ru-RU" dirty="0">
                <a:latin typeface="+mj-lt"/>
                <a:cs typeface="Times New Roman" pitchFamily="18" charset="0"/>
              </a:rPr>
              <a:t>обеспечивает эффективную связь между научно-исследовательскими структурами университета и реальным сектором экономики региона и республики</a:t>
            </a:r>
            <a:endParaRPr lang="ru-RU" dirty="0">
              <a:latin typeface="+mj-lt"/>
            </a:endParaRPr>
          </a:p>
        </p:txBody>
      </p:sp>
      <p:grpSp>
        <p:nvGrpSpPr>
          <p:cNvPr id="44040" name="Группа 4"/>
          <p:cNvGrpSpPr>
            <a:grpSpLocks/>
          </p:cNvGrpSpPr>
          <p:nvPr/>
        </p:nvGrpSpPr>
        <p:grpSpPr bwMode="auto">
          <a:xfrm>
            <a:off x="4163986" y="2779720"/>
            <a:ext cx="3504685" cy="2536311"/>
            <a:chOff x="785786" y="500042"/>
            <a:chExt cx="7467093" cy="6099169"/>
          </a:xfrm>
        </p:grpSpPr>
        <p:pic>
          <p:nvPicPr>
            <p:cNvPr id="44041" name="Picture 2" descr="D:\РБС 111\IMG MART\fonchimistry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66" y="571480"/>
              <a:ext cx="5857916" cy="576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" descr="D:\РБС 111\IMG MART\обучение_книги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3141" y="2000830"/>
              <a:ext cx="2957619" cy="25302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043" name="Picture 5" descr="D:\РБС 111\IMG MART\555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6512" y="2071678"/>
              <a:ext cx="1966367" cy="14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6" descr="D:\РБС 111\IMG MART\10089264-mathematik-lehrbuch-notebook-bleistift-und-herrscher-closeup-auf-weissem-hintergrun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60" y="4643446"/>
              <a:ext cx="1507804" cy="10064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6" name="Picture 7" descr="D:\РБС 111\IMG MART\uchitelja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14744" y="5572140"/>
              <a:ext cx="1369428" cy="10270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7" name="Picture 9" descr="D:\РБС 111\IMG APREL\1219181670_scienceicons_1_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02915" y="4516901"/>
              <a:ext cx="1257223" cy="12595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 bwMode="auto">
            <a:xfrm>
              <a:off x="785786" y="2230277"/>
              <a:ext cx="1634258" cy="9686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9" name="Picture 11" descr="D:\РБС 111\Temp img\obshestvo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47074" y="571478"/>
              <a:ext cx="1000132" cy="10001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0" name="Picture 12" descr="D:\РБС 111\Общая химическая технология\разное\sist-1a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5984" y="500042"/>
              <a:ext cx="1571636" cy="10072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4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7" descr="C:\Users\Rakym\Desktop\Новая папка (3)\t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04266" y="3454293"/>
            <a:ext cx="3499645" cy="3259668"/>
          </a:xfrm>
          <a:prstGeom prst="rect">
            <a:avLst/>
          </a:prstGeom>
          <a:noFill/>
          <a:extLst/>
        </p:spPr>
      </p:pic>
      <p:pic>
        <p:nvPicPr>
          <p:cNvPr id="8" name="Picture 58" descr="C:\Users\Rakym\Desktop\Новая папка (3)\tt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969817" y="3188282"/>
            <a:ext cx="4222183" cy="3791690"/>
          </a:xfrm>
          <a:prstGeom prst="rect">
            <a:avLst/>
          </a:prstGeom>
          <a:noFill/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04266" y="1193322"/>
            <a:ext cx="11410406" cy="111985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Павлодарским государственным университетом имени 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С. </a:t>
            </a:r>
            <a:r>
              <a:rPr lang="ru-RU" sz="14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Торайгырова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 совместно с </a:t>
            </a:r>
            <a:r>
              <a:rPr lang="ru-RU" sz="14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Акиматом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 Павлодарской области 18 апреля 2012 года был открыт Региональный центр инноваций и трансферта технологий с целью интеграции образовательного и научно-технического потенциала университета с промышленным сектором экономики региона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52" y="2624165"/>
            <a:ext cx="3114022" cy="2137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9715" y="5066459"/>
            <a:ext cx="2094559" cy="13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50" y="5066459"/>
            <a:ext cx="2047391" cy="13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8330" y="5066459"/>
            <a:ext cx="2008835" cy="13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418" y="5066459"/>
            <a:ext cx="2092217" cy="13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6" descr="D:\Мои документы\Фото и  Паспорт ПГУ\FotoPGU\1280519305_wi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1455" y="5066459"/>
            <a:ext cx="2008833" cy="13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9962" y="2624165"/>
            <a:ext cx="8134710" cy="21376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Центр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осуществляет свою деятельность для развития и повышения эффективности научных исследований, проведения прикладных и фундаментальных исследований по созданию современных инновационных технологий и новой наукоемкой продукции, ускорения использования полученных результатов в производстве и учебном процессе.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инноваций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трансферта технологий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267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72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1706" y="1277511"/>
            <a:ext cx="11300603" cy="2276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инноваций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трансферта технологий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9343" y="1533204"/>
            <a:ext cx="4554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defRPr/>
            </a:pPr>
            <a:r>
              <a:rPr lang="ru-RU" sz="1200" dirty="0">
                <a:cs typeface="Arial" pitchFamily="34" charset="0"/>
              </a:rPr>
              <a:t>Функционирует Павлодарский региональный офис инновационных проектов, где представлена полная информация о работе ученых ПГУ имени С. </a:t>
            </a:r>
            <a:r>
              <a:rPr lang="ru-RU" sz="1200" dirty="0" err="1">
                <a:cs typeface="Arial" pitchFamily="34" charset="0"/>
              </a:rPr>
              <a:t>Торайгырова</a:t>
            </a:r>
            <a:r>
              <a:rPr lang="ru-RU" sz="1200" dirty="0">
                <a:cs typeface="Arial" pitchFamily="34" charset="0"/>
              </a:rPr>
              <a:t>, ИНЕУ, ПГПИ, а также российских ученых. Выпущен каталог научно-технических разработок и  проектов ученых Павлодарского государственного университета имени  С. </a:t>
            </a:r>
            <a:r>
              <a:rPr lang="ru-RU" sz="1200" dirty="0" err="1">
                <a:cs typeface="Arial" pitchFamily="34" charset="0"/>
              </a:rPr>
              <a:t>Торайгырова</a:t>
            </a:r>
            <a:r>
              <a:rPr lang="ru-RU" sz="1200" dirty="0">
                <a:cs typeface="Arial" pitchFamily="34" charset="0"/>
              </a:rPr>
              <a:t>  2013 года.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0305001"/>
              </p:ext>
            </p:extLst>
          </p:nvPr>
        </p:nvGraphicFramePr>
        <p:xfrm>
          <a:off x="4675517" y="1360676"/>
          <a:ext cx="7516483" cy="205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28974" y="1277511"/>
            <a:ext cx="4950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itchFamily="34" charset="0"/>
              </a:rPr>
              <a:t>На сегодняшний день представлено</a:t>
            </a:r>
            <a:r>
              <a:rPr lang="en-US" sz="1600" i="1" dirty="0">
                <a:cs typeface="Arial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311</a:t>
            </a:r>
            <a:r>
              <a:rPr lang="ru-RU" sz="1600" i="1" dirty="0">
                <a:cs typeface="Arial" pitchFamily="34" charset="0"/>
              </a:rPr>
              <a:t> разработок 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706" y="3657601"/>
            <a:ext cx="11300603" cy="3795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Региональным центром инноваций и трансферта технологий подписаны меморандумы о научно-техническом сотрудничестве: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74942209"/>
              </p:ext>
            </p:extLst>
          </p:nvPr>
        </p:nvGraphicFramePr>
        <p:xfrm>
          <a:off x="644106" y="4189563"/>
          <a:ext cx="11300603" cy="239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4" descr="http://www.adilet.gov.kz/sites/all/themes/justice4all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07" y="4356082"/>
            <a:ext cx="1303481" cy="1216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29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49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1315" y="1823802"/>
            <a:ext cx="11135333" cy="4532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1316" y="1381009"/>
            <a:ext cx="11135332" cy="6108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Количество специальностей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72989" y="-62864"/>
            <a:ext cx="10446020" cy="126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специальностей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ПГУ имени С.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Торайгырова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30814530"/>
              </p:ext>
            </p:extLst>
          </p:nvPr>
        </p:nvGraphicFramePr>
        <p:xfrm>
          <a:off x="540452" y="2129569"/>
          <a:ext cx="6314496" cy="408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60" y="2578785"/>
            <a:ext cx="2271692" cy="151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37" y="2578785"/>
            <a:ext cx="2271692" cy="1508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62" y="4171408"/>
            <a:ext cx="2271693" cy="151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76" y="4171408"/>
            <a:ext cx="2278776" cy="151351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2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6337362"/>
              </p:ext>
            </p:extLst>
          </p:nvPr>
        </p:nvGraphicFramePr>
        <p:xfrm>
          <a:off x="1152524" y="1896134"/>
          <a:ext cx="9886949" cy="476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52524" y="1388134"/>
            <a:ext cx="9886949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настоящее время: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инноваций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трансферта технологий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08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04638"/>
              </p:ext>
            </p:extLst>
          </p:nvPr>
        </p:nvGraphicFramePr>
        <p:xfrm>
          <a:off x="640854" y="1295401"/>
          <a:ext cx="10865119" cy="50562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2238"/>
                <a:gridCol w="3591111"/>
                <a:gridCol w="1800749"/>
                <a:gridCol w="1028775"/>
                <a:gridCol w="1481494"/>
                <a:gridCol w="1260376"/>
                <a:gridCol w="1260376"/>
              </a:tblGrid>
              <a:tr h="8497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Название корпуса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Адрес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Тип здания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Общая площадь кв.м.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Год ввода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Степень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 </a:t>
                      </a:r>
                      <a:r>
                        <a:rPr lang="ru-RU" sz="1400" b="1" u="none" strike="noStrike" dirty="0"/>
                        <a:t>износа </a:t>
                      </a:r>
                      <a:r>
                        <a:rPr lang="ru-RU" sz="1400" b="1" u="none" strike="noStrike" dirty="0" smtClean="0"/>
                        <a:t>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91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Главный учебный корпус (А)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Ломова, 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5-этажное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28180,8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1977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КПП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Ломова, 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72,9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Транспортное (гаражи)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Ломова, 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604,6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Складское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Ломова, 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492,2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77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Машиностроительный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/>
                        <a:t>Ак.Чокина</a:t>
                      </a:r>
                      <a:r>
                        <a:rPr lang="ru-RU" sz="1400" u="none" strike="noStrike" dirty="0"/>
                        <a:t>, 139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3-этажное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6796,9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1966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Спортивный клуб "</a:t>
                      </a:r>
                      <a:r>
                        <a:rPr lang="ru-RU" sz="1400" u="none" strike="noStrike" dirty="0" err="1"/>
                        <a:t>Сункар</a:t>
                      </a:r>
                      <a:r>
                        <a:rPr lang="ru-RU" sz="1400" u="none" strike="noStrike" dirty="0"/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/>
                        <a:t>Р.Люксембург</a:t>
                      </a:r>
                      <a:r>
                        <a:rPr lang="ru-RU" sz="1400" u="none" strike="noStrike" dirty="0"/>
                        <a:t>, 138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1-этажное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2110,1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1953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ОВЦ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Р.Люксембург, 144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801,3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Учебный корпус 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Толстого, 101А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4365,4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Дом Студентов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Толстого, 101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4195,3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Студенческий клуб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Толстого, 101Б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529,8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Учебный корпус 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Адм. Городок,19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4-этажное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3048,5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1974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Спортивно-оздоровительный лагерь "</a:t>
                      </a:r>
                      <a:r>
                        <a:rPr lang="ru-RU" sz="1400" u="none" strike="noStrike" dirty="0" err="1"/>
                        <a:t>Баянтау</a:t>
                      </a:r>
                      <a:r>
                        <a:rPr lang="ru-RU" sz="1400" u="none" strike="noStrike" dirty="0"/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п. Баянаул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1-этажное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2694,1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  <a:tr h="30451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/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53891,9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49" marR="8049" marT="8049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59954" y="0"/>
            <a:ext cx="1044602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зданиях ПГУ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С.Торайгырова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2014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75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13508" name="Group 19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2602270"/>
              </p:ext>
            </p:extLst>
          </p:nvPr>
        </p:nvGraphicFramePr>
        <p:xfrm>
          <a:off x="734681" y="1265399"/>
          <a:ext cx="10437463" cy="521901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18319"/>
                <a:gridCol w="1041060"/>
                <a:gridCol w="1102009"/>
                <a:gridCol w="1102009"/>
                <a:gridCol w="1072650"/>
                <a:gridCol w="1077168"/>
                <a:gridCol w="824248"/>
              </a:tblGrid>
              <a:tr h="2090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2012 год,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 год,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2592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Поступление денежных средств, всего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3 309 001,0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3 126996,1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3924162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189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</a:tr>
              <a:tr h="3716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республиканского бюджета, всего из них по программам: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1 876 819,2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2 057 238,9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2919731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716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подготовка специалистов с высшим и послевузовским образованием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1 044 313,0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1 146 401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1 140000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5539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социальной поддержки обучающимся по программам высшего и послевузовского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531 989,0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562 338,4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567487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331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привлечение зарубежных специалистов в вузы РК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75 000,0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64 000,0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65 100,0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716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академическая мобильность студентов и магистрантов за рубежом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30 044,0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20007,5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57999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716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финансирование капитального ремонта и строительства Дома студентов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88 131,2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974 654 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24,8 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4516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фундаментальные и прикладные научные исследования  (госбюджетные НИР)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107 342,0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114492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114492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024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Финансирование из областного бюджета: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151 581,4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74182,1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716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Поступление внебюджетных средств, всего                                                из них: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1 280 600,4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995575,1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1  004 431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3024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платных образовательных услуг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1 222 288,6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940774,7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939 300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190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хоздоговорные НИР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32 794,7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14683,9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horzOverflow="overflow"/>
                </a:tc>
              </a:tr>
              <a:tr h="1893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прочие поступления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25 517,1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40116,5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45 131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124" marR="7124" marT="7124" marB="0" anchor="b" horzOverflow="overflow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26125" y="-124699"/>
            <a:ext cx="10446020" cy="126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деятельность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поступления денежных средств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7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2989" y="-95671"/>
            <a:ext cx="10446020" cy="126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деятельность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об использовании денежных средств </a:t>
            </a:r>
          </a:p>
        </p:txBody>
      </p:sp>
      <p:graphicFrame>
        <p:nvGraphicFramePr>
          <p:cNvPr id="14773" name="Group 4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1293779"/>
              </p:ext>
            </p:extLst>
          </p:nvPr>
        </p:nvGraphicFramePr>
        <p:xfrm>
          <a:off x="872989" y="1354432"/>
          <a:ext cx="10576060" cy="516066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60861"/>
                <a:gridCol w="971550"/>
                <a:gridCol w="885825"/>
                <a:gridCol w="1171575"/>
                <a:gridCol w="1047750"/>
                <a:gridCol w="819150"/>
                <a:gridCol w="942975"/>
                <a:gridCol w="715889"/>
                <a:gridCol w="760485"/>
              </a:tblGrid>
              <a:tr h="2087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2013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Факт 2013г. к 2012г.,        в 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2014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Факт 2014г. к 2013г.,        в 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612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 год, 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расходов,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2012 год, тыс.тенге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расходов,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 год,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тыс.тенге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расходов,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286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Выбытие денег,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3 293 191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3 279 163,6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3 968 555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61286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61286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оплата труда работников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1 723 113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1 611 391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1 437635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391705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налоги и другие обязательные платежи в бюджет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174 733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167394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150902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44769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стипендия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555 356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524213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530320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00186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компенсация расходов за проезд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34 078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35125,5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103,1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37166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00186">
                <a:tc>
                  <a:txBody>
                    <a:bodyPr/>
                    <a:lstStyle/>
                    <a:p>
                      <a:pPr marL="3492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приобретение материалов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77656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61208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10230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приобретение основных средств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129 392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104301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90390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20742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командировочные расходы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86 140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71064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71064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00186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оплата коммунальных услуг и связь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73 865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77968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87918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391705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оплата работ (услуг) произведенных подрядчиками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155 076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227079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1044754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526797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возмещение расходов по привлечению зарубежных специалистов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81 519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353808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информационные и банковские услуги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11 740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353808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повышение квалификации работников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4976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5458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10945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  <a:tr h="261286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прочие выплаты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181072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287651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323477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77" marR="8277" marT="8277" marB="0" anchor="ctr" horzOverflow="overflow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5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1228725"/>
            <a:ext cx="11163300" cy="5381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23892"/>
              </p:ext>
            </p:extLst>
          </p:nvPr>
        </p:nvGraphicFramePr>
        <p:xfrm>
          <a:off x="707366" y="1436385"/>
          <a:ext cx="10869283" cy="505785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674308"/>
                <a:gridCol w="4194975"/>
              </a:tblGrid>
              <a:tr h="51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Физический износ двух основных учебных корпусов: корпус Б 1966 г. постройки, корпус А 1977 г. </a:t>
                      </a:r>
                      <a:r>
                        <a:rPr lang="ru-RU" sz="1500" dirty="0" smtClean="0">
                          <a:effectLst/>
                        </a:rPr>
                        <a:t>постройки</a:t>
                      </a:r>
                      <a:endParaRPr lang="ru-RU" sz="1500" dirty="0">
                        <a:effectLst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Требуемая сумма 750 млн. тенге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1837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Модернизация учебной и научной лабораторной базы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Открытие трех специализированных лабораторий: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инженерная лаборатория химико-технологического профиля;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инженерная лаборатория металлургии и металлоизделий;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научно-исследовательская лаборатория новых строительных материалов и конструкций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Запрашиваемая сумма 341 млн. тенге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Требуемая сумма 87 млн. тенге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472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 Получение юридического статуса научно-технологического парка «</a:t>
                      </a:r>
                      <a:r>
                        <a:rPr lang="kk-KZ" sz="1500" dirty="0">
                          <a:effectLst/>
                        </a:rPr>
                        <a:t>Ертіс</a:t>
                      </a:r>
                      <a:r>
                        <a:rPr lang="ru-RU" sz="1500" dirty="0" smtClean="0">
                          <a:effectLst/>
                        </a:rPr>
                        <a:t>»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Ведется переписка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77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Выделение госзаказа по целевой докторантуре </a:t>
                      </a:r>
                      <a:r>
                        <a:rPr lang="en-US" sz="1500" dirty="0" smtClean="0">
                          <a:effectLst/>
                        </a:rPr>
                        <a:t>PhD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Увеличение госзаказа </a:t>
                      </a:r>
                      <a:r>
                        <a:rPr lang="ru-RU" sz="1500" dirty="0" smtClean="0">
                          <a:effectLst/>
                        </a:rPr>
                        <a:t>по целевой подготовке докторантов </a:t>
                      </a:r>
                      <a:r>
                        <a:rPr lang="en-US" sz="1500" dirty="0" smtClean="0">
                          <a:effectLst/>
                        </a:rPr>
                        <a:t>PhD </a:t>
                      </a:r>
                      <a:r>
                        <a:rPr lang="ru-RU" sz="1500" dirty="0" smtClean="0">
                          <a:effectLst/>
                        </a:rPr>
                        <a:t>с </a:t>
                      </a:r>
                      <a:r>
                        <a:rPr lang="ru-RU" sz="1500" dirty="0">
                          <a:effectLst/>
                        </a:rPr>
                        <a:t>6 до 12 </a:t>
                      </a:r>
                      <a:r>
                        <a:rPr lang="ru-RU" sz="1500" dirty="0" smtClean="0">
                          <a:effectLst/>
                        </a:rPr>
                        <a:t>мест</a:t>
                      </a:r>
                      <a:endParaRPr lang="en-US" sz="15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715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 Правовые ограничения видов деятельности: дополнительное образование, переподготовка и повышение квалификации, дополнительные </a:t>
                      </a:r>
                      <a:r>
                        <a:rPr lang="ru-RU" sz="1500" dirty="0" smtClean="0">
                          <a:effectLst/>
                        </a:rPr>
                        <a:t>услуги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715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6. Недостаточное финансирование научных зарубежных стажировок магистрантов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 10 дней </a:t>
                      </a:r>
                      <a:r>
                        <a:rPr lang="ru-RU" sz="1500" dirty="0" smtClean="0">
                          <a:effectLst/>
                        </a:rPr>
                        <a:t>зарубежной стажировки </a:t>
                      </a:r>
                      <a:r>
                        <a:rPr lang="ru-RU" sz="1500" dirty="0">
                          <a:effectLst/>
                        </a:rPr>
                        <a:t>расходуется </a:t>
                      </a:r>
                      <a:r>
                        <a:rPr lang="ru-RU" sz="1500" dirty="0" smtClean="0">
                          <a:effectLst/>
                        </a:rPr>
                        <a:t>50</a:t>
                      </a:r>
                      <a:r>
                        <a:rPr lang="ru-RU" sz="1500" baseline="0" dirty="0" smtClean="0">
                          <a:effectLst/>
                        </a:rPr>
                        <a:t> % от </a:t>
                      </a:r>
                      <a:r>
                        <a:rPr lang="ru-RU" sz="1500" dirty="0" smtClean="0">
                          <a:effectLst/>
                        </a:rPr>
                        <a:t>годовой стоимости обучения магистранта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3726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34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2"/>
          <p:cNvSpPr>
            <a:spLocks noGrp="1"/>
          </p:cNvSpPr>
          <p:nvPr>
            <p:ph idx="1"/>
          </p:nvPr>
        </p:nvSpPr>
        <p:spPr bwMode="auto">
          <a:xfrm>
            <a:off x="2346325" y="3141664"/>
            <a:ext cx="7543800" cy="27273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kk-KZ" sz="4000">
                <a:solidFill>
                  <a:srgbClr val="0070C0"/>
                </a:solidFill>
              </a:rPr>
              <a:t>Спасибо за внимание!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4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58144"/>
              </p:ext>
            </p:extLst>
          </p:nvPr>
        </p:nvGraphicFramePr>
        <p:xfrm>
          <a:off x="5883269" y="1118367"/>
          <a:ext cx="4774554" cy="560160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6326"/>
                <a:gridCol w="981736"/>
                <a:gridCol w="3466492"/>
              </a:tblGrid>
              <a:tr h="379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8" marR="37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специальности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8" marR="37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специальности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8" marR="37208" marT="0" marB="0" anchor="ctr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5В071200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Машиностроение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5В071300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Транспорт, транспортная техника и технология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5В071600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Приборостроение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5В071700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Теплоэнергетика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5В071800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Электроэнергетика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5В071900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Радиотехника, электроника и телекоммуникация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5В072000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Химическая технология неорганических веществ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5В072100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Химическая технология органических веществ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5В072400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Технологические машины и оборудование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5В072700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Технология продовольственных продуктов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5В072900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Строительство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5В073000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строительных материалов, изделий и конструкций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4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5В073100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Безопасность жизнедеятельности и защита окружающей среды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5В073200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Стандартизация, сертификация и метрология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5В074500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Транспортное строительство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5В080100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Агрономия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8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5В080200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 производства продуктов животноводства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5В080700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Лесные ресурсы и лесоводство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5В090100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Организация перевозок, движения и эксплуатация транспорта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5В090200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Туризм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5В090500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работа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5В091000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Библиотечное дело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5В011800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Русский язык и литература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5В011900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Иностранный язык:два иностранных языка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5В012000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Профессиональное обучение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5В020300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История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5В020400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5В040200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Инструментальное исполнительство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5В042000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Архитектура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5В042100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Дизайн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5В050200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Политология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162446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Психология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15606"/>
              </p:ext>
            </p:extLst>
          </p:nvPr>
        </p:nvGraphicFramePr>
        <p:xfrm>
          <a:off x="1952625" y="1114426"/>
          <a:ext cx="3870852" cy="5588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9105"/>
                <a:gridCol w="875790"/>
                <a:gridCol w="2775957"/>
              </a:tblGrid>
              <a:tr h="307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0846" marR="308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специальности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0846" marR="308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специальности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0846" marR="30846" marT="0" marB="0" anchor="ctr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5В010300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Педагогика и психология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5В010600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Музыкальное образование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5В010700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Изобразительное искусство и черчение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5В010800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 тория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5В011400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История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5В011700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Казахский язык и литература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5В010900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5В020500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Филология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5В020700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Переводческое дело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5В020800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Археология и этнология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5В021000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Иностранная филология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5В030100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Правоведение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5В030400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Таможенное дело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5В050400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Журналистика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Экономика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Менеджмент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Учет и аудит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5В050900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Финансы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5В051000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Государственное местное управление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5В051100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Маркетинг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Математика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Механика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5В060400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5В060900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География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Биотехнология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Автоматизация и управление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Информационные системы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5В070400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Вычислительная техника и программное обеспечение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Нефтегазовое дело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  <a:tr h="15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5В070900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Металлургия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846" marR="30846" marT="0" marB="0" horzOverflow="overflow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41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54634"/>
              </p:ext>
            </p:extLst>
          </p:nvPr>
        </p:nvGraphicFramePr>
        <p:xfrm>
          <a:off x="1992992" y="1190397"/>
          <a:ext cx="3324920" cy="52892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162"/>
                <a:gridCol w="991982"/>
                <a:gridCol w="2028776"/>
              </a:tblGrid>
              <a:tr h="562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специальности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специальности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6М010300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Педагогика и психология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6М011100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9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6М011700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Казахский язык и литература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6М020100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Философия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6М020300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История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6М020400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6М020500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Филология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6М020800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Археология и этнология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Политология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Психология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Журналистика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Экономика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Менеджмент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6М050900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Финансы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6М051100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Маркетинг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Математика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Биология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6М060900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География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1224"/>
              </p:ext>
            </p:extLst>
          </p:nvPr>
        </p:nvGraphicFramePr>
        <p:xfrm>
          <a:off x="5593443" y="1204686"/>
          <a:ext cx="4751511" cy="52565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4751"/>
                <a:gridCol w="956871"/>
                <a:gridCol w="3469889"/>
              </a:tblGrid>
              <a:tr h="502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3" marR="372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специальности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3" marR="372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специальности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3" marR="37203" marT="0" marB="0" anchor="ctr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Автоматизация и управление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6М070300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Информационные системы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6М070900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Металлургия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6М071200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Машиностроение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6М071300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Транспорт, транспортная техника и технологии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6М071600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Приборостроение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6М071700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Теплоэнергетика 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6М071800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Электроэнергетика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6М072000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Химическая технология неорганических веществ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6М072100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Химическая технология органических веществ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6М072400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Технологические машины и оборудование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6М072700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Технология продовольственных продуктов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6М072900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Строительство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6М073000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строительных материалов, изделий и конструкций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20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6М073100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Безопасность жизнедеятельности и защита окружающей среды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204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6М073200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Стандартизация и сертификация (по отраслям)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6М074500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Транспортное строительство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6М075000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Метрология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6М090200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Туризм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6М090500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работа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6М091000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Библиотечное дело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6М070100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Биотехнология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6М080100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Агрономия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1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6М080200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 производства продуктов животноводства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Специальности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5</a:t>
            </a:fld>
            <a:endParaRPr lang="ru-RU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7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Специальности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докторантуры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3715" y="3149599"/>
            <a:ext cx="9724572" cy="343988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49561"/>
              </p:ext>
            </p:extLst>
          </p:nvPr>
        </p:nvGraphicFramePr>
        <p:xfrm>
          <a:off x="3348056" y="1472009"/>
          <a:ext cx="5607050" cy="15128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1175"/>
                <a:gridCol w="1281112"/>
                <a:gridCol w="3814763"/>
              </a:tblGrid>
              <a:tr h="579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специальности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специальности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206" marR="37206" marT="0" marB="0" anchor="ctr" horzOverflow="overflow"/>
                </a:tc>
              </a:tr>
              <a:tr h="236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6D010300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Педагогика и психология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6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6D0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Экономика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6D0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Биология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6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6D0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718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Электроэнергетика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3288030"/>
            <a:ext cx="4816557" cy="3198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15" y="3288030"/>
            <a:ext cx="2206035" cy="1531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9" y="3288030"/>
            <a:ext cx="2281509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22" y="4958082"/>
            <a:ext cx="2200827" cy="1522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0" y="4958081"/>
            <a:ext cx="2281509" cy="1529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27031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42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76518" y="2015510"/>
            <a:ext cx="4405557" cy="4035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6518" y="1518623"/>
            <a:ext cx="4405557" cy="579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solidFill>
                  <a:schemeClr val="tx1"/>
                </a:solidFill>
              </a:rPr>
              <a:t>Бакалавриат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9326" y="2015511"/>
            <a:ext cx="3153951" cy="4035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29326" y="1518623"/>
            <a:ext cx="3153951" cy="579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solidFill>
                  <a:schemeClr val="tx1"/>
                </a:solidFill>
              </a:rPr>
              <a:t>Магистратура, докторантура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30528" y="2015511"/>
            <a:ext cx="3153950" cy="4035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30528" y="1518623"/>
            <a:ext cx="3153950" cy="579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solidFill>
                  <a:schemeClr val="tx1"/>
                </a:solidFill>
              </a:rPr>
              <a:t>Количество иностранных студентов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475" name="TextBox 3"/>
          <p:cNvSpPr txBox="1">
            <a:spLocks noChangeArrowheads="1"/>
          </p:cNvSpPr>
          <p:nvPr/>
        </p:nvSpPr>
        <p:spPr bwMode="auto">
          <a:xfrm>
            <a:off x="9465790" y="2521923"/>
            <a:ext cx="1503236" cy="37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Всего - </a:t>
            </a:r>
            <a:r>
              <a:rPr lang="ru-RU" b="1" dirty="0">
                <a:solidFill>
                  <a:srgbClr val="C00000"/>
                </a:solidFill>
              </a:rPr>
              <a:t>64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студентов 2013-2014 учебный год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411751499"/>
              </p:ext>
            </p:extLst>
          </p:nvPr>
        </p:nvGraphicFramePr>
        <p:xfrm>
          <a:off x="5216536" y="3028949"/>
          <a:ext cx="3168789" cy="302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8034317"/>
              </p:ext>
            </p:extLst>
          </p:nvPr>
        </p:nvGraphicFramePr>
        <p:xfrm>
          <a:off x="8515689" y="3394907"/>
          <a:ext cx="3168789" cy="256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25133909"/>
              </p:ext>
            </p:extLst>
          </p:nvPr>
        </p:nvGraphicFramePr>
        <p:xfrm>
          <a:off x="334852" y="2184335"/>
          <a:ext cx="4794474" cy="346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1368" y="4727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2151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3723" y="5640226"/>
            <a:ext cx="252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 применением ДОТ - </a:t>
            </a:r>
            <a:r>
              <a:rPr lang="ru-RU" sz="1600" b="1" i="1" dirty="0" smtClean="0">
                <a:solidFill>
                  <a:srgbClr val="C00000"/>
                </a:solidFill>
              </a:rPr>
              <a:t>2066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9649" y="1833562"/>
            <a:ext cx="3279331" cy="4471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09649" y="1336675"/>
            <a:ext cx="3279331" cy="6296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Бакалавриат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5951" y="1956764"/>
            <a:ext cx="3335283" cy="43487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5951" y="1325561"/>
            <a:ext cx="3335283" cy="640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Магистратура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9984" y="1966291"/>
            <a:ext cx="3371664" cy="43449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07340" y="1316520"/>
            <a:ext cx="3384308" cy="6497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Докторантура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1225550" y="2176462"/>
            <a:ext cx="1373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Всего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>
                <a:solidFill>
                  <a:srgbClr val="C00000"/>
                </a:solidFill>
              </a:rPr>
              <a:t>427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8274815" y="2176462"/>
            <a:ext cx="1139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Всего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4584701" y="2176462"/>
            <a:ext cx="1256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Всего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340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финансирования обучения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1695312"/>
              </p:ext>
            </p:extLst>
          </p:nvPr>
        </p:nvGraphicFramePr>
        <p:xfrm>
          <a:off x="1117461" y="2607706"/>
          <a:ext cx="3168789" cy="341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63398896"/>
              </p:ext>
            </p:extLst>
          </p:nvPr>
        </p:nvGraphicFramePr>
        <p:xfrm>
          <a:off x="4435124" y="2755964"/>
          <a:ext cx="3168789" cy="327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54882270"/>
              </p:ext>
            </p:extLst>
          </p:nvPr>
        </p:nvGraphicFramePr>
        <p:xfrm>
          <a:off x="8418394" y="2929633"/>
          <a:ext cx="2362200" cy="299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001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05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75533" y="2278289"/>
            <a:ext cx="3889375" cy="3600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50039" y="2278289"/>
            <a:ext cx="3889375" cy="3600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75533" y="1781403"/>
            <a:ext cx="3889375" cy="496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Штатность ППС – </a:t>
            </a:r>
            <a:r>
              <a:rPr lang="kk-KZ" b="1" dirty="0">
                <a:solidFill>
                  <a:srgbClr val="C00000"/>
                </a:solidFill>
              </a:rPr>
              <a:t>84,4 %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50039" y="1781403"/>
            <a:ext cx="3889375" cy="496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</a:rPr>
              <a:t>Остепененность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– </a:t>
            </a:r>
            <a:r>
              <a:rPr lang="kk-KZ" b="1" dirty="0">
                <a:solidFill>
                  <a:srgbClr val="C00000"/>
                </a:solidFill>
              </a:rPr>
              <a:t>50,2 %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588000" y="-5588000"/>
            <a:ext cx="1015999" cy="12192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73723" y="182402"/>
            <a:ext cx="10543565" cy="608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Количественный и качественный состав,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профессорско-преподавательский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1256649"/>
              </p:ext>
            </p:extLst>
          </p:nvPr>
        </p:nvGraphicFramePr>
        <p:xfrm>
          <a:off x="2462072" y="2477521"/>
          <a:ext cx="3168789" cy="320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81140859"/>
              </p:ext>
            </p:extLst>
          </p:nvPr>
        </p:nvGraphicFramePr>
        <p:xfrm>
          <a:off x="6774287" y="2278289"/>
          <a:ext cx="3765127" cy="349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7155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z="1800" b="1" smtClean="0">
                <a:solidFill>
                  <a:schemeClr val="tx1"/>
                </a:solidFill>
              </a:rPr>
              <a:t>9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8cbe7f5d57adcaacb558ef3f9f2012eed8e5"/>
</p:tagLst>
</file>

<file path=ppt/theme/theme1.xml><?xml version="1.0" encoding="utf-8"?>
<a:theme xmlns:a="http://schemas.openxmlformats.org/drawingml/2006/main" name="Тема Office">
  <a:themeElements>
    <a:clrScheme name="ПГУ 2014">
      <a:dk1>
        <a:sysClr val="windowText" lastClr="000000"/>
      </a:dk1>
      <a:lt1>
        <a:sysClr val="window" lastClr="FFFFFF"/>
      </a:lt1>
      <a:dk2>
        <a:srgbClr val="063C64"/>
      </a:dk2>
      <a:lt2>
        <a:srgbClr val="B4DCFA"/>
      </a:lt2>
      <a:accent1>
        <a:srgbClr val="0B6EB9"/>
      </a:accent1>
      <a:accent2>
        <a:srgbClr val="00B0F0"/>
      </a:accent2>
      <a:accent3>
        <a:srgbClr val="86D63E"/>
      </a:accent3>
      <a:accent4>
        <a:srgbClr val="32C1C8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4017</Words>
  <Application>Microsoft Office PowerPoint</Application>
  <PresentationFormat>Широкоэкранный</PresentationFormat>
  <Paragraphs>1375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Agency FB</vt:lpstr>
      <vt:lpstr>Arial</vt:lpstr>
      <vt:lpstr>Arial Narrow</vt:lpstr>
      <vt:lpstr>Calibri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Аккредитация университета и образовательных программ </vt:lpstr>
      <vt:lpstr>Образовательные программы,  прошедшие аккредитацию </vt:lpstr>
      <vt:lpstr>Образовательные программы,  в процессе аккредитации </vt:lpstr>
      <vt:lpstr>Образовательные программы,  заявленные к аккредитации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ТРЕНДЫ БОЛОНСКОГО ПРОЦЕССА В КАЗАХСТАНСКИХ ВУЗАХ: АДАПТАЦИЯ И РАЗВИТИЕ</dc:title>
  <dc:creator>Rakym</dc:creator>
  <cp:lastModifiedBy>Абенов Ержан Муратович</cp:lastModifiedBy>
  <cp:revision>266</cp:revision>
  <dcterms:created xsi:type="dcterms:W3CDTF">2014-02-03T08:45:30Z</dcterms:created>
  <dcterms:modified xsi:type="dcterms:W3CDTF">2014-02-18T13:33:42Z</dcterms:modified>
</cp:coreProperties>
</file>