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0" r:id="rId3"/>
    <p:sldId id="352" r:id="rId4"/>
    <p:sldId id="351" r:id="rId5"/>
    <p:sldId id="322" r:id="rId6"/>
    <p:sldId id="340" r:id="rId7"/>
    <p:sldId id="307" r:id="rId8"/>
    <p:sldId id="343" r:id="rId9"/>
    <p:sldId id="337" r:id="rId10"/>
    <p:sldId id="350" r:id="rId11"/>
    <p:sldId id="341" r:id="rId12"/>
    <p:sldId id="342" r:id="rId13"/>
    <p:sldId id="325" r:id="rId14"/>
    <p:sldId id="326" r:id="rId15"/>
    <p:sldId id="348" r:id="rId16"/>
    <p:sldId id="345" r:id="rId17"/>
    <p:sldId id="346" r:id="rId18"/>
    <p:sldId id="347" r:id="rId19"/>
    <p:sldId id="327" r:id="rId20"/>
    <p:sldId id="349" r:id="rId21"/>
    <p:sldId id="313" r:id="rId22"/>
  </p:sldIdLst>
  <p:sldSz cx="9144000" cy="6858000" type="screen4x3"/>
  <p:notesSz cx="6797675" cy="99314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800000"/>
    <a:srgbClr val="000099"/>
    <a:srgbClr val="CC0000"/>
    <a:srgbClr val="000066"/>
    <a:srgbClr val="990000"/>
    <a:srgbClr val="74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97"/>
        <p:guide pos="216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958" cy="497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2" tIns="46081" rIns="92162" bIns="4608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ru-RU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098" y="0"/>
            <a:ext cx="2944958" cy="497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2" tIns="46081" rIns="92162" bIns="4608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F5F3FFE4-165F-4D93-8778-13E590931642}" type="datetimeFigureOut">
              <a:rPr lang="ru-RU"/>
              <a:pPr/>
              <a:t>21.03.2012</a:t>
            </a:fld>
            <a:endParaRPr lang="ru-RU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766"/>
            <a:ext cx="2944958" cy="497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2" tIns="46081" rIns="92162" bIns="4608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ru-RU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098" y="9432766"/>
            <a:ext cx="2944958" cy="497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2" tIns="46081" rIns="92162" bIns="4608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CCCBE8A-0679-40B1-87F9-482095BD9B7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20681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1"/>
            <a:ext cx="6797675" cy="9931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2162" tIns="46081" rIns="92162" bIns="46081" anchor="ctr"/>
          <a:lstStyle/>
          <a:p>
            <a:pPr>
              <a:defRPr/>
            </a:pPr>
            <a:endParaRPr lang="ru-RU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0"/>
            <a:ext cx="2946576" cy="49704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2162" tIns="46081" rIns="92162" bIns="46081" anchor="ctr"/>
          <a:lstStyle/>
          <a:p>
            <a:pPr>
              <a:defRPr/>
            </a:pP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51098" y="0"/>
            <a:ext cx="2944958" cy="49545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525" tIns="46081" rIns="92525" bIns="46081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 sz="1200">
                <a:solidFill>
                  <a:srgbClr val="000000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773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9163" y="742950"/>
            <a:ext cx="4960937" cy="3721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1224" y="4717971"/>
            <a:ext cx="5436845" cy="446547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525" tIns="46081" rIns="92525" bIns="46081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9431179"/>
            <a:ext cx="2946576" cy="49863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2162" tIns="46081" rIns="92162" bIns="46081" anchor="ctr"/>
          <a:lstStyle/>
          <a:p>
            <a:pPr>
              <a:defRPr/>
            </a:pPr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51098" y="9431179"/>
            <a:ext cx="2944958" cy="49704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525" tIns="46081" rIns="92525" bIns="46081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 sz="1200">
                <a:solidFill>
                  <a:srgbClr val="000000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3D315509-CEAF-494E-9407-EB433F26A0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86399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34465" indent="-230406" defTabSz="452812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95277" indent="-230406" defTabSz="452812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56089" indent="-230406" defTabSz="452812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916901" indent="-230406" defTabSz="452812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eaLnBrk="1" hangingPunct="1"/>
            <a:fld id="{B6A21A04-D80C-48A3-A302-8C41A36A2020}" type="slidenum">
              <a:rPr lang="ru-RU" smtClean="0">
                <a:solidFill>
                  <a:srgbClr val="000000"/>
                </a:solidFill>
                <a:latin typeface="Calibri" pitchFamily="34" charset="0"/>
              </a:rPr>
              <a:pPr eaLnBrk="1" hangingPunct="1"/>
              <a:t>1</a:t>
            </a:fld>
            <a:endParaRPr lang="ru-RU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932031" y="743188"/>
            <a:ext cx="4936850" cy="37222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body"/>
          </p:nvPr>
        </p:nvSpPr>
        <p:spPr>
          <a:xfrm>
            <a:off x="681225" y="4717971"/>
            <a:ext cx="5438463" cy="4560758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smtClean="0"/>
          </a:p>
        </p:txBody>
      </p:sp>
      <p:sp>
        <p:nvSpPr>
          <p:cNvPr id="33797" name="Text Box 3"/>
          <p:cNvSpPr txBox="1">
            <a:spLocks noChangeArrowheads="1"/>
          </p:cNvSpPr>
          <p:nvPr/>
        </p:nvSpPr>
        <p:spPr bwMode="auto">
          <a:xfrm>
            <a:off x="3851099" y="9431179"/>
            <a:ext cx="2946576" cy="498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1356F156-6F31-49D8-B294-97FCBFC5DAF3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 txBox="1">
            <a:spLocks noGrp="1" noChangeArrowheads="1"/>
          </p:cNvSpPr>
          <p:nvPr/>
        </p:nvSpPr>
        <p:spPr bwMode="auto">
          <a:xfrm>
            <a:off x="3851098" y="9431179"/>
            <a:ext cx="2944958" cy="497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9DD407A3-C8E2-4CF3-BD14-A5D21FA92AAA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10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8723" name="Text Box 1"/>
          <p:cNvSpPr txBox="1">
            <a:spLocks noChangeArrowheads="1"/>
          </p:cNvSpPr>
          <p:nvPr/>
        </p:nvSpPr>
        <p:spPr bwMode="auto">
          <a:xfrm>
            <a:off x="932031" y="743188"/>
            <a:ext cx="4936850" cy="37222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158724" name="Rectangle 2"/>
          <p:cNvSpPr>
            <a:spLocks noGrp="1" noChangeArrowheads="1"/>
          </p:cNvSpPr>
          <p:nvPr>
            <p:ph type="body"/>
          </p:nvPr>
        </p:nvSpPr>
        <p:spPr>
          <a:xfrm>
            <a:off x="681225" y="4717971"/>
            <a:ext cx="5438463" cy="4560758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smtClean="0"/>
          </a:p>
        </p:txBody>
      </p:sp>
      <p:sp>
        <p:nvSpPr>
          <p:cNvPr id="158725" name="Text Box 3"/>
          <p:cNvSpPr txBox="1">
            <a:spLocks noChangeArrowheads="1"/>
          </p:cNvSpPr>
          <p:nvPr/>
        </p:nvSpPr>
        <p:spPr bwMode="auto">
          <a:xfrm>
            <a:off x="3851099" y="9431179"/>
            <a:ext cx="2946576" cy="498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75631E9B-68F7-48EE-A400-431777736CC5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10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 txBox="1">
            <a:spLocks noGrp="1" noChangeArrowheads="1"/>
          </p:cNvSpPr>
          <p:nvPr/>
        </p:nvSpPr>
        <p:spPr bwMode="auto">
          <a:xfrm>
            <a:off x="3851098" y="9431179"/>
            <a:ext cx="2944958" cy="497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51BC8CB7-4258-4F0E-B83C-33ABA04DB368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11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6435" name="Text Box 1"/>
          <p:cNvSpPr txBox="1">
            <a:spLocks noChangeArrowheads="1"/>
          </p:cNvSpPr>
          <p:nvPr/>
        </p:nvSpPr>
        <p:spPr bwMode="auto">
          <a:xfrm>
            <a:off x="932031" y="743188"/>
            <a:ext cx="4936850" cy="37222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146436" name="Rectangle 2"/>
          <p:cNvSpPr>
            <a:spLocks noGrp="1" noChangeArrowheads="1"/>
          </p:cNvSpPr>
          <p:nvPr>
            <p:ph type="body"/>
          </p:nvPr>
        </p:nvSpPr>
        <p:spPr>
          <a:xfrm>
            <a:off x="681225" y="4717971"/>
            <a:ext cx="5438463" cy="4560758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smtClean="0"/>
          </a:p>
        </p:txBody>
      </p:sp>
      <p:sp>
        <p:nvSpPr>
          <p:cNvPr id="146437" name="Text Box 3"/>
          <p:cNvSpPr txBox="1">
            <a:spLocks noChangeArrowheads="1"/>
          </p:cNvSpPr>
          <p:nvPr/>
        </p:nvSpPr>
        <p:spPr bwMode="auto">
          <a:xfrm>
            <a:off x="3851099" y="9431179"/>
            <a:ext cx="2946576" cy="498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7EE0151C-D42A-4F92-99AE-FF17B5DECA1E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11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 txBox="1">
            <a:spLocks noGrp="1" noChangeArrowheads="1"/>
          </p:cNvSpPr>
          <p:nvPr/>
        </p:nvSpPr>
        <p:spPr bwMode="auto">
          <a:xfrm>
            <a:off x="3851098" y="9431179"/>
            <a:ext cx="2944958" cy="497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9DD407A3-C8E2-4CF3-BD14-A5D21FA92AAA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12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8723" name="Text Box 1"/>
          <p:cNvSpPr txBox="1">
            <a:spLocks noChangeArrowheads="1"/>
          </p:cNvSpPr>
          <p:nvPr/>
        </p:nvSpPr>
        <p:spPr bwMode="auto">
          <a:xfrm>
            <a:off x="932031" y="743188"/>
            <a:ext cx="4936850" cy="37222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158724" name="Rectangle 2"/>
          <p:cNvSpPr>
            <a:spLocks noGrp="1" noChangeArrowheads="1"/>
          </p:cNvSpPr>
          <p:nvPr>
            <p:ph type="body"/>
          </p:nvPr>
        </p:nvSpPr>
        <p:spPr>
          <a:xfrm>
            <a:off x="681225" y="4717971"/>
            <a:ext cx="5438463" cy="4560758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smtClean="0"/>
          </a:p>
        </p:txBody>
      </p:sp>
      <p:sp>
        <p:nvSpPr>
          <p:cNvPr id="158725" name="Text Box 3"/>
          <p:cNvSpPr txBox="1">
            <a:spLocks noChangeArrowheads="1"/>
          </p:cNvSpPr>
          <p:nvPr/>
        </p:nvSpPr>
        <p:spPr bwMode="auto">
          <a:xfrm>
            <a:off x="3851099" y="9431179"/>
            <a:ext cx="2946576" cy="498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75631E9B-68F7-48EE-A400-431777736CC5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12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 txBox="1">
            <a:spLocks noGrp="1" noChangeArrowheads="1"/>
          </p:cNvSpPr>
          <p:nvPr/>
        </p:nvSpPr>
        <p:spPr bwMode="auto">
          <a:xfrm>
            <a:off x="3851098" y="9431179"/>
            <a:ext cx="2944958" cy="497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001F6D56-5ADB-49DE-91C9-BB07996C151C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13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8243" name="Text Box 1"/>
          <p:cNvSpPr txBox="1">
            <a:spLocks noChangeArrowheads="1"/>
          </p:cNvSpPr>
          <p:nvPr/>
        </p:nvSpPr>
        <p:spPr bwMode="auto">
          <a:xfrm>
            <a:off x="932031" y="743188"/>
            <a:ext cx="4936850" cy="37222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138244" name="Rectangle 2"/>
          <p:cNvSpPr>
            <a:spLocks noGrp="1" noChangeArrowheads="1"/>
          </p:cNvSpPr>
          <p:nvPr>
            <p:ph type="body"/>
          </p:nvPr>
        </p:nvSpPr>
        <p:spPr>
          <a:xfrm>
            <a:off x="681225" y="4717971"/>
            <a:ext cx="5438463" cy="4560758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smtClean="0"/>
          </a:p>
        </p:txBody>
      </p:sp>
      <p:sp>
        <p:nvSpPr>
          <p:cNvPr id="138245" name="Text Box 3"/>
          <p:cNvSpPr txBox="1">
            <a:spLocks noChangeArrowheads="1"/>
          </p:cNvSpPr>
          <p:nvPr/>
        </p:nvSpPr>
        <p:spPr bwMode="auto">
          <a:xfrm>
            <a:off x="3851099" y="9431179"/>
            <a:ext cx="2946576" cy="498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5D32982D-0ADA-4696-A1A4-4888A4369EBA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13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 txBox="1">
            <a:spLocks noGrp="1" noChangeArrowheads="1"/>
          </p:cNvSpPr>
          <p:nvPr/>
        </p:nvSpPr>
        <p:spPr bwMode="auto">
          <a:xfrm>
            <a:off x="3851098" y="9431179"/>
            <a:ext cx="2944958" cy="497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EE1E7237-60DA-4DB1-B157-FC264BD238CC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14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0291" name="Text Box 1"/>
          <p:cNvSpPr txBox="1">
            <a:spLocks noChangeArrowheads="1"/>
          </p:cNvSpPr>
          <p:nvPr/>
        </p:nvSpPr>
        <p:spPr bwMode="auto">
          <a:xfrm>
            <a:off x="932031" y="743188"/>
            <a:ext cx="4936850" cy="37222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140292" name="Rectangle 2"/>
          <p:cNvSpPr>
            <a:spLocks noGrp="1" noChangeArrowheads="1"/>
          </p:cNvSpPr>
          <p:nvPr>
            <p:ph type="body"/>
          </p:nvPr>
        </p:nvSpPr>
        <p:spPr>
          <a:xfrm>
            <a:off x="681225" y="4717971"/>
            <a:ext cx="5438463" cy="4560758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smtClean="0"/>
          </a:p>
        </p:txBody>
      </p:sp>
      <p:sp>
        <p:nvSpPr>
          <p:cNvPr id="140293" name="Text Box 3"/>
          <p:cNvSpPr txBox="1">
            <a:spLocks noChangeArrowheads="1"/>
          </p:cNvSpPr>
          <p:nvPr/>
        </p:nvSpPr>
        <p:spPr bwMode="auto">
          <a:xfrm>
            <a:off x="3851099" y="9431179"/>
            <a:ext cx="2946576" cy="498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BA9BAEFD-9D10-4A09-A54D-44DEE7771572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14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 txBox="1">
            <a:spLocks noGrp="1" noChangeArrowheads="1"/>
          </p:cNvSpPr>
          <p:nvPr/>
        </p:nvSpPr>
        <p:spPr bwMode="auto">
          <a:xfrm>
            <a:off x="3851098" y="9431179"/>
            <a:ext cx="2944958" cy="497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EE1E7237-60DA-4DB1-B157-FC264BD238CC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15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0291" name="Text Box 1"/>
          <p:cNvSpPr txBox="1">
            <a:spLocks noChangeArrowheads="1"/>
          </p:cNvSpPr>
          <p:nvPr/>
        </p:nvSpPr>
        <p:spPr bwMode="auto">
          <a:xfrm>
            <a:off x="932031" y="743188"/>
            <a:ext cx="4936850" cy="37222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140292" name="Rectangle 2"/>
          <p:cNvSpPr>
            <a:spLocks noGrp="1" noChangeArrowheads="1"/>
          </p:cNvSpPr>
          <p:nvPr>
            <p:ph type="body"/>
          </p:nvPr>
        </p:nvSpPr>
        <p:spPr>
          <a:xfrm>
            <a:off x="681225" y="4717971"/>
            <a:ext cx="5438463" cy="4560758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smtClean="0"/>
          </a:p>
        </p:txBody>
      </p:sp>
      <p:sp>
        <p:nvSpPr>
          <p:cNvPr id="140293" name="Text Box 3"/>
          <p:cNvSpPr txBox="1">
            <a:spLocks noChangeArrowheads="1"/>
          </p:cNvSpPr>
          <p:nvPr/>
        </p:nvSpPr>
        <p:spPr bwMode="auto">
          <a:xfrm>
            <a:off x="3851099" y="9431179"/>
            <a:ext cx="2946576" cy="498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BA9BAEFD-9D10-4A09-A54D-44DEE7771572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15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 txBox="1">
            <a:spLocks noGrp="1" noChangeArrowheads="1"/>
          </p:cNvSpPr>
          <p:nvPr/>
        </p:nvSpPr>
        <p:spPr bwMode="auto">
          <a:xfrm>
            <a:off x="3851098" y="9431179"/>
            <a:ext cx="2944958" cy="497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EE1E7237-60DA-4DB1-B157-FC264BD238CC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16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0291" name="Text Box 1"/>
          <p:cNvSpPr txBox="1">
            <a:spLocks noChangeArrowheads="1"/>
          </p:cNvSpPr>
          <p:nvPr/>
        </p:nvSpPr>
        <p:spPr bwMode="auto">
          <a:xfrm>
            <a:off x="932031" y="743188"/>
            <a:ext cx="4936850" cy="37222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140292" name="Rectangle 2"/>
          <p:cNvSpPr>
            <a:spLocks noGrp="1" noChangeArrowheads="1"/>
          </p:cNvSpPr>
          <p:nvPr>
            <p:ph type="body"/>
          </p:nvPr>
        </p:nvSpPr>
        <p:spPr>
          <a:xfrm>
            <a:off x="681225" y="4717971"/>
            <a:ext cx="5438463" cy="4560758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smtClean="0"/>
          </a:p>
        </p:txBody>
      </p:sp>
      <p:sp>
        <p:nvSpPr>
          <p:cNvPr id="140293" name="Text Box 3"/>
          <p:cNvSpPr txBox="1">
            <a:spLocks noChangeArrowheads="1"/>
          </p:cNvSpPr>
          <p:nvPr/>
        </p:nvSpPr>
        <p:spPr bwMode="auto">
          <a:xfrm>
            <a:off x="3851099" y="9431179"/>
            <a:ext cx="2946576" cy="498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BA9BAEFD-9D10-4A09-A54D-44DEE7771572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16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 txBox="1">
            <a:spLocks noGrp="1" noChangeArrowheads="1"/>
          </p:cNvSpPr>
          <p:nvPr/>
        </p:nvSpPr>
        <p:spPr bwMode="auto">
          <a:xfrm>
            <a:off x="3851098" y="9431179"/>
            <a:ext cx="2944958" cy="497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EE1E7237-60DA-4DB1-B157-FC264BD238CC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17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0291" name="Text Box 1"/>
          <p:cNvSpPr txBox="1">
            <a:spLocks noChangeArrowheads="1"/>
          </p:cNvSpPr>
          <p:nvPr/>
        </p:nvSpPr>
        <p:spPr bwMode="auto">
          <a:xfrm>
            <a:off x="932031" y="743188"/>
            <a:ext cx="4936850" cy="37222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140292" name="Rectangle 2"/>
          <p:cNvSpPr>
            <a:spLocks noGrp="1" noChangeArrowheads="1"/>
          </p:cNvSpPr>
          <p:nvPr>
            <p:ph type="body"/>
          </p:nvPr>
        </p:nvSpPr>
        <p:spPr>
          <a:xfrm>
            <a:off x="681225" y="4717971"/>
            <a:ext cx="5438463" cy="4560758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smtClean="0"/>
          </a:p>
        </p:txBody>
      </p:sp>
      <p:sp>
        <p:nvSpPr>
          <p:cNvPr id="140293" name="Text Box 3"/>
          <p:cNvSpPr txBox="1">
            <a:spLocks noChangeArrowheads="1"/>
          </p:cNvSpPr>
          <p:nvPr/>
        </p:nvSpPr>
        <p:spPr bwMode="auto">
          <a:xfrm>
            <a:off x="3851099" y="9431179"/>
            <a:ext cx="2946576" cy="498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BA9BAEFD-9D10-4A09-A54D-44DEE7771572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17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 txBox="1">
            <a:spLocks noGrp="1" noChangeArrowheads="1"/>
          </p:cNvSpPr>
          <p:nvPr/>
        </p:nvSpPr>
        <p:spPr bwMode="auto">
          <a:xfrm>
            <a:off x="3851098" y="9431179"/>
            <a:ext cx="2944958" cy="497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EE1E7237-60DA-4DB1-B157-FC264BD238CC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18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0291" name="Text Box 1"/>
          <p:cNvSpPr txBox="1">
            <a:spLocks noChangeArrowheads="1"/>
          </p:cNvSpPr>
          <p:nvPr/>
        </p:nvSpPr>
        <p:spPr bwMode="auto">
          <a:xfrm>
            <a:off x="932031" y="743188"/>
            <a:ext cx="4936850" cy="37222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140292" name="Rectangle 2"/>
          <p:cNvSpPr>
            <a:spLocks noGrp="1" noChangeArrowheads="1"/>
          </p:cNvSpPr>
          <p:nvPr>
            <p:ph type="body"/>
          </p:nvPr>
        </p:nvSpPr>
        <p:spPr>
          <a:xfrm>
            <a:off x="681225" y="4717971"/>
            <a:ext cx="5438463" cy="4560758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smtClean="0"/>
          </a:p>
        </p:txBody>
      </p:sp>
      <p:sp>
        <p:nvSpPr>
          <p:cNvPr id="140293" name="Text Box 3"/>
          <p:cNvSpPr txBox="1">
            <a:spLocks noChangeArrowheads="1"/>
          </p:cNvSpPr>
          <p:nvPr/>
        </p:nvSpPr>
        <p:spPr bwMode="auto">
          <a:xfrm>
            <a:off x="3851099" y="9431179"/>
            <a:ext cx="2946576" cy="498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BA9BAEFD-9D10-4A09-A54D-44DEE7771572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18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 txBox="1">
            <a:spLocks noGrp="1" noChangeArrowheads="1"/>
          </p:cNvSpPr>
          <p:nvPr/>
        </p:nvSpPr>
        <p:spPr bwMode="auto">
          <a:xfrm>
            <a:off x="3851098" y="9431179"/>
            <a:ext cx="2944958" cy="497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B5BAC2AF-8110-48AB-80B9-4304D8B502A8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19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2339" name="Text Box 1"/>
          <p:cNvSpPr txBox="1">
            <a:spLocks noChangeArrowheads="1"/>
          </p:cNvSpPr>
          <p:nvPr/>
        </p:nvSpPr>
        <p:spPr bwMode="auto">
          <a:xfrm>
            <a:off x="932031" y="743188"/>
            <a:ext cx="4936850" cy="37222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142340" name="Rectangle 2"/>
          <p:cNvSpPr>
            <a:spLocks noGrp="1" noChangeArrowheads="1"/>
          </p:cNvSpPr>
          <p:nvPr>
            <p:ph type="body"/>
          </p:nvPr>
        </p:nvSpPr>
        <p:spPr>
          <a:xfrm>
            <a:off x="681225" y="4717971"/>
            <a:ext cx="5438463" cy="4560758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smtClean="0"/>
          </a:p>
        </p:txBody>
      </p:sp>
      <p:sp>
        <p:nvSpPr>
          <p:cNvPr id="142341" name="Text Box 3"/>
          <p:cNvSpPr txBox="1">
            <a:spLocks noChangeArrowheads="1"/>
          </p:cNvSpPr>
          <p:nvPr/>
        </p:nvSpPr>
        <p:spPr bwMode="auto">
          <a:xfrm>
            <a:off x="3851099" y="9431179"/>
            <a:ext cx="2946576" cy="498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1782FDE5-A306-44BA-9C36-70B76A39959E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19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34465" indent="-230406" defTabSz="452812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95277" indent="-230406" defTabSz="452812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56089" indent="-230406" defTabSz="452812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916901" indent="-230406" defTabSz="452812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eaLnBrk="1" hangingPunct="1"/>
            <a:fld id="{8AB1FAE9-4CC5-4154-B4A9-B96EED1BAA4A}" type="slidenum">
              <a:rPr lang="ru-RU" smtClean="0">
                <a:solidFill>
                  <a:srgbClr val="000000"/>
                </a:solidFill>
                <a:latin typeface="Calibri" pitchFamily="34" charset="0"/>
              </a:rPr>
              <a:pPr eaLnBrk="1" hangingPunct="1"/>
              <a:t>2</a:t>
            </a:fld>
            <a:endParaRPr lang="ru-RU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932031" y="743188"/>
            <a:ext cx="4936850" cy="37222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1225" y="4717971"/>
            <a:ext cx="5438463" cy="4560758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smtClean="0"/>
          </a:p>
        </p:txBody>
      </p:sp>
      <p:sp>
        <p:nvSpPr>
          <p:cNvPr id="37893" name="Text Box 3"/>
          <p:cNvSpPr txBox="1">
            <a:spLocks noChangeArrowheads="1"/>
          </p:cNvSpPr>
          <p:nvPr/>
        </p:nvSpPr>
        <p:spPr bwMode="auto">
          <a:xfrm>
            <a:off x="3851099" y="9431179"/>
            <a:ext cx="2946576" cy="498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CD737B97-9AD9-45DE-AC95-A12E44F673E3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2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 txBox="1">
            <a:spLocks noGrp="1" noChangeArrowheads="1"/>
          </p:cNvSpPr>
          <p:nvPr/>
        </p:nvSpPr>
        <p:spPr bwMode="auto">
          <a:xfrm>
            <a:off x="3851098" y="9431179"/>
            <a:ext cx="2944958" cy="497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B5BAC2AF-8110-48AB-80B9-4304D8B502A8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20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2339" name="Text Box 1"/>
          <p:cNvSpPr txBox="1">
            <a:spLocks noChangeArrowheads="1"/>
          </p:cNvSpPr>
          <p:nvPr/>
        </p:nvSpPr>
        <p:spPr bwMode="auto">
          <a:xfrm>
            <a:off x="932031" y="743188"/>
            <a:ext cx="4936850" cy="37222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142340" name="Rectangle 2"/>
          <p:cNvSpPr>
            <a:spLocks noGrp="1" noChangeArrowheads="1"/>
          </p:cNvSpPr>
          <p:nvPr>
            <p:ph type="body"/>
          </p:nvPr>
        </p:nvSpPr>
        <p:spPr>
          <a:xfrm>
            <a:off x="681225" y="4717971"/>
            <a:ext cx="5438463" cy="4560758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smtClean="0"/>
          </a:p>
        </p:txBody>
      </p:sp>
      <p:sp>
        <p:nvSpPr>
          <p:cNvPr id="142341" name="Text Box 3"/>
          <p:cNvSpPr txBox="1">
            <a:spLocks noChangeArrowheads="1"/>
          </p:cNvSpPr>
          <p:nvPr/>
        </p:nvSpPr>
        <p:spPr bwMode="auto">
          <a:xfrm>
            <a:off x="3851099" y="9431179"/>
            <a:ext cx="2946576" cy="498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1782FDE5-A306-44BA-9C36-70B76A39959E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20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2"/>
          <p:cNvSpPr txBox="1">
            <a:spLocks noChangeArrowheads="1"/>
          </p:cNvSpPr>
          <p:nvPr/>
        </p:nvSpPr>
        <p:spPr bwMode="auto">
          <a:xfrm>
            <a:off x="923940" y="744776"/>
            <a:ext cx="4951413" cy="372229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113667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679606" y="4717972"/>
            <a:ext cx="5431991" cy="4462302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B7F5ED3-FC5B-453C-B62C-068B43F37468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932031" y="743188"/>
            <a:ext cx="4936850" cy="37222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1225" y="4717971"/>
            <a:ext cx="5438463" cy="4560758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  <p:sp>
        <p:nvSpPr>
          <p:cNvPr id="37893" name="Text Box 3"/>
          <p:cNvSpPr txBox="1">
            <a:spLocks noChangeArrowheads="1"/>
          </p:cNvSpPr>
          <p:nvPr/>
        </p:nvSpPr>
        <p:spPr bwMode="auto">
          <a:xfrm>
            <a:off x="3851099" y="9431179"/>
            <a:ext cx="2946576" cy="49863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525" tIns="46081" rIns="92525" bIns="46081" anchor="b"/>
          <a:lstStyle/>
          <a:p>
            <a:pPr algn="r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</a:pPr>
            <a:fld id="{26623CC3-8547-4645-BB9B-4E34214BD71F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>
                <a:tabLst>
                  <a:tab pos="0" algn="l"/>
                  <a:tab pos="921624" algn="l"/>
                  <a:tab pos="1843248" algn="l"/>
                  <a:tab pos="2764871" algn="l"/>
                  <a:tab pos="3686495" algn="l"/>
                  <a:tab pos="4608119" algn="l"/>
                  <a:tab pos="5529743" algn="l"/>
                  <a:tab pos="6451366" algn="l"/>
                  <a:tab pos="7372990" algn="l"/>
                  <a:tab pos="8294614" algn="l"/>
                  <a:tab pos="9216238" algn="l"/>
                  <a:tab pos="10137861" algn="l"/>
                </a:tabLst>
              </a:pPr>
              <a:t>3</a:t>
            </a:fld>
            <a:endParaRPr lang="ru-RU" sz="12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34465" indent="-230406" defTabSz="452812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95277" indent="-230406" defTabSz="452812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56089" indent="-230406" defTabSz="452812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916901" indent="-230406" defTabSz="452812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eaLnBrk="1" hangingPunct="1"/>
            <a:fld id="{8AB1FAE9-4CC5-4154-B4A9-B96EED1BAA4A}" type="slidenum">
              <a:rPr lang="ru-RU" smtClean="0">
                <a:solidFill>
                  <a:srgbClr val="000000"/>
                </a:solidFill>
                <a:latin typeface="Calibri" pitchFamily="34" charset="0"/>
              </a:rPr>
              <a:pPr eaLnBrk="1" hangingPunct="1"/>
              <a:t>4</a:t>
            </a:fld>
            <a:endParaRPr lang="ru-RU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932031" y="743188"/>
            <a:ext cx="4936850" cy="37222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1225" y="4717971"/>
            <a:ext cx="5438463" cy="4560758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smtClean="0"/>
          </a:p>
        </p:txBody>
      </p:sp>
      <p:sp>
        <p:nvSpPr>
          <p:cNvPr id="37893" name="Text Box 3"/>
          <p:cNvSpPr txBox="1">
            <a:spLocks noChangeArrowheads="1"/>
          </p:cNvSpPr>
          <p:nvPr/>
        </p:nvSpPr>
        <p:spPr bwMode="auto">
          <a:xfrm>
            <a:off x="3851099" y="9431179"/>
            <a:ext cx="2946576" cy="498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CD737B97-9AD9-45DE-AC95-A12E44F673E3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4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 txBox="1">
            <a:spLocks noGrp="1" noChangeArrowheads="1"/>
          </p:cNvSpPr>
          <p:nvPr/>
        </p:nvSpPr>
        <p:spPr bwMode="auto">
          <a:xfrm>
            <a:off x="3851098" y="9431179"/>
            <a:ext cx="2944958" cy="497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82E81A4C-1B11-4481-92E5-04B518C3A394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5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2099" name="Text Box 1"/>
          <p:cNvSpPr txBox="1">
            <a:spLocks noChangeArrowheads="1"/>
          </p:cNvSpPr>
          <p:nvPr/>
        </p:nvSpPr>
        <p:spPr bwMode="auto">
          <a:xfrm>
            <a:off x="932031" y="743188"/>
            <a:ext cx="4936850" cy="37222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132100" name="Rectangle 2"/>
          <p:cNvSpPr>
            <a:spLocks noGrp="1" noChangeArrowheads="1"/>
          </p:cNvSpPr>
          <p:nvPr>
            <p:ph type="body"/>
          </p:nvPr>
        </p:nvSpPr>
        <p:spPr>
          <a:xfrm>
            <a:off x="681225" y="4717971"/>
            <a:ext cx="5438463" cy="4560758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smtClean="0"/>
          </a:p>
        </p:txBody>
      </p:sp>
      <p:sp>
        <p:nvSpPr>
          <p:cNvPr id="132101" name="Text Box 3"/>
          <p:cNvSpPr txBox="1">
            <a:spLocks noChangeArrowheads="1"/>
          </p:cNvSpPr>
          <p:nvPr/>
        </p:nvSpPr>
        <p:spPr bwMode="auto">
          <a:xfrm>
            <a:off x="3851099" y="9431179"/>
            <a:ext cx="2946576" cy="498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73F82228-3977-4E84-B1EF-844FE54E0A18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5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B7F5ED3-FC5B-453C-B62C-068B43F37468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932031" y="743188"/>
            <a:ext cx="4936850" cy="37222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1225" y="4717971"/>
            <a:ext cx="5438463" cy="4560758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  <p:sp>
        <p:nvSpPr>
          <p:cNvPr id="37893" name="Text Box 3"/>
          <p:cNvSpPr txBox="1">
            <a:spLocks noChangeArrowheads="1"/>
          </p:cNvSpPr>
          <p:nvPr/>
        </p:nvSpPr>
        <p:spPr bwMode="auto">
          <a:xfrm>
            <a:off x="3851099" y="9431179"/>
            <a:ext cx="2946576" cy="49863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525" tIns="46081" rIns="92525" bIns="46081" anchor="b"/>
          <a:lstStyle/>
          <a:p>
            <a:pPr algn="r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</a:pPr>
            <a:fld id="{26623CC3-8547-4645-BB9B-4E34214BD71F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>
                <a:tabLst>
                  <a:tab pos="0" algn="l"/>
                  <a:tab pos="921624" algn="l"/>
                  <a:tab pos="1843248" algn="l"/>
                  <a:tab pos="2764871" algn="l"/>
                  <a:tab pos="3686495" algn="l"/>
                  <a:tab pos="4608119" algn="l"/>
                  <a:tab pos="5529743" algn="l"/>
                  <a:tab pos="6451366" algn="l"/>
                  <a:tab pos="7372990" algn="l"/>
                  <a:tab pos="8294614" algn="l"/>
                  <a:tab pos="9216238" algn="l"/>
                  <a:tab pos="10137861" algn="l"/>
                </a:tabLst>
              </a:pPr>
              <a:t>6</a:t>
            </a:fld>
            <a:endParaRPr lang="ru-RU" sz="12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2950"/>
            <a:ext cx="4962525" cy="3722688"/>
          </a:xfrm>
          <a:ln/>
        </p:spPr>
      </p:sp>
      <p:sp>
        <p:nvSpPr>
          <p:cNvPr id="100355" name="Заметки 2"/>
          <p:cNvSpPr>
            <a:spLocks noGrp="1"/>
          </p:cNvSpPr>
          <p:nvPr>
            <p:ph type="body" idx="1"/>
          </p:nvPr>
        </p:nvSpPr>
        <p:spPr>
          <a:xfrm>
            <a:off x="681224" y="4717972"/>
            <a:ext cx="5436845" cy="446706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476" tIns="46237" rIns="92476" bIns="46237"/>
          <a:lstStyle/>
          <a:p>
            <a:pPr defTabSz="921624"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8676" name="Номер слайда 3"/>
          <p:cNvSpPr txBox="1">
            <a:spLocks noGrp="1"/>
          </p:cNvSpPr>
          <p:nvPr/>
        </p:nvSpPr>
        <p:spPr bwMode="auto">
          <a:xfrm>
            <a:off x="3849482" y="9431179"/>
            <a:ext cx="2946575" cy="4986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476" tIns="46237" rIns="92476" bIns="46237" anchor="b"/>
          <a:lstStyle/>
          <a:p>
            <a:pPr algn="r" defTabSz="921624">
              <a:buClrTx/>
              <a:buSzTx/>
              <a:defRPr/>
            </a:pPr>
            <a:fld id="{FED7139E-A323-4A5E-9DCE-7243E44EB626}" type="slidenum">
              <a:rPr lang="ru-RU" sz="1200">
                <a:solidFill>
                  <a:schemeClr val="tx1"/>
                </a:solidFill>
                <a:latin typeface="+mn-lt"/>
                <a:cs typeface="+mn-cs"/>
              </a:rPr>
              <a:pPr algn="r" defTabSz="921624">
                <a:buClrTx/>
                <a:buSzTx/>
                <a:defRPr/>
              </a:pPr>
              <a:t>7</a:t>
            </a:fld>
            <a:endParaRPr lang="ru-RU" sz="1200">
              <a:solidFill>
                <a:schemeClr val="tx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Text Box 2"/>
          <p:cNvSpPr txBox="1">
            <a:spLocks noChangeArrowheads="1"/>
          </p:cNvSpPr>
          <p:nvPr/>
        </p:nvSpPr>
        <p:spPr bwMode="auto">
          <a:xfrm>
            <a:off x="923940" y="744776"/>
            <a:ext cx="4951413" cy="372229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136195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679606" y="4717972"/>
            <a:ext cx="5431991" cy="4462302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2950"/>
            <a:ext cx="4962525" cy="3722688"/>
          </a:xfrm>
          <a:ln/>
        </p:spPr>
      </p:sp>
      <p:sp>
        <p:nvSpPr>
          <p:cNvPr id="100355" name="Заметки 2"/>
          <p:cNvSpPr>
            <a:spLocks noGrp="1"/>
          </p:cNvSpPr>
          <p:nvPr>
            <p:ph type="body" idx="1"/>
          </p:nvPr>
        </p:nvSpPr>
        <p:spPr>
          <a:xfrm>
            <a:off x="681224" y="4717972"/>
            <a:ext cx="5436845" cy="446706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476" tIns="46237" rIns="92476" bIns="46237"/>
          <a:lstStyle/>
          <a:p>
            <a:pPr defTabSz="921624"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8676" name="Номер слайда 3"/>
          <p:cNvSpPr txBox="1">
            <a:spLocks noGrp="1"/>
          </p:cNvSpPr>
          <p:nvPr/>
        </p:nvSpPr>
        <p:spPr bwMode="auto">
          <a:xfrm>
            <a:off x="3849482" y="9431179"/>
            <a:ext cx="2946575" cy="4986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476" tIns="46237" rIns="92476" bIns="46237" anchor="b"/>
          <a:lstStyle/>
          <a:p>
            <a:pPr algn="r" defTabSz="921624">
              <a:buClrTx/>
              <a:buSzTx/>
              <a:defRPr/>
            </a:pPr>
            <a:fld id="{FED7139E-A323-4A5E-9DCE-7243E44EB626}" type="slidenum">
              <a:rPr lang="ru-RU" sz="1200">
                <a:solidFill>
                  <a:schemeClr val="tx1"/>
                </a:solidFill>
                <a:latin typeface="+mn-lt"/>
                <a:cs typeface="+mn-cs"/>
              </a:rPr>
              <a:pPr algn="r" defTabSz="921624">
                <a:buClrTx/>
                <a:buSzTx/>
                <a:defRPr/>
              </a:pPr>
              <a:t>9</a:t>
            </a:fld>
            <a:endParaRPr lang="ru-RU" sz="1200">
              <a:solidFill>
                <a:schemeClr val="tx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6C6A2-C1EE-489D-BC79-EF814888EE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6506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96F7F-ED9F-46DD-9E77-9463E9148E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51815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28588"/>
            <a:ext cx="2055813" cy="59959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9800" cy="59959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2DD0FC-2BE8-487E-9A15-E7DAF26E19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97696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48CF4-10FF-46C4-B642-15747E3DC3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3370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D5ECA-26B9-4577-8120-EB7F492028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79642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B1F13-0286-4E9D-A7B3-ECBC7CC11F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1569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E98196-AFE1-443F-AEFA-56ECC494E5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1174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45D02-852A-43A1-B806-0525FF17C6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3415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45000-647D-46B3-A6C4-E0FDAA2572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6508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2BD49-23F7-4F97-BD43-690441784A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8580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0AB51-50DF-416E-9F2C-66433D4219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7446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8013" cy="143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308725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fld id="{F8BB13AA-151A-41C3-90B6-1944509F0A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cs typeface="Lucida Sans Unicode" pitchFamily="34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cs typeface="Lucida Sans Unicode" pitchFamily="34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cs typeface="Lucida Sans Unicode" pitchFamily="34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cs typeface="Lucida Sans Unicode" pitchFamily="34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cs typeface="Lucida Sans Unicode" pitchFamily="34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cs typeface="Lucida Sans Unicode" pitchFamily="34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cs typeface="Lucida Sans Unicode" pitchFamily="34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cs typeface="Lucida Sans Unicode" pitchFamily="34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3029744" y="5904538"/>
            <a:ext cx="37322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ctr" eaLnBrk="1" hangingPunct="1"/>
            <a:r>
              <a:rPr lang="ru-RU" sz="2000" b="1" i="1" dirty="0" smtClean="0">
                <a:solidFill>
                  <a:srgbClr val="990000"/>
                </a:solidFill>
                <a:latin typeface="Calibri" pitchFamily="34" charset="0"/>
              </a:rPr>
              <a:t>Москва, 27 марта 2012 </a:t>
            </a:r>
            <a:r>
              <a:rPr lang="ru-RU" sz="2000" b="1" i="1" dirty="0">
                <a:solidFill>
                  <a:srgbClr val="990000"/>
                </a:solidFill>
                <a:latin typeface="Calibri" pitchFamily="34" charset="0"/>
              </a:rPr>
              <a:t>г.</a:t>
            </a: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971550" y="1248466"/>
            <a:ext cx="7848600" cy="4637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</a:pPr>
            <a:r>
              <a:rPr lang="ru-RU" sz="3600" b="1" dirty="0" smtClean="0">
                <a:solidFill>
                  <a:srgbClr val="003399"/>
                </a:solidFill>
                <a:ea typeface="맑은 고딕" pitchFamily="34" charset="-127"/>
              </a:rPr>
              <a:t>Организационное и учебно-методическое обеспечение учебного процесса при кредитной системе обучения</a:t>
            </a:r>
            <a:endParaRPr lang="ru-RU" sz="3600" b="1" dirty="0">
              <a:solidFill>
                <a:srgbClr val="003399"/>
              </a:solidFill>
              <a:ea typeface="맑은 고딕" pitchFamily="34" charset="-127"/>
            </a:endParaRPr>
          </a:p>
          <a:p>
            <a:pPr algn="ctr" eaLnBrk="1" hangingPunct="1">
              <a:lnSpc>
                <a:spcPct val="120000"/>
              </a:lnSpc>
            </a:pPr>
            <a:r>
              <a:rPr lang="ru-RU" b="1" i="1" dirty="0">
                <a:solidFill>
                  <a:srgbClr val="993300"/>
                </a:solidFill>
              </a:rPr>
              <a:t> </a:t>
            </a:r>
          </a:p>
          <a:p>
            <a:pPr algn="ctr" eaLnBrk="1" hangingPunct="1">
              <a:lnSpc>
                <a:spcPct val="120000"/>
              </a:lnSpc>
            </a:pPr>
            <a:r>
              <a:rPr lang="ru-RU" sz="2800" b="1" i="1" dirty="0" err="1">
                <a:solidFill>
                  <a:srgbClr val="993300"/>
                </a:solidFill>
              </a:rPr>
              <a:t>Омирбаев</a:t>
            </a:r>
            <a:r>
              <a:rPr lang="ru-RU" sz="2800" b="1" i="1" dirty="0">
                <a:solidFill>
                  <a:srgbClr val="993300"/>
                </a:solidFill>
              </a:rPr>
              <a:t> С.М</a:t>
            </a:r>
            <a:r>
              <a:rPr lang="ru-RU" sz="2800" b="1" i="1" dirty="0" smtClean="0">
                <a:solidFill>
                  <a:srgbClr val="993300"/>
                </a:solidFill>
              </a:rPr>
              <a:t>. –ректор Павлодарского государственного университета им. </a:t>
            </a:r>
            <a:r>
              <a:rPr lang="ru-RU" sz="2800" b="1" i="1" dirty="0" err="1" smtClean="0">
                <a:solidFill>
                  <a:srgbClr val="993300"/>
                </a:solidFill>
              </a:rPr>
              <a:t>С.Торайгырова</a:t>
            </a:r>
            <a:endParaRPr lang="ru-RU" sz="2800" b="1" i="1" dirty="0">
              <a:solidFill>
                <a:srgbClr val="993300"/>
              </a:solidFill>
            </a:endParaRPr>
          </a:p>
        </p:txBody>
      </p:sp>
      <p:pic>
        <p:nvPicPr>
          <p:cNvPr id="7174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2875" y="73025"/>
            <a:ext cx="996950" cy="998538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7175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5738" y="1285875"/>
            <a:ext cx="742950" cy="435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Text Box 2"/>
          <p:cNvSpPr txBox="1">
            <a:spLocks noChangeArrowheads="1"/>
          </p:cNvSpPr>
          <p:nvPr/>
        </p:nvSpPr>
        <p:spPr bwMode="auto">
          <a:xfrm>
            <a:off x="800100" y="93663"/>
            <a:ext cx="74723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7699" name="Text Box 3"/>
          <p:cNvSpPr txBox="1">
            <a:spLocks noChangeArrowheads="1"/>
          </p:cNvSpPr>
          <p:nvPr/>
        </p:nvSpPr>
        <p:spPr bwMode="auto">
          <a:xfrm>
            <a:off x="952500" y="193675"/>
            <a:ext cx="7472363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ctr" eaLnBrk="1" hangingPunct="1"/>
            <a:r>
              <a:rPr lang="ru-RU" sz="2600" b="1" dirty="0" smtClean="0">
                <a:solidFill>
                  <a:srgbClr val="800000"/>
                </a:solidFill>
                <a:cs typeface="Arial" pitchFamily="34" charset="0"/>
              </a:rPr>
              <a:t>Специальные академические службы</a:t>
            </a:r>
            <a:endParaRPr lang="ru-RU" sz="2600" b="1" dirty="0">
              <a:solidFill>
                <a:srgbClr val="800000"/>
              </a:solidFill>
              <a:cs typeface="Arial" pitchFamily="34" charset="0"/>
            </a:endParaRPr>
          </a:p>
        </p:txBody>
      </p:sp>
      <p:pic>
        <p:nvPicPr>
          <p:cNvPr id="15770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8" y="1143000"/>
            <a:ext cx="714375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57701" name="Text Box 6"/>
          <p:cNvSpPr txBox="1">
            <a:spLocks noChangeArrowheads="1"/>
          </p:cNvSpPr>
          <p:nvPr/>
        </p:nvSpPr>
        <p:spPr bwMode="auto">
          <a:xfrm>
            <a:off x="857250" y="980728"/>
            <a:ext cx="8035925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sz="2800" b="1" dirty="0" err="1" smtClean="0">
                <a:solidFill>
                  <a:srgbClr val="800000"/>
                </a:solidFill>
                <a:cs typeface="Arial" pitchFamily="34" charset="0"/>
              </a:rPr>
              <a:t>эдвайзер</a:t>
            </a:r>
            <a:r>
              <a:rPr lang="ru-RU" sz="2800" dirty="0" smtClean="0">
                <a:solidFill>
                  <a:srgbClr val="7030A0"/>
                </a:solidFill>
                <a:cs typeface="Arial" pitchFamily="34" charset="0"/>
              </a:rPr>
              <a:t> (</a:t>
            </a:r>
            <a:r>
              <a:rPr lang="en-US" sz="2800" dirty="0" smtClean="0">
                <a:solidFill>
                  <a:srgbClr val="7030A0"/>
                </a:solidFill>
                <a:cs typeface="Arial" pitchFamily="34" charset="0"/>
              </a:rPr>
              <a:t>Advisor</a:t>
            </a:r>
            <a:r>
              <a:rPr lang="ru-RU" sz="2800" dirty="0" smtClean="0">
                <a:solidFill>
                  <a:srgbClr val="7030A0"/>
                </a:solidFill>
                <a:cs typeface="Arial" pitchFamily="34" charset="0"/>
              </a:rPr>
              <a:t>) – преподаватель, выполняющий функции академического  наставника  обучающегося  по соответствующей специальности, оказывающий содействие в выборе траектории обучения (формировании индивидуального учебного плана) и освоении образовательной программы в период обучения</a:t>
            </a:r>
          </a:p>
          <a:p>
            <a:pPr>
              <a:lnSpc>
                <a:spcPct val="90000"/>
              </a:lnSpc>
            </a:pPr>
            <a:r>
              <a:rPr lang="ru-RU" sz="2800" b="1" dirty="0" err="1" smtClean="0">
                <a:solidFill>
                  <a:srgbClr val="800000"/>
                </a:solidFill>
                <a:cs typeface="Arial" pitchFamily="34" charset="0"/>
              </a:rPr>
              <a:t>тьютор</a:t>
            </a:r>
            <a:r>
              <a:rPr lang="ru-RU" sz="2800" b="1" dirty="0" smtClean="0">
                <a:solidFill>
                  <a:srgbClr val="7030A0"/>
                </a:solidFill>
                <a:cs typeface="Arial" pitchFamily="34" charset="0"/>
              </a:rPr>
              <a:t> </a:t>
            </a:r>
            <a:r>
              <a:rPr lang="ru-RU" sz="2800" dirty="0" smtClean="0">
                <a:solidFill>
                  <a:srgbClr val="7030A0"/>
                </a:solidFill>
                <a:cs typeface="Arial" pitchFamily="34" charset="0"/>
              </a:rPr>
              <a:t>- преподаватель, выступающий в роли академического консультанта студента по освоению конкретной дисциплины</a:t>
            </a:r>
            <a:endParaRPr lang="ru-RU" sz="2800" dirty="0">
              <a:solidFill>
                <a:srgbClr val="7030A0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Text Box 2"/>
          <p:cNvSpPr txBox="1">
            <a:spLocks noChangeArrowheads="1"/>
          </p:cNvSpPr>
          <p:nvPr/>
        </p:nvSpPr>
        <p:spPr bwMode="auto">
          <a:xfrm>
            <a:off x="800100" y="93663"/>
            <a:ext cx="74723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5411" name="Text Box 3"/>
          <p:cNvSpPr txBox="1">
            <a:spLocks noChangeArrowheads="1"/>
          </p:cNvSpPr>
          <p:nvPr/>
        </p:nvSpPr>
        <p:spPr bwMode="auto">
          <a:xfrm>
            <a:off x="952500" y="193675"/>
            <a:ext cx="7472363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ctr" eaLnBrk="1" hangingPunct="1"/>
            <a:r>
              <a:rPr lang="ru-RU" sz="2600" b="1" dirty="0" smtClean="0">
                <a:solidFill>
                  <a:srgbClr val="800000"/>
                </a:solidFill>
                <a:cs typeface="Arial" pitchFamily="34" charset="0"/>
              </a:rPr>
              <a:t>Офис Регистратора</a:t>
            </a:r>
            <a:endParaRPr lang="ru-RU" sz="2600" b="1" dirty="0">
              <a:solidFill>
                <a:srgbClr val="800000"/>
              </a:solidFill>
              <a:cs typeface="Arial" pitchFamily="34" charset="0"/>
            </a:endParaRPr>
          </a:p>
        </p:txBody>
      </p:sp>
      <p:pic>
        <p:nvPicPr>
          <p:cNvPr id="14541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8" y="1143000"/>
            <a:ext cx="714375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5413" name="Text Box 6"/>
          <p:cNvSpPr txBox="1">
            <a:spLocks noChangeArrowheads="1"/>
          </p:cNvSpPr>
          <p:nvPr/>
        </p:nvSpPr>
        <p:spPr bwMode="auto">
          <a:xfrm>
            <a:off x="857250" y="1285875"/>
            <a:ext cx="8035925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r>
              <a:rPr lang="ru-RU" sz="2400" dirty="0">
                <a:solidFill>
                  <a:schemeClr val="tx1"/>
                </a:solidFill>
              </a:rPr>
              <a:t>	</a:t>
            </a:r>
            <a:r>
              <a:rPr lang="ru-RU" sz="2400" dirty="0" smtClean="0">
                <a:solidFill>
                  <a:schemeClr val="tx1"/>
                </a:solidFill>
              </a:rPr>
              <a:t>осуществляет </a:t>
            </a:r>
            <a:r>
              <a:rPr lang="ru-RU" sz="2400" dirty="0">
                <a:solidFill>
                  <a:schemeClr val="tx1"/>
                </a:solidFill>
              </a:rPr>
              <a:t>запись обучающихся на учебные дисциплины, регистрацию индивидуальных учебных планов обучающихся, организацию системы контроля качества знаний и учета кредитов обучающихся, ведение всей истории учебных достижений обучающихся, </a:t>
            </a:r>
            <a:r>
              <a:rPr lang="ru-RU" sz="2400" dirty="0" err="1">
                <a:solidFill>
                  <a:schemeClr val="tx1"/>
                </a:solidFill>
              </a:rPr>
              <a:t>транскрипта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endParaRPr lang="ru-RU" sz="2400" dirty="0">
              <a:solidFill>
                <a:schemeClr val="tx1"/>
              </a:solidFill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r>
              <a:rPr lang="ru-RU" sz="2400" dirty="0">
                <a:solidFill>
                  <a:schemeClr val="tx1"/>
                </a:solidFill>
              </a:rPr>
              <a:t>	Правила деятельности службы регистрации, ее структуру определяет высшее учебное заведение самостоятельно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endParaRPr lang="ru-RU" sz="2400" dirty="0">
              <a:solidFill>
                <a:schemeClr val="tx1"/>
              </a:solidFill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r>
              <a:rPr lang="ru-RU" sz="2400" dirty="0">
                <a:solidFill>
                  <a:schemeClr val="tx1"/>
                </a:solidFill>
              </a:rPr>
              <a:t>	</a:t>
            </a:r>
            <a:r>
              <a:rPr lang="ru-RU" sz="2400" dirty="0">
                <a:solidFill>
                  <a:schemeClr val="accent2"/>
                </a:solidFill>
              </a:rPr>
              <a:t>Служба регистрации подчиняется проректору по учебной работе.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Text Box 2"/>
          <p:cNvSpPr txBox="1">
            <a:spLocks noChangeArrowheads="1"/>
          </p:cNvSpPr>
          <p:nvPr/>
        </p:nvSpPr>
        <p:spPr bwMode="auto">
          <a:xfrm>
            <a:off x="800100" y="93663"/>
            <a:ext cx="74723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7699" name="Text Box 3"/>
          <p:cNvSpPr txBox="1">
            <a:spLocks noChangeArrowheads="1"/>
          </p:cNvSpPr>
          <p:nvPr/>
        </p:nvSpPr>
        <p:spPr bwMode="auto">
          <a:xfrm>
            <a:off x="952500" y="193675"/>
            <a:ext cx="7472363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ctr" eaLnBrk="1" hangingPunct="1"/>
            <a:r>
              <a:rPr lang="ru-RU" sz="2600" b="1" dirty="0" smtClean="0">
                <a:solidFill>
                  <a:srgbClr val="800000"/>
                </a:solidFill>
                <a:cs typeface="Arial" pitchFamily="34" charset="0"/>
              </a:rPr>
              <a:t>Функции офис Регистратора</a:t>
            </a:r>
            <a:endParaRPr lang="ru-RU" sz="2600" b="1" dirty="0">
              <a:solidFill>
                <a:srgbClr val="800000"/>
              </a:solidFill>
              <a:cs typeface="Arial" pitchFamily="34" charset="0"/>
            </a:endParaRPr>
          </a:p>
        </p:txBody>
      </p:sp>
      <p:pic>
        <p:nvPicPr>
          <p:cNvPr id="15770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8" y="1143000"/>
            <a:ext cx="714375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57701" name="Text Box 6"/>
          <p:cNvSpPr txBox="1">
            <a:spLocks noChangeArrowheads="1"/>
          </p:cNvSpPr>
          <p:nvPr/>
        </p:nvSpPr>
        <p:spPr bwMode="auto">
          <a:xfrm>
            <a:off x="857250" y="980728"/>
            <a:ext cx="8035925" cy="576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1</a:t>
            </a:r>
            <a:r>
              <a:rPr lang="ru-RU" sz="2400" dirty="0">
                <a:solidFill>
                  <a:schemeClr val="accent2"/>
                </a:solidFill>
              </a:rPr>
              <a:t>) производит запись обучающихся на учебные дисциплины;</a:t>
            </a:r>
          </a:p>
          <a:p>
            <a:pPr eaLnBrk="1" hangingPunct="1"/>
            <a:r>
              <a:rPr lang="ru-RU" sz="2400" dirty="0">
                <a:solidFill>
                  <a:schemeClr val="accent2"/>
                </a:solidFill>
              </a:rPr>
              <a:t>2) формирует академические группы и потоки;</a:t>
            </a:r>
          </a:p>
          <a:p>
            <a:pPr eaLnBrk="1" hangingPunct="1"/>
            <a:r>
              <a:rPr lang="ru-RU" sz="2400" dirty="0">
                <a:solidFill>
                  <a:schemeClr val="accent2"/>
                </a:solidFill>
              </a:rPr>
              <a:t>3) регистрирует в установленном порядке индивидуальные учебные планы обучающихся;</a:t>
            </a:r>
          </a:p>
          <a:p>
            <a:pPr eaLnBrk="1" hangingPunct="1"/>
            <a:r>
              <a:rPr lang="ru-RU" sz="2400" dirty="0">
                <a:solidFill>
                  <a:schemeClr val="accent2"/>
                </a:solidFill>
              </a:rPr>
              <a:t>4) организует и проводит промежуточную и итоговую аттестацию обучающихся;</a:t>
            </a:r>
          </a:p>
          <a:p>
            <a:pPr eaLnBrk="1" hangingPunct="1"/>
            <a:r>
              <a:rPr lang="ru-RU" sz="2400" dirty="0">
                <a:solidFill>
                  <a:schemeClr val="accent2"/>
                </a:solidFill>
              </a:rPr>
              <a:t>5) осуществляет расчет академического рейтинга обучающихся;</a:t>
            </a:r>
          </a:p>
          <a:p>
            <a:pPr eaLnBrk="1" hangingPunct="1"/>
            <a:r>
              <a:rPr lang="ru-RU" sz="2400" dirty="0">
                <a:solidFill>
                  <a:schemeClr val="accent2"/>
                </a:solidFill>
              </a:rPr>
              <a:t>6) ведет учет освоенных кредитов обучающихся в течение всего периода обучения и за весь период обучения;</a:t>
            </a:r>
          </a:p>
          <a:p>
            <a:pPr eaLnBrk="1" hangingPunct="1"/>
            <a:r>
              <a:rPr lang="ru-RU" sz="2400" dirty="0">
                <a:solidFill>
                  <a:schemeClr val="accent2"/>
                </a:solidFill>
              </a:rPr>
              <a:t>7) выписывает </a:t>
            </a:r>
            <a:r>
              <a:rPr lang="ru-RU" sz="2400" dirty="0" err="1">
                <a:solidFill>
                  <a:schemeClr val="accent2"/>
                </a:solidFill>
              </a:rPr>
              <a:t>транскрипт</a:t>
            </a:r>
            <a:r>
              <a:rPr lang="ru-RU" sz="2400" dirty="0">
                <a:solidFill>
                  <a:schemeClr val="accent2"/>
                </a:solidFill>
              </a:rPr>
              <a:t> обучающихся;</a:t>
            </a:r>
          </a:p>
          <a:p>
            <a:pPr eaLnBrk="1" hangingPunct="1"/>
            <a:r>
              <a:rPr lang="ru-RU" sz="2400" dirty="0">
                <a:solidFill>
                  <a:schemeClr val="accent2"/>
                </a:solidFill>
              </a:rPr>
              <a:t>8) организует академическую мобильность.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Text Box 2"/>
          <p:cNvSpPr txBox="1">
            <a:spLocks noChangeArrowheads="1"/>
          </p:cNvSpPr>
          <p:nvPr/>
        </p:nvSpPr>
        <p:spPr bwMode="auto">
          <a:xfrm>
            <a:off x="800100" y="93663"/>
            <a:ext cx="74723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37219" name="Text Box 3"/>
          <p:cNvSpPr txBox="1">
            <a:spLocks noChangeArrowheads="1"/>
          </p:cNvSpPr>
          <p:nvPr/>
        </p:nvSpPr>
        <p:spPr bwMode="auto">
          <a:xfrm>
            <a:off x="755576" y="188640"/>
            <a:ext cx="7920880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ctr" eaLnBrk="1" hangingPunct="1"/>
            <a:r>
              <a:rPr lang="ru-RU" sz="2600" b="1" dirty="0" smtClean="0">
                <a:solidFill>
                  <a:srgbClr val="800000"/>
                </a:solidFill>
                <a:cs typeface="Arial" pitchFamily="34" charset="0"/>
              </a:rPr>
              <a:t>Учебно-методическое </a:t>
            </a:r>
            <a:r>
              <a:rPr lang="ru-RU" sz="2600" b="1" dirty="0">
                <a:solidFill>
                  <a:srgbClr val="800000"/>
                </a:solidFill>
                <a:cs typeface="Arial" pitchFamily="34" charset="0"/>
              </a:rPr>
              <a:t>обеспечение учебного </a:t>
            </a:r>
            <a:r>
              <a:rPr lang="ru-RU" sz="2600" b="1" dirty="0" smtClean="0">
                <a:solidFill>
                  <a:srgbClr val="800000"/>
                </a:solidFill>
                <a:cs typeface="Arial" pitchFamily="34" charset="0"/>
              </a:rPr>
              <a:t>процесса при кредитной технологии обучения</a:t>
            </a:r>
            <a:endParaRPr lang="ru-RU" sz="2600" b="1" dirty="0">
              <a:solidFill>
                <a:srgbClr val="800000"/>
              </a:solidFill>
              <a:cs typeface="Arial" pitchFamily="34" charset="0"/>
            </a:endParaRPr>
          </a:p>
        </p:txBody>
      </p:sp>
      <p:pic>
        <p:nvPicPr>
          <p:cNvPr id="13722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8" y="1143000"/>
            <a:ext cx="714375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37221" name="Text Box 6"/>
          <p:cNvSpPr txBox="1">
            <a:spLocks noChangeArrowheads="1"/>
          </p:cNvSpPr>
          <p:nvPr/>
        </p:nvSpPr>
        <p:spPr bwMode="auto">
          <a:xfrm>
            <a:off x="857250" y="1285875"/>
            <a:ext cx="8035925" cy="5239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r>
              <a:rPr lang="ru-RU" sz="2400" dirty="0" smtClean="0">
                <a:solidFill>
                  <a:srgbClr val="7030A0"/>
                </a:solidFill>
              </a:rPr>
              <a:t>Основным учебно-методическим документом, регламентирующим содержание и структуру учебного процесса являются учебные планы . </a:t>
            </a:r>
          </a:p>
          <a:p>
            <a:endParaRPr lang="ru-RU" sz="2400" dirty="0" smtClean="0">
              <a:solidFill>
                <a:srgbClr val="7030A0"/>
              </a:solidFill>
            </a:endParaRPr>
          </a:p>
          <a:p>
            <a:r>
              <a:rPr lang="ru-RU" sz="2400" dirty="0" smtClean="0">
                <a:solidFill>
                  <a:srgbClr val="7030A0"/>
                </a:solidFill>
              </a:rPr>
              <a:t>Правильность их составления, четкость и ясность являются теми  характеристиками, позволяющими эффективно организовать образовательную деятельность всего высшего учебного заведения.</a:t>
            </a:r>
          </a:p>
          <a:p>
            <a:endParaRPr lang="ru-RU" sz="2400" dirty="0" smtClean="0">
              <a:solidFill>
                <a:srgbClr val="7030A0"/>
              </a:solidFill>
            </a:endParaRPr>
          </a:p>
          <a:p>
            <a:r>
              <a:rPr lang="ru-RU" sz="2400" dirty="0" smtClean="0">
                <a:solidFill>
                  <a:srgbClr val="7030A0"/>
                </a:solidFill>
              </a:rPr>
              <a:t>При кредитной системе обучения учебные планы разрабатываются в трех формах: </a:t>
            </a:r>
          </a:p>
          <a:p>
            <a:r>
              <a:rPr lang="ru-RU" sz="2400" dirty="0" smtClean="0">
                <a:solidFill>
                  <a:srgbClr val="7030A0"/>
                </a:solidFill>
              </a:rPr>
              <a:t>ТУП</a:t>
            </a:r>
          </a:p>
          <a:p>
            <a:r>
              <a:rPr lang="ru-RU" sz="2400" dirty="0" smtClean="0">
                <a:solidFill>
                  <a:srgbClr val="7030A0"/>
                </a:solidFill>
              </a:rPr>
              <a:t>ИУП</a:t>
            </a:r>
          </a:p>
          <a:p>
            <a:r>
              <a:rPr lang="ru-RU" sz="2400" dirty="0" smtClean="0">
                <a:solidFill>
                  <a:srgbClr val="7030A0"/>
                </a:solidFill>
              </a:rPr>
              <a:t>РУП</a:t>
            </a:r>
          </a:p>
          <a:p>
            <a:endParaRPr lang="ru-RU" sz="2400" dirty="0" smtClean="0">
              <a:solidFill>
                <a:srgbClr val="7030A0"/>
              </a:solidFill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endParaRPr lang="ru-RU" sz="2400" dirty="0">
              <a:solidFill>
                <a:srgbClr val="7030A0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Text Box 2"/>
          <p:cNvSpPr txBox="1">
            <a:spLocks noChangeArrowheads="1"/>
          </p:cNvSpPr>
          <p:nvPr/>
        </p:nvSpPr>
        <p:spPr bwMode="auto">
          <a:xfrm>
            <a:off x="800100" y="93663"/>
            <a:ext cx="74723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39267" name="Text Box 3"/>
          <p:cNvSpPr txBox="1">
            <a:spLocks noChangeArrowheads="1"/>
          </p:cNvSpPr>
          <p:nvPr/>
        </p:nvSpPr>
        <p:spPr bwMode="auto">
          <a:xfrm>
            <a:off x="952500" y="193675"/>
            <a:ext cx="7472363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ctr" eaLnBrk="1" hangingPunct="1"/>
            <a:r>
              <a:rPr lang="ru-RU" sz="2600" b="1" dirty="0" smtClean="0">
                <a:solidFill>
                  <a:srgbClr val="800000"/>
                </a:solidFill>
                <a:cs typeface="Arial" pitchFamily="34" charset="0"/>
              </a:rPr>
              <a:t>Учебные планы</a:t>
            </a:r>
            <a:endParaRPr lang="ru-RU" sz="2600" b="1" dirty="0">
              <a:solidFill>
                <a:srgbClr val="800000"/>
              </a:solidFill>
              <a:cs typeface="Arial" pitchFamily="34" charset="0"/>
            </a:endParaRPr>
          </a:p>
        </p:txBody>
      </p:sp>
      <p:pic>
        <p:nvPicPr>
          <p:cNvPr id="13926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8" y="1143000"/>
            <a:ext cx="714375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39269" name="Text Box 6"/>
          <p:cNvSpPr txBox="1">
            <a:spLocks noChangeArrowheads="1"/>
          </p:cNvSpPr>
          <p:nvPr/>
        </p:nvSpPr>
        <p:spPr bwMode="auto">
          <a:xfrm>
            <a:off x="857250" y="1052737"/>
            <a:ext cx="8035925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r>
              <a:rPr lang="ru-RU" sz="2400" dirty="0" smtClean="0">
                <a:solidFill>
                  <a:srgbClr val="7030A0"/>
                </a:solidFill>
              </a:rPr>
              <a:t>Типовой учебный план (</a:t>
            </a:r>
            <a:r>
              <a:rPr lang="ru-RU" sz="2400" dirty="0" err="1" smtClean="0">
                <a:solidFill>
                  <a:srgbClr val="7030A0"/>
                </a:solidFill>
              </a:rPr>
              <a:t>ТУПл</a:t>
            </a:r>
            <a:r>
              <a:rPr lang="ru-RU" sz="2400" dirty="0" smtClean="0">
                <a:solidFill>
                  <a:srgbClr val="7030A0"/>
                </a:solidFill>
              </a:rPr>
              <a:t>) -</a:t>
            </a:r>
            <a:r>
              <a:rPr lang="ru-RU" sz="2400" b="1" dirty="0" smtClean="0">
                <a:solidFill>
                  <a:srgbClr val="7030A0"/>
                </a:solidFill>
              </a:rPr>
              <a:t> </a:t>
            </a:r>
            <a:r>
              <a:rPr lang="ru-RU" sz="2400" dirty="0" smtClean="0">
                <a:solidFill>
                  <a:srgbClr val="7030A0"/>
                </a:solidFill>
              </a:rPr>
              <a:t>учебный документ, разрабатываемый на основе Классификатора специальностей высшего и послевузовского образования Республики Казахстан и Основных положений ГОСО, регламентирующий структуру и объем образовательной программы по циклам дисциплин, с указанием перечня и минимального объема кредитов дисциплин обязательного компонента и всех видов практик, утверждаемый уполномоченным органом в области образования.</a:t>
            </a:r>
          </a:p>
          <a:p>
            <a:endParaRPr lang="ru-RU" sz="2400" dirty="0" smtClean="0">
              <a:solidFill>
                <a:srgbClr val="7030A0"/>
              </a:solidFill>
            </a:endParaRPr>
          </a:p>
          <a:p>
            <a:r>
              <a:rPr lang="ru-RU" sz="2400" dirty="0" smtClean="0">
                <a:solidFill>
                  <a:srgbClr val="7030A0"/>
                </a:solidFill>
              </a:rPr>
              <a:t>В типовом учебном плане (ТУП)  указывается общая трудоемкость компонента по выбору по циклам дисциплин.</a:t>
            </a:r>
          </a:p>
          <a:p>
            <a:endParaRPr lang="ru-RU" sz="2400" dirty="0" smtClean="0">
              <a:solidFill>
                <a:srgbClr val="7030A0"/>
              </a:solidFill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endParaRPr lang="ru-RU" sz="2400" dirty="0">
              <a:solidFill>
                <a:srgbClr val="7030A0"/>
              </a:solidFill>
              <a:cs typeface="Arial" pitchFamily="34" charset="0"/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endParaRPr lang="ru-RU" sz="2400" dirty="0">
              <a:solidFill>
                <a:srgbClr val="000000"/>
              </a:solidFill>
              <a:cs typeface="Arial" pitchFamily="34" charset="0"/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endParaRPr lang="ru-RU" sz="2400" dirty="0">
              <a:solidFill>
                <a:srgbClr val="990000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Text Box 2"/>
          <p:cNvSpPr txBox="1">
            <a:spLocks noChangeArrowheads="1"/>
          </p:cNvSpPr>
          <p:nvPr/>
        </p:nvSpPr>
        <p:spPr bwMode="auto">
          <a:xfrm>
            <a:off x="800100" y="93663"/>
            <a:ext cx="74723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39267" name="Text Box 3"/>
          <p:cNvSpPr txBox="1">
            <a:spLocks noChangeArrowheads="1"/>
          </p:cNvSpPr>
          <p:nvPr/>
        </p:nvSpPr>
        <p:spPr bwMode="auto">
          <a:xfrm>
            <a:off x="952500" y="193675"/>
            <a:ext cx="7472363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ctr" eaLnBrk="1" hangingPunct="1"/>
            <a:r>
              <a:rPr lang="ru-RU" sz="2600" b="1" dirty="0" smtClean="0">
                <a:solidFill>
                  <a:srgbClr val="800000"/>
                </a:solidFill>
                <a:cs typeface="Arial" pitchFamily="34" charset="0"/>
              </a:rPr>
              <a:t>Учебные планы</a:t>
            </a:r>
            <a:endParaRPr lang="ru-RU" sz="2600" b="1" dirty="0">
              <a:solidFill>
                <a:srgbClr val="800000"/>
              </a:solidFill>
              <a:cs typeface="Arial" pitchFamily="34" charset="0"/>
            </a:endParaRPr>
          </a:p>
        </p:txBody>
      </p:sp>
      <p:pic>
        <p:nvPicPr>
          <p:cNvPr id="13926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8" y="1143000"/>
            <a:ext cx="714375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39269" name="Text Box 6"/>
          <p:cNvSpPr txBox="1">
            <a:spLocks noChangeArrowheads="1"/>
          </p:cNvSpPr>
          <p:nvPr/>
        </p:nvSpPr>
        <p:spPr bwMode="auto">
          <a:xfrm>
            <a:off x="857250" y="1052737"/>
            <a:ext cx="8035925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r>
              <a:rPr lang="ru-RU" sz="2400" dirty="0" smtClean="0">
                <a:solidFill>
                  <a:schemeClr val="accent6"/>
                </a:solidFill>
              </a:rPr>
              <a:t>Каталог элективных дисциплин (КЭД) - представляет собой систематизированный аннотированный перечень всех дисциплин компонента по выбору, содержащий их краткое описание с указанием цели изучения, краткого содержания (основных разделов) и ожидаемых результатов изучения (приобретаемые обучающимися знания, умения, навыки и компетенции)</a:t>
            </a: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r>
              <a:rPr lang="ru-RU" sz="2400" dirty="0" smtClean="0">
                <a:solidFill>
                  <a:schemeClr val="accent6"/>
                </a:solidFill>
              </a:rPr>
              <a:t>В КЭД отражаются </a:t>
            </a:r>
            <a:r>
              <a:rPr lang="ru-RU" sz="2400" dirty="0" err="1" smtClean="0">
                <a:solidFill>
                  <a:schemeClr val="accent6"/>
                </a:solidFill>
              </a:rPr>
              <a:t>пререквизиты</a:t>
            </a:r>
            <a:r>
              <a:rPr lang="ru-RU" sz="2400" dirty="0" smtClean="0">
                <a:solidFill>
                  <a:schemeClr val="accent6"/>
                </a:solidFill>
              </a:rPr>
              <a:t> и </a:t>
            </a:r>
            <a:r>
              <a:rPr lang="ru-RU" sz="2400" dirty="0" err="1" smtClean="0">
                <a:solidFill>
                  <a:schemeClr val="accent6"/>
                </a:solidFill>
              </a:rPr>
              <a:t>постреквизиты</a:t>
            </a:r>
            <a:r>
              <a:rPr lang="ru-RU" sz="2400" dirty="0" smtClean="0">
                <a:solidFill>
                  <a:schemeClr val="accent6"/>
                </a:solidFill>
              </a:rPr>
              <a:t> каждой учебной дисциплины</a:t>
            </a: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r>
              <a:rPr lang="ru-RU" sz="2400" dirty="0" smtClean="0">
                <a:solidFill>
                  <a:schemeClr val="accent6"/>
                </a:solidFill>
              </a:rPr>
              <a:t>КЭД обеспечивает возможность альтернативного выбора учебных дисциплин</a:t>
            </a: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endParaRPr lang="ru-RU" sz="2400" dirty="0">
              <a:solidFill>
                <a:srgbClr val="7030A0"/>
              </a:solidFill>
              <a:cs typeface="Arial" pitchFamily="34" charset="0"/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endParaRPr lang="ru-RU" sz="2400" dirty="0">
              <a:solidFill>
                <a:srgbClr val="000000"/>
              </a:solidFill>
              <a:cs typeface="Arial" pitchFamily="34" charset="0"/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endParaRPr lang="ru-RU" sz="2400" dirty="0">
              <a:solidFill>
                <a:srgbClr val="990000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Text Box 2"/>
          <p:cNvSpPr txBox="1">
            <a:spLocks noChangeArrowheads="1"/>
          </p:cNvSpPr>
          <p:nvPr/>
        </p:nvSpPr>
        <p:spPr bwMode="auto">
          <a:xfrm>
            <a:off x="800100" y="93663"/>
            <a:ext cx="74723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39267" name="Text Box 3"/>
          <p:cNvSpPr txBox="1">
            <a:spLocks noChangeArrowheads="1"/>
          </p:cNvSpPr>
          <p:nvPr/>
        </p:nvSpPr>
        <p:spPr bwMode="auto">
          <a:xfrm>
            <a:off x="952500" y="193675"/>
            <a:ext cx="7472363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ctr" eaLnBrk="1" hangingPunct="1"/>
            <a:r>
              <a:rPr lang="ru-RU" sz="2600" b="1" dirty="0" smtClean="0">
                <a:solidFill>
                  <a:srgbClr val="800000"/>
                </a:solidFill>
                <a:cs typeface="Arial" pitchFamily="34" charset="0"/>
              </a:rPr>
              <a:t>Учебные планы</a:t>
            </a:r>
            <a:endParaRPr lang="ru-RU" sz="2600" b="1" dirty="0">
              <a:solidFill>
                <a:srgbClr val="800000"/>
              </a:solidFill>
              <a:cs typeface="Arial" pitchFamily="34" charset="0"/>
            </a:endParaRPr>
          </a:p>
        </p:txBody>
      </p:sp>
      <p:pic>
        <p:nvPicPr>
          <p:cNvPr id="13926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8" y="1143000"/>
            <a:ext cx="714375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39269" name="Text Box 6"/>
          <p:cNvSpPr txBox="1">
            <a:spLocks noChangeArrowheads="1"/>
          </p:cNvSpPr>
          <p:nvPr/>
        </p:nvSpPr>
        <p:spPr bwMode="auto">
          <a:xfrm>
            <a:off x="857250" y="1052737"/>
            <a:ext cx="8035925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r>
              <a:rPr lang="ru-RU" sz="2400" dirty="0" smtClean="0">
                <a:solidFill>
                  <a:srgbClr val="7030A0"/>
                </a:solidFill>
              </a:rPr>
              <a:t>Индивидуальный учебный план (ИУП) - учебный план студента, самостоятельно формируемый им на каждый учебный год с помощью </a:t>
            </a:r>
            <a:r>
              <a:rPr lang="ru-RU" sz="2400" dirty="0" err="1" smtClean="0">
                <a:solidFill>
                  <a:srgbClr val="7030A0"/>
                </a:solidFill>
              </a:rPr>
              <a:t>эдвайзера</a:t>
            </a:r>
            <a:r>
              <a:rPr lang="ru-RU" sz="2400" dirty="0" smtClean="0">
                <a:solidFill>
                  <a:srgbClr val="7030A0"/>
                </a:solidFill>
              </a:rPr>
              <a:t> на основании типового учебного плана и каталога элективных дисциплин. </a:t>
            </a:r>
          </a:p>
          <a:p>
            <a:endParaRPr lang="ru-RU" sz="2000" dirty="0" smtClean="0">
              <a:solidFill>
                <a:srgbClr val="7030A0"/>
              </a:solidFill>
            </a:endParaRPr>
          </a:p>
          <a:p>
            <a:r>
              <a:rPr lang="ru-RU" sz="2000" dirty="0" smtClean="0">
                <a:solidFill>
                  <a:srgbClr val="7030A0"/>
                </a:solidFill>
              </a:rPr>
              <a:t>Форма </a:t>
            </a:r>
            <a:r>
              <a:rPr lang="ru-RU" sz="2000" dirty="0" err="1" smtClean="0">
                <a:solidFill>
                  <a:srgbClr val="7030A0"/>
                </a:solidFill>
              </a:rPr>
              <a:t>ИУПа</a:t>
            </a:r>
            <a:r>
              <a:rPr lang="ru-RU" sz="2000" dirty="0" smtClean="0">
                <a:solidFill>
                  <a:srgbClr val="7030A0"/>
                </a:solidFill>
              </a:rPr>
              <a:t> определяется вузом самостоятельно.  </a:t>
            </a:r>
          </a:p>
          <a:p>
            <a:r>
              <a:rPr lang="ru-RU" sz="2000" dirty="0" smtClean="0">
                <a:solidFill>
                  <a:srgbClr val="7030A0"/>
                </a:solidFill>
              </a:rPr>
              <a:t>ИУП утверждается деканом факультета </a:t>
            </a:r>
          </a:p>
          <a:p>
            <a:r>
              <a:rPr lang="ru-RU" sz="2000" dirty="0" smtClean="0">
                <a:solidFill>
                  <a:srgbClr val="7030A0"/>
                </a:solidFill>
              </a:rPr>
              <a:t>ИУП составляется в трех экземплярах:</a:t>
            </a:r>
          </a:p>
          <a:p>
            <a:r>
              <a:rPr lang="ru-RU" sz="2000" b="1" dirty="0" smtClean="0">
                <a:solidFill>
                  <a:srgbClr val="7030A0"/>
                </a:solidFill>
              </a:rPr>
              <a:t> один </a:t>
            </a:r>
            <a:r>
              <a:rPr lang="ru-RU" sz="2000" dirty="0" smtClean="0">
                <a:solidFill>
                  <a:srgbClr val="7030A0"/>
                </a:solidFill>
              </a:rPr>
              <a:t>- хранится в деканате, используется для расчета трудоемкости учебной работы преподавателя и служит основой для осуществления контроля за выполнением обучающимся учебного плана, </a:t>
            </a:r>
          </a:p>
          <a:p>
            <a:r>
              <a:rPr lang="ru-RU" sz="2000" b="1" dirty="0" smtClean="0">
                <a:solidFill>
                  <a:srgbClr val="7030A0"/>
                </a:solidFill>
              </a:rPr>
              <a:t>второй</a:t>
            </a:r>
            <a:r>
              <a:rPr lang="ru-RU" sz="2000" dirty="0" smtClean="0">
                <a:solidFill>
                  <a:srgbClr val="7030A0"/>
                </a:solidFill>
              </a:rPr>
              <a:t> – передается в офис Регистратора для организации аттестаций и итогового контроля, </a:t>
            </a:r>
          </a:p>
          <a:p>
            <a:r>
              <a:rPr lang="ru-RU" sz="2000" b="1" dirty="0" smtClean="0">
                <a:solidFill>
                  <a:srgbClr val="7030A0"/>
                </a:solidFill>
              </a:rPr>
              <a:t>третий</a:t>
            </a:r>
            <a:r>
              <a:rPr lang="ru-RU" sz="2000" dirty="0" smtClean="0">
                <a:solidFill>
                  <a:srgbClr val="7030A0"/>
                </a:solidFill>
              </a:rPr>
              <a:t> вручается обучающемуся.   </a:t>
            </a:r>
          </a:p>
          <a:p>
            <a:endParaRPr lang="ru-RU" sz="2400" dirty="0" smtClean="0">
              <a:solidFill>
                <a:srgbClr val="7030A0"/>
              </a:solidFill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endParaRPr lang="ru-RU" sz="2400" dirty="0">
              <a:solidFill>
                <a:srgbClr val="7030A0"/>
              </a:solidFill>
              <a:cs typeface="Arial" pitchFamily="34" charset="0"/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endParaRPr lang="ru-RU" sz="2400" dirty="0">
              <a:solidFill>
                <a:srgbClr val="000000"/>
              </a:solidFill>
              <a:cs typeface="Arial" pitchFamily="34" charset="0"/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endParaRPr lang="ru-RU" sz="2400" dirty="0">
              <a:solidFill>
                <a:srgbClr val="990000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Text Box 2"/>
          <p:cNvSpPr txBox="1">
            <a:spLocks noChangeArrowheads="1"/>
          </p:cNvSpPr>
          <p:nvPr/>
        </p:nvSpPr>
        <p:spPr bwMode="auto">
          <a:xfrm>
            <a:off x="800100" y="93663"/>
            <a:ext cx="74723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39267" name="Text Box 3"/>
          <p:cNvSpPr txBox="1">
            <a:spLocks noChangeArrowheads="1"/>
          </p:cNvSpPr>
          <p:nvPr/>
        </p:nvSpPr>
        <p:spPr bwMode="auto">
          <a:xfrm>
            <a:off x="952500" y="193675"/>
            <a:ext cx="7472363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ctr" eaLnBrk="1" hangingPunct="1"/>
            <a:r>
              <a:rPr lang="ru-RU" sz="2600" b="1" dirty="0" smtClean="0">
                <a:solidFill>
                  <a:srgbClr val="800000"/>
                </a:solidFill>
                <a:cs typeface="Arial" pitchFamily="34" charset="0"/>
              </a:rPr>
              <a:t>Учебные планы</a:t>
            </a:r>
            <a:endParaRPr lang="ru-RU" sz="2600" b="1" dirty="0">
              <a:solidFill>
                <a:srgbClr val="800000"/>
              </a:solidFill>
              <a:cs typeface="Arial" pitchFamily="34" charset="0"/>
            </a:endParaRPr>
          </a:p>
        </p:txBody>
      </p:sp>
      <p:pic>
        <p:nvPicPr>
          <p:cNvPr id="13926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8" y="1143000"/>
            <a:ext cx="714375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39269" name="Text Box 6"/>
          <p:cNvSpPr txBox="1">
            <a:spLocks noChangeArrowheads="1"/>
          </p:cNvSpPr>
          <p:nvPr/>
        </p:nvSpPr>
        <p:spPr bwMode="auto">
          <a:xfrm>
            <a:off x="857250" y="1052737"/>
            <a:ext cx="8035925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r>
              <a:rPr lang="ru-RU" sz="2400" dirty="0" smtClean="0">
                <a:solidFill>
                  <a:schemeClr val="accent6"/>
                </a:solidFill>
              </a:rPr>
              <a:t>Рабочий учебный план (РУП) - учебный документ, разрабатываемый организацией образования самостоятельно на основе типового учебного плана специальности и индивидуальных учебных планов студентов</a:t>
            </a: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r>
              <a:rPr lang="ru-RU" sz="2400" dirty="0" smtClean="0">
                <a:solidFill>
                  <a:schemeClr val="accent6"/>
                </a:solidFill>
              </a:rPr>
              <a:t>В РУП определяется перечень и трудоемкость каждой учебной дисциплины обязательного компонента и компонента по выбору в кредитах, порядок их изучения, виды учебных занятий и формы контроля</a:t>
            </a: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r>
              <a:rPr lang="ru-RU" sz="2400" dirty="0" smtClean="0">
                <a:solidFill>
                  <a:schemeClr val="accent6"/>
                </a:solidFill>
              </a:rPr>
              <a:t>РУП разрабатывается на учебный год и утверждается ректором вуза на основании решения ученого совета</a:t>
            </a:r>
          </a:p>
          <a:p>
            <a:r>
              <a:rPr lang="ru-RU" sz="2400" dirty="0" smtClean="0">
                <a:solidFill>
                  <a:schemeClr val="accent6"/>
                </a:solidFill>
              </a:rPr>
              <a:t> </a:t>
            </a: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endParaRPr lang="ru-RU" sz="2000" dirty="0" smtClean="0">
              <a:solidFill>
                <a:srgbClr val="7030A0"/>
              </a:solidFill>
            </a:endParaRPr>
          </a:p>
          <a:p>
            <a:endParaRPr lang="ru-RU" sz="2400" dirty="0" smtClean="0">
              <a:solidFill>
                <a:srgbClr val="7030A0"/>
              </a:solidFill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endParaRPr lang="ru-RU" sz="2400" dirty="0">
              <a:solidFill>
                <a:srgbClr val="7030A0"/>
              </a:solidFill>
              <a:cs typeface="Arial" pitchFamily="34" charset="0"/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endParaRPr lang="ru-RU" sz="2400" dirty="0">
              <a:solidFill>
                <a:srgbClr val="000000"/>
              </a:solidFill>
              <a:cs typeface="Arial" pitchFamily="34" charset="0"/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endParaRPr lang="ru-RU" sz="2400" dirty="0">
              <a:solidFill>
                <a:srgbClr val="990000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Text Box 2"/>
          <p:cNvSpPr txBox="1">
            <a:spLocks noChangeArrowheads="1"/>
          </p:cNvSpPr>
          <p:nvPr/>
        </p:nvSpPr>
        <p:spPr bwMode="auto">
          <a:xfrm>
            <a:off x="800100" y="93663"/>
            <a:ext cx="74723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39267" name="Text Box 3"/>
          <p:cNvSpPr txBox="1">
            <a:spLocks noChangeArrowheads="1"/>
          </p:cNvSpPr>
          <p:nvPr/>
        </p:nvSpPr>
        <p:spPr bwMode="auto">
          <a:xfrm>
            <a:off x="952500" y="193675"/>
            <a:ext cx="7472363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ctr" eaLnBrk="1" hangingPunct="1"/>
            <a:r>
              <a:rPr lang="ru-RU" sz="2600" b="1" dirty="0" smtClean="0">
                <a:solidFill>
                  <a:srgbClr val="800000"/>
                </a:solidFill>
                <a:cs typeface="Arial" pitchFamily="34" charset="0"/>
              </a:rPr>
              <a:t>Учебные планы</a:t>
            </a:r>
            <a:endParaRPr lang="ru-RU" sz="2600" b="1" dirty="0">
              <a:solidFill>
                <a:srgbClr val="800000"/>
              </a:solidFill>
              <a:cs typeface="Arial" pitchFamily="34" charset="0"/>
            </a:endParaRPr>
          </a:p>
        </p:txBody>
      </p:sp>
      <p:pic>
        <p:nvPicPr>
          <p:cNvPr id="13926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8" y="1143000"/>
            <a:ext cx="714375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39269" name="Text Box 6"/>
          <p:cNvSpPr txBox="1">
            <a:spLocks noChangeArrowheads="1"/>
          </p:cNvSpPr>
          <p:nvPr/>
        </p:nvSpPr>
        <p:spPr bwMode="auto">
          <a:xfrm>
            <a:off x="857250" y="1052737"/>
            <a:ext cx="8035925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r>
              <a:rPr lang="ru-RU" sz="2400" dirty="0" smtClean="0">
                <a:solidFill>
                  <a:schemeClr val="accent6"/>
                </a:solidFill>
              </a:rPr>
              <a:t>РУП служит основой для расчета трудоемкости учебной работы преподавателя</a:t>
            </a: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r>
              <a:rPr lang="ru-RU" sz="2400" dirty="0" smtClean="0">
                <a:solidFill>
                  <a:schemeClr val="accent6"/>
                </a:solidFill>
              </a:rPr>
              <a:t>Форма, структура и порядок разработки РУП и  ИУП определяются организацией образования самостоятельно</a:t>
            </a: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endParaRPr lang="ru-RU" sz="2000" dirty="0" smtClean="0">
              <a:solidFill>
                <a:schemeClr val="accent6"/>
              </a:solidFill>
            </a:endParaRP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endParaRPr lang="ru-RU" sz="2400" dirty="0">
              <a:solidFill>
                <a:schemeClr val="accent6"/>
              </a:solidFill>
              <a:cs typeface="Arial" pitchFamily="34" charset="0"/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endParaRPr lang="ru-RU" sz="2400" dirty="0">
              <a:solidFill>
                <a:srgbClr val="000000"/>
              </a:solidFill>
              <a:cs typeface="Arial" pitchFamily="34" charset="0"/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endParaRPr lang="ru-RU" sz="2400" dirty="0">
              <a:solidFill>
                <a:srgbClr val="990000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Text Box 2"/>
          <p:cNvSpPr txBox="1">
            <a:spLocks noChangeArrowheads="1"/>
          </p:cNvSpPr>
          <p:nvPr/>
        </p:nvSpPr>
        <p:spPr bwMode="auto">
          <a:xfrm>
            <a:off x="800100" y="93663"/>
            <a:ext cx="74723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1315" name="Text Box 3"/>
          <p:cNvSpPr txBox="1">
            <a:spLocks noChangeArrowheads="1"/>
          </p:cNvSpPr>
          <p:nvPr/>
        </p:nvSpPr>
        <p:spPr bwMode="auto">
          <a:xfrm>
            <a:off x="952500" y="193674"/>
            <a:ext cx="7472363" cy="715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ctr" eaLnBrk="1" hangingPunct="1"/>
            <a:r>
              <a:rPr lang="ru-RU" sz="2600" b="1" dirty="0" smtClean="0">
                <a:solidFill>
                  <a:srgbClr val="800000"/>
                </a:solidFill>
                <a:cs typeface="Arial" pitchFamily="34" charset="0"/>
              </a:rPr>
              <a:t>Организация учебного процесса</a:t>
            </a:r>
            <a:endParaRPr lang="ru-RU" sz="2600" b="1" dirty="0">
              <a:solidFill>
                <a:srgbClr val="800000"/>
              </a:solidFill>
              <a:cs typeface="Arial" pitchFamily="34" charset="0"/>
            </a:endParaRPr>
          </a:p>
        </p:txBody>
      </p:sp>
      <p:pic>
        <p:nvPicPr>
          <p:cNvPr id="14131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8" y="1143000"/>
            <a:ext cx="714375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1317" name="Text Box 6"/>
          <p:cNvSpPr txBox="1">
            <a:spLocks noChangeArrowheads="1"/>
          </p:cNvSpPr>
          <p:nvPr/>
        </p:nvSpPr>
        <p:spPr bwMode="auto">
          <a:xfrm>
            <a:off x="857250" y="1285875"/>
            <a:ext cx="8035925" cy="5239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r>
              <a:rPr lang="ru-RU" sz="2400" dirty="0" smtClean="0">
                <a:solidFill>
                  <a:schemeClr val="accent6"/>
                </a:solidFill>
              </a:rPr>
              <a:t>Организация учебного процесса в рамках одного учебного года осуществляется на основе академического календаря</a:t>
            </a: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r>
              <a:rPr lang="ru-RU" sz="2400" dirty="0" smtClean="0">
                <a:solidFill>
                  <a:schemeClr val="accent6"/>
                </a:solidFill>
              </a:rPr>
              <a:t>Академический календарь (</a:t>
            </a:r>
            <a:r>
              <a:rPr lang="ru-RU" sz="2400" dirty="0" err="1" smtClean="0">
                <a:solidFill>
                  <a:schemeClr val="accent6"/>
                </a:solidFill>
              </a:rPr>
              <a:t>Academic</a:t>
            </a:r>
            <a:r>
              <a:rPr lang="ru-RU" sz="2400" dirty="0" smtClean="0">
                <a:solidFill>
                  <a:schemeClr val="accent6"/>
                </a:solidFill>
              </a:rPr>
              <a:t> </a:t>
            </a:r>
            <a:r>
              <a:rPr lang="ru-RU" sz="2400" dirty="0" err="1" smtClean="0">
                <a:solidFill>
                  <a:schemeClr val="accent6"/>
                </a:solidFill>
              </a:rPr>
              <a:t>Calendar</a:t>
            </a:r>
            <a:r>
              <a:rPr lang="ru-RU" sz="2400" dirty="0" smtClean="0">
                <a:solidFill>
                  <a:schemeClr val="accent6"/>
                </a:solidFill>
              </a:rPr>
              <a:t>) - </a:t>
            </a:r>
            <a:r>
              <a:rPr lang="ru-RU" sz="2400" dirty="0" err="1" smtClean="0">
                <a:solidFill>
                  <a:schemeClr val="accent6"/>
                </a:solidFill>
              </a:rPr>
              <a:t>календарь</a:t>
            </a:r>
            <a:r>
              <a:rPr lang="ru-RU" sz="2400" dirty="0" smtClean="0">
                <a:solidFill>
                  <a:schemeClr val="accent6"/>
                </a:solidFill>
              </a:rPr>
              <a:t>  проведения учебных и контрольных мероприятий, профессиональных практик в течение учебного года с указанием дней отдыха (каникул и праздников)</a:t>
            </a: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r>
              <a:rPr lang="ru-RU" sz="2400" dirty="0" smtClean="0">
                <a:solidFill>
                  <a:schemeClr val="accent6"/>
                </a:solidFill>
              </a:rPr>
              <a:t>Академический календарь утверждается ректором вуза, на основании решения ученого совета</a:t>
            </a: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endParaRPr lang="ru-RU" sz="2400" dirty="0">
              <a:solidFill>
                <a:schemeClr val="accent6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800100" y="93663"/>
            <a:ext cx="74723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952500" y="116632"/>
            <a:ext cx="7472363" cy="4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ctr" eaLnBrk="1" hangingPunct="1"/>
            <a:r>
              <a:rPr lang="ru-RU" sz="2600" b="1" dirty="0" smtClean="0">
                <a:solidFill>
                  <a:srgbClr val="800000"/>
                </a:solidFill>
                <a:cs typeface="Arial" pitchFamily="34" charset="0"/>
              </a:rPr>
              <a:t>Немного истории</a:t>
            </a:r>
            <a:endParaRPr lang="ru-RU" sz="2600" b="1" dirty="0">
              <a:solidFill>
                <a:srgbClr val="800000"/>
              </a:solidFill>
              <a:cs typeface="Arial" pitchFamily="34" charset="0"/>
            </a:endParaRPr>
          </a:p>
        </p:txBody>
      </p:sp>
      <p:pic>
        <p:nvPicPr>
          <p:cNvPr id="11269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8" y="1143000"/>
            <a:ext cx="714375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1271" name="Text Box 6"/>
          <p:cNvSpPr txBox="1">
            <a:spLocks noChangeArrowheads="1"/>
          </p:cNvSpPr>
          <p:nvPr/>
        </p:nvSpPr>
        <p:spPr bwMode="auto">
          <a:xfrm>
            <a:off x="971600" y="620688"/>
            <a:ext cx="8029525" cy="590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just" eaLnBrk="1" hangingPunct="1">
              <a:buClr>
                <a:srgbClr val="003399"/>
              </a:buClr>
              <a:buFont typeface="Wingdings" pitchFamily="2" charset="2"/>
              <a:buChar char=""/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Интерес </a:t>
            </a: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к кредитной системе обучения был снизу </a:t>
            </a: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– от вузов</a:t>
            </a: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Char char=""/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Внедрение кредитной системы обучения с 2002-2003 учебного года в режиме эксперимента – 3 вуза</a:t>
            </a: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Char char=""/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2003-2004 </a:t>
            </a:r>
            <a:r>
              <a:rPr lang="ru-RU" sz="2400" dirty="0" err="1" smtClean="0">
                <a:solidFill>
                  <a:srgbClr val="000000"/>
                </a:solidFill>
                <a:cs typeface="Arial" pitchFamily="34" charset="0"/>
              </a:rPr>
              <a:t>уч.год</a:t>
            </a: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 – 13 вузов. Разработаны Рамочные параметры кредитной системы обучения</a:t>
            </a: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Char char=""/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2004-2005 </a:t>
            </a:r>
            <a:r>
              <a:rPr lang="ru-RU" sz="2400" dirty="0" err="1" smtClean="0">
                <a:solidFill>
                  <a:srgbClr val="000000"/>
                </a:solidFill>
                <a:cs typeface="Arial" pitchFamily="34" charset="0"/>
              </a:rPr>
              <a:t>уч.год</a:t>
            </a: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 – 18 вузов</a:t>
            </a:r>
          </a:p>
          <a:p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2005 г. – </a:t>
            </a:r>
            <a:r>
              <a:rPr lang="ru-RU" sz="2400" dirty="0" smtClean="0">
                <a:solidFill>
                  <a:schemeClr val="tx2"/>
                </a:solidFill>
              </a:rPr>
              <a:t>Правила кредитной системы обучения, </a:t>
            </a:r>
          </a:p>
          <a:p>
            <a:r>
              <a:rPr lang="ru-RU" sz="2400" dirty="0" smtClean="0">
                <a:solidFill>
                  <a:schemeClr val="tx2"/>
                </a:solidFill>
              </a:rPr>
              <a:t>реализуемой в режиме эксперимента </a:t>
            </a:r>
            <a:r>
              <a:rPr lang="ru-RU" sz="2400" dirty="0" smtClean="0">
                <a:solidFill>
                  <a:schemeClr val="tx2"/>
                </a:solidFill>
              </a:rPr>
              <a:t> (приказ №753 от 9.12.2005) </a:t>
            </a:r>
            <a:endParaRPr lang="ru-RU" sz="2400" dirty="0" smtClean="0">
              <a:solidFill>
                <a:schemeClr val="tx2"/>
              </a:solidFill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Char char=""/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2005-2006 </a:t>
            </a:r>
            <a:r>
              <a:rPr lang="ru-RU" sz="2400" dirty="0" err="1" smtClean="0">
                <a:solidFill>
                  <a:srgbClr val="000000"/>
                </a:solidFill>
                <a:cs typeface="Arial" pitchFamily="34" charset="0"/>
              </a:rPr>
              <a:t>уч.год</a:t>
            </a: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 – 36 вузов</a:t>
            </a:r>
            <a:endParaRPr lang="ru-RU" sz="24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Char char=""/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2006 г. – разработаны новые ГОСО с параметрами кредитной системы обучения</a:t>
            </a: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Char char=""/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С 2004 г. МОН РК ежегодные республиканские или международные семинары по проблемам кредитной системы обучения</a:t>
            </a: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Char char=""/>
            </a:pPr>
            <a:endParaRPr lang="ru-RU" sz="24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Char char=""/>
            </a:pPr>
            <a:endParaRPr lang="ru-RU" sz="24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Char char=""/>
            </a:pPr>
            <a:endParaRPr lang="ru-RU" sz="24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Char char=""/>
            </a:pPr>
            <a:endParaRPr lang="ru-RU" sz="2400" dirty="0">
              <a:solidFill>
                <a:srgbClr val="000000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Text Box 2"/>
          <p:cNvSpPr txBox="1">
            <a:spLocks noChangeArrowheads="1"/>
          </p:cNvSpPr>
          <p:nvPr/>
        </p:nvSpPr>
        <p:spPr bwMode="auto">
          <a:xfrm>
            <a:off x="800100" y="93663"/>
            <a:ext cx="74723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1315" name="Text Box 3"/>
          <p:cNvSpPr txBox="1">
            <a:spLocks noChangeArrowheads="1"/>
          </p:cNvSpPr>
          <p:nvPr/>
        </p:nvSpPr>
        <p:spPr bwMode="auto">
          <a:xfrm>
            <a:off x="952500" y="193674"/>
            <a:ext cx="7472363" cy="715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ctr" eaLnBrk="1" hangingPunct="1"/>
            <a:r>
              <a:rPr lang="ru-RU" sz="2600" b="1" dirty="0" smtClean="0">
                <a:solidFill>
                  <a:srgbClr val="800000"/>
                </a:solidFill>
                <a:cs typeface="Arial" pitchFamily="34" charset="0"/>
              </a:rPr>
              <a:t>Организация учебного процесса</a:t>
            </a:r>
            <a:endParaRPr lang="ru-RU" sz="2600" b="1" dirty="0">
              <a:solidFill>
                <a:srgbClr val="800000"/>
              </a:solidFill>
              <a:cs typeface="Arial" pitchFamily="34" charset="0"/>
            </a:endParaRPr>
          </a:p>
        </p:txBody>
      </p:sp>
      <p:pic>
        <p:nvPicPr>
          <p:cNvPr id="14131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8" y="1143000"/>
            <a:ext cx="714375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1317" name="Text Box 6"/>
          <p:cNvSpPr txBox="1">
            <a:spLocks noChangeArrowheads="1"/>
          </p:cNvSpPr>
          <p:nvPr/>
        </p:nvSpPr>
        <p:spPr bwMode="auto">
          <a:xfrm>
            <a:off x="857250" y="1285875"/>
            <a:ext cx="8035925" cy="5239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r>
              <a:rPr lang="ru-RU" sz="2400" dirty="0" smtClean="0">
                <a:solidFill>
                  <a:schemeClr val="accent6"/>
                </a:solidFill>
              </a:rPr>
              <a:t>Учебный год состоит из академических периодов, периодов промежуточной аттестации, каникул</a:t>
            </a:r>
            <a:r>
              <a:rPr lang="kk-KZ" sz="2400" dirty="0" smtClean="0">
                <a:solidFill>
                  <a:schemeClr val="accent6"/>
                </a:solidFill>
              </a:rPr>
              <a:t> и</a:t>
            </a:r>
            <a:r>
              <a:rPr lang="ru-RU" sz="2400" dirty="0" smtClean="0">
                <a:solidFill>
                  <a:schemeClr val="accent6"/>
                </a:solidFill>
              </a:rPr>
              <a:t> практик. </a:t>
            </a: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r>
              <a:rPr lang="ru-RU" sz="2400" dirty="0" smtClean="0">
                <a:solidFill>
                  <a:schemeClr val="accent6"/>
                </a:solidFill>
              </a:rPr>
              <a:t>Формы академического периода:  </a:t>
            </a:r>
          </a:p>
          <a:p>
            <a:r>
              <a:rPr lang="ru-RU" sz="2400" dirty="0" smtClean="0">
                <a:solidFill>
                  <a:schemeClr val="accent6"/>
                </a:solidFill>
              </a:rPr>
              <a:t>семестр - 15 недель</a:t>
            </a:r>
          </a:p>
          <a:p>
            <a:r>
              <a:rPr lang="ru-RU" sz="2400" dirty="0" smtClean="0">
                <a:solidFill>
                  <a:schemeClr val="accent6"/>
                </a:solidFill>
              </a:rPr>
              <a:t>триместр - 10 недель </a:t>
            </a:r>
          </a:p>
          <a:p>
            <a:r>
              <a:rPr lang="ru-RU" sz="2400" dirty="0" smtClean="0">
                <a:solidFill>
                  <a:schemeClr val="accent6"/>
                </a:solidFill>
              </a:rPr>
              <a:t>квартал - 8 недель  </a:t>
            </a: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r>
              <a:rPr lang="ru-RU" sz="2400" dirty="0" smtClean="0">
                <a:solidFill>
                  <a:schemeClr val="accent6"/>
                </a:solidFill>
              </a:rPr>
              <a:t>При кредитной технологии обучения расписание учебных занятий составляется в разрезе учебных дисциплин и преподавателей (обеспечивается индивидуальная образовательная траектория и выборность преподавателей)</a:t>
            </a: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endParaRPr lang="ru-RU" sz="2400" dirty="0" smtClean="0">
              <a:solidFill>
                <a:schemeClr val="accent6"/>
              </a:solidFill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endParaRPr lang="ru-RU" sz="2400" dirty="0">
              <a:solidFill>
                <a:schemeClr val="accent6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ext Box 2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marL="4572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marL="914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marL="1371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marL="18288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>
              <a:buClr>
                <a:srgbClr val="FFFFFF"/>
              </a:buClr>
              <a:buFont typeface="Arial" pitchFamily="34" charset="0"/>
              <a:buNone/>
            </a:pPr>
            <a:fld id="{0F08FC7F-4675-4506-9955-5C66E2CE01E5}" type="slidenum">
              <a:rPr lang="en-GB" sz="14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buClr>
                  <a:srgbClr val="FFFFFF"/>
                </a:buClr>
                <a:buFont typeface="Arial" pitchFamily="34" charset="0"/>
                <a:buNone/>
              </a:pPr>
              <a:t>21</a:t>
            </a:fld>
            <a:endParaRPr lang="en-GB" sz="140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48" name="AutoShape 8"/>
          <p:cNvSpPr>
            <a:spLocks noChangeArrowheads="1"/>
          </p:cNvSpPr>
          <p:nvPr/>
        </p:nvSpPr>
        <p:spPr bwMode="auto">
          <a:xfrm>
            <a:off x="755650" y="2060575"/>
            <a:ext cx="7848600" cy="381635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360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>
              <a:buClr>
                <a:srgbClr val="0000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>
                <a:solidFill>
                  <a:srgbClr val="CD0535"/>
                </a:solidFill>
              </a:rPr>
              <a:t>БЛАГОДАРЮ ЗА ВНИМАНИЕ!</a:t>
            </a:r>
            <a:endParaRPr lang="en-GB" sz="3200">
              <a:solidFill>
                <a:srgbClr val="CD0535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800100" y="93663"/>
            <a:ext cx="7472363" cy="60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952500" y="193204"/>
            <a:ext cx="7472363" cy="78752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600" b="1" dirty="0" smtClean="0">
                <a:solidFill>
                  <a:srgbClr val="800000"/>
                </a:solidFill>
                <a:cs typeface="Arial" pitchFamily="34" charset="0"/>
              </a:rPr>
              <a:t>Предпосылки перехода на кредитную систему обучения</a:t>
            </a:r>
            <a:endParaRPr lang="ru-RU" sz="2600" b="1" dirty="0">
              <a:solidFill>
                <a:srgbClr val="800000"/>
              </a:solidFill>
              <a:cs typeface="Arial" pitchFamily="34" charset="0"/>
            </a:endParaRPr>
          </a:p>
        </p:txBody>
      </p:sp>
      <p:pic>
        <p:nvPicPr>
          <p:cNvPr id="1126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8" y="1143000"/>
            <a:ext cx="714375" cy="459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1271" name="Text Box 6"/>
          <p:cNvSpPr txBox="1">
            <a:spLocks noChangeArrowheads="1"/>
          </p:cNvSpPr>
          <p:nvPr/>
        </p:nvSpPr>
        <p:spPr bwMode="auto">
          <a:xfrm>
            <a:off x="857250" y="1285875"/>
            <a:ext cx="8143875" cy="4857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just">
              <a:buClr>
                <a:srgbClr val="003399"/>
              </a:buClr>
              <a:buFont typeface="Wingdings" pitchFamily="2" charset="2"/>
              <a:buChar char="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sz="24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just">
              <a:buClr>
                <a:srgbClr val="003399"/>
              </a:buClr>
              <a:buFont typeface="Wingdings" pitchFamily="2" charset="2"/>
              <a:buChar char="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необходимость повышения качества обучения и образования;</a:t>
            </a:r>
          </a:p>
          <a:p>
            <a:pPr algn="just">
              <a:buClr>
                <a:srgbClr val="003399"/>
              </a:buClr>
              <a:buFont typeface="Wingdings" pitchFamily="2" charset="2"/>
              <a:buChar char="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 вхождение в международное образовательное пространство и движение по направлению вступления в Болонский процесс;</a:t>
            </a:r>
          </a:p>
          <a:p>
            <a:pPr algn="just">
              <a:buClr>
                <a:srgbClr val="003399"/>
              </a:buClr>
              <a:buFont typeface="Wingdings" pitchFamily="2" charset="2"/>
              <a:buChar char="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переход на демократические принципы управления;</a:t>
            </a:r>
          </a:p>
          <a:p>
            <a:pPr algn="just">
              <a:buClr>
                <a:srgbClr val="003399"/>
              </a:buClr>
              <a:buFont typeface="Wingdings" pitchFamily="2" charset="2"/>
              <a:buChar char="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ужесточение требований рынка труда;</a:t>
            </a:r>
          </a:p>
          <a:p>
            <a:pPr algn="just">
              <a:buClr>
                <a:srgbClr val="003399"/>
              </a:buClr>
              <a:buFont typeface="Wingdings" pitchFamily="2" charset="2"/>
              <a:buChar char="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sz="24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just">
              <a:buClr>
                <a:srgbClr val="003399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 smtClean="0">
                <a:solidFill>
                  <a:srgbClr val="7030A0"/>
                </a:solidFill>
                <a:cs typeface="Arial" pitchFamily="34" charset="0"/>
              </a:rPr>
              <a:t>11 </a:t>
            </a:r>
            <a:r>
              <a:rPr lang="ru-RU" sz="2400" dirty="0">
                <a:solidFill>
                  <a:srgbClr val="7030A0"/>
                </a:solidFill>
                <a:cs typeface="Arial" pitchFamily="34" charset="0"/>
              </a:rPr>
              <a:t>марта 2010 г. Казахстан единогласным решением 46 стран-участниц Болонского процесса </a:t>
            </a:r>
            <a:r>
              <a:rPr lang="ru-RU" sz="2400" dirty="0">
                <a:solidFill>
                  <a:srgbClr val="990000"/>
                </a:solidFill>
                <a:cs typeface="Arial" pitchFamily="34" charset="0"/>
              </a:rPr>
              <a:t>вступил в Европейскую зону высшего </a:t>
            </a:r>
            <a:r>
              <a:rPr lang="ru-RU" sz="2400" dirty="0" smtClean="0">
                <a:solidFill>
                  <a:srgbClr val="990000"/>
                </a:solidFill>
                <a:cs typeface="Arial" pitchFamily="34" charset="0"/>
              </a:rPr>
              <a:t>образования</a:t>
            </a: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. </a:t>
            </a:r>
            <a:endParaRPr lang="ru-RU" sz="2400" dirty="0">
              <a:solidFill>
                <a:srgbClr val="000000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800100" y="93663"/>
            <a:ext cx="74723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952500" y="193674"/>
            <a:ext cx="7472363" cy="715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ctr" eaLnBrk="1" hangingPunct="1"/>
            <a:r>
              <a:rPr lang="ru-RU" sz="2600" b="1" dirty="0" smtClean="0">
                <a:solidFill>
                  <a:srgbClr val="800000"/>
                </a:solidFill>
                <a:cs typeface="Arial" pitchFamily="34" charset="0"/>
              </a:rPr>
              <a:t>Законодательная и нормативно-правовая база кредитной системы обучения</a:t>
            </a:r>
            <a:endParaRPr lang="ru-RU" sz="2600" b="1" dirty="0">
              <a:solidFill>
                <a:srgbClr val="800000"/>
              </a:solidFill>
              <a:cs typeface="Arial" pitchFamily="34" charset="0"/>
            </a:endParaRPr>
          </a:p>
        </p:txBody>
      </p:sp>
      <p:pic>
        <p:nvPicPr>
          <p:cNvPr id="11269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8" y="1143000"/>
            <a:ext cx="714375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1271" name="Text Box 6"/>
          <p:cNvSpPr txBox="1">
            <a:spLocks noChangeArrowheads="1"/>
          </p:cNvSpPr>
          <p:nvPr/>
        </p:nvSpPr>
        <p:spPr bwMode="auto">
          <a:xfrm>
            <a:off x="971600" y="1285875"/>
            <a:ext cx="8029525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just" eaLnBrk="1" hangingPunct="1">
              <a:buClr>
                <a:srgbClr val="003399"/>
              </a:buClr>
              <a:buFont typeface="Wingdings" pitchFamily="2" charset="2"/>
              <a:buChar char=""/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Закон Республики Казахстан «Об образовании» (2007 г.)</a:t>
            </a:r>
            <a:endParaRPr lang="ru-RU" sz="2400" dirty="0">
              <a:solidFill>
                <a:srgbClr val="000000"/>
              </a:solidFill>
              <a:cs typeface="Arial" pitchFamily="34" charset="0"/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Char char=""/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Государственная программа развития образования  Республики Казахстан на 2011-2020 годы </a:t>
            </a:r>
            <a:endParaRPr lang="ru-RU" sz="2400" dirty="0">
              <a:solidFill>
                <a:srgbClr val="000000"/>
              </a:solidFill>
              <a:cs typeface="Arial" pitchFamily="34" charset="0"/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Char char=""/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Государственные общеобязательные стандарты высшего и послевузовского образования: Общие положения и по специальностям (2004,2006, 2007,2008-2011)</a:t>
            </a:r>
            <a:endParaRPr lang="ru-RU" sz="2400" dirty="0">
              <a:solidFill>
                <a:srgbClr val="000000"/>
              </a:solidFill>
              <a:cs typeface="Arial" pitchFamily="34" charset="0"/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Char char=""/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Правила  организации учебного процесса по кредитной технологии обучения (2011)</a:t>
            </a:r>
            <a:endParaRPr lang="ru-RU" sz="2400" dirty="0">
              <a:solidFill>
                <a:srgbClr val="000000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Text Box 2"/>
          <p:cNvSpPr txBox="1">
            <a:spLocks noChangeArrowheads="1"/>
          </p:cNvSpPr>
          <p:nvPr/>
        </p:nvSpPr>
        <p:spPr bwMode="auto">
          <a:xfrm>
            <a:off x="800100" y="93663"/>
            <a:ext cx="74723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31075" name="Text Box 3"/>
          <p:cNvSpPr txBox="1">
            <a:spLocks noChangeArrowheads="1"/>
          </p:cNvSpPr>
          <p:nvPr/>
        </p:nvSpPr>
        <p:spPr bwMode="auto">
          <a:xfrm>
            <a:off x="952500" y="193674"/>
            <a:ext cx="7472363" cy="859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ctr" eaLnBrk="1" hangingPunct="1"/>
            <a:r>
              <a:rPr lang="ru-RU" sz="2600" b="1" dirty="0" smtClean="0">
                <a:solidFill>
                  <a:srgbClr val="800000"/>
                </a:solidFill>
                <a:cs typeface="Arial" pitchFamily="34" charset="0"/>
              </a:rPr>
              <a:t>Закон Республики Казахстан «Об образовании» (2007) </a:t>
            </a:r>
            <a:endParaRPr lang="ru-RU" sz="2600" b="1" dirty="0">
              <a:solidFill>
                <a:srgbClr val="800000"/>
              </a:solidFill>
              <a:cs typeface="Arial" pitchFamily="34" charset="0"/>
            </a:endParaRPr>
          </a:p>
        </p:txBody>
      </p:sp>
      <p:pic>
        <p:nvPicPr>
          <p:cNvPr id="13107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8" y="1143000"/>
            <a:ext cx="714375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31077" name="Text Box 6"/>
          <p:cNvSpPr txBox="1">
            <a:spLocks noChangeArrowheads="1"/>
          </p:cNvSpPr>
          <p:nvPr/>
        </p:nvSpPr>
        <p:spPr bwMode="auto">
          <a:xfrm>
            <a:off x="857250" y="1285875"/>
            <a:ext cx="8143875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r>
              <a:rPr lang="ru-RU" sz="2400" dirty="0" smtClean="0">
                <a:solidFill>
                  <a:srgbClr val="7030A0"/>
                </a:solidFill>
                <a:cs typeface="Arial" pitchFamily="34" charset="0"/>
              </a:rPr>
              <a:t>Статья 1</a:t>
            </a: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r>
              <a:rPr lang="ru-RU" sz="2400" dirty="0" smtClean="0">
                <a:solidFill>
                  <a:srgbClr val="7030A0"/>
                </a:solidFill>
                <a:cs typeface="Arial" pitchFamily="34" charset="0"/>
              </a:rPr>
              <a:t>36) Кредитная технология обучения – обучение на основе выбора и самостоятельного планирования обучающимся последовательности изучения дисциплин с использованием кредита как унифицированной единицы измерения объема учебной работы обучающегося и преподавателя</a:t>
            </a:r>
            <a:endParaRPr lang="ru-RU" sz="2400" dirty="0">
              <a:solidFill>
                <a:srgbClr val="7030A0"/>
              </a:solidFill>
              <a:cs typeface="Arial" pitchFamily="34" charset="0"/>
            </a:endParaRPr>
          </a:p>
          <a:p>
            <a:pPr algn="just" eaLnBrk="1" hangingPunct="1">
              <a:buClr>
                <a:srgbClr val="003399"/>
              </a:buClr>
              <a:buFont typeface="Wingdings" pitchFamily="2" charset="2"/>
              <a:buNone/>
            </a:pPr>
            <a:endParaRPr lang="ru-RU" sz="2400" dirty="0">
              <a:solidFill>
                <a:srgbClr val="990000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800100" y="93663"/>
            <a:ext cx="7472363" cy="60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952500" y="193204"/>
            <a:ext cx="7472363" cy="78752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600" b="1" dirty="0" smtClean="0">
                <a:solidFill>
                  <a:srgbClr val="800000"/>
                </a:solidFill>
                <a:cs typeface="Arial" pitchFamily="34" charset="0"/>
              </a:rPr>
              <a:t>Понятие кредитной системы обучения</a:t>
            </a:r>
            <a:endParaRPr lang="ru-RU" sz="2600" b="1" dirty="0">
              <a:solidFill>
                <a:srgbClr val="800000"/>
              </a:solidFill>
              <a:cs typeface="Arial" pitchFamily="34" charset="0"/>
            </a:endParaRPr>
          </a:p>
        </p:txBody>
      </p:sp>
      <p:pic>
        <p:nvPicPr>
          <p:cNvPr id="1126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8" y="1143000"/>
            <a:ext cx="714375" cy="459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1271" name="Text Box 6"/>
          <p:cNvSpPr txBox="1">
            <a:spLocks noChangeArrowheads="1"/>
          </p:cNvSpPr>
          <p:nvPr/>
        </p:nvSpPr>
        <p:spPr bwMode="auto">
          <a:xfrm>
            <a:off x="857250" y="1285875"/>
            <a:ext cx="8143875" cy="4857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r>
              <a:rPr lang="ru-RU" sz="2800" dirty="0" smtClean="0">
                <a:solidFill>
                  <a:srgbClr val="000099"/>
                </a:solidFill>
                <a:cs typeface="Arial" pitchFamily="34" charset="0"/>
              </a:rPr>
              <a:t>Кредитная система обучения является нелинейной системой организации учебного процесса</a:t>
            </a:r>
          </a:p>
          <a:p>
            <a:endParaRPr lang="ru-RU" sz="2800" dirty="0" smtClean="0">
              <a:solidFill>
                <a:srgbClr val="000099"/>
              </a:solidFill>
              <a:cs typeface="Arial" pitchFamily="34" charset="0"/>
            </a:endParaRPr>
          </a:p>
          <a:p>
            <a:r>
              <a:rPr lang="ru-RU" sz="2800" dirty="0" smtClean="0">
                <a:solidFill>
                  <a:srgbClr val="000099"/>
                </a:solidFill>
                <a:cs typeface="Arial" pitchFamily="34" charset="0"/>
              </a:rPr>
              <a:t>Нелинейная система обучения – способ организации учебного процесса, устанавливающий, что обучающиеся в определенных границах имеют возможность индивидуально планировать последовательность образовательной траектории</a:t>
            </a:r>
            <a:endParaRPr lang="ru-RU" sz="2800" dirty="0">
              <a:solidFill>
                <a:srgbClr val="000099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трелка вниз 12"/>
          <p:cNvSpPr/>
          <p:nvPr/>
        </p:nvSpPr>
        <p:spPr>
          <a:xfrm>
            <a:off x="1547813" y="285750"/>
            <a:ext cx="6769100" cy="1143000"/>
          </a:xfrm>
          <a:prstGeom prst="downArrow">
            <a:avLst>
              <a:gd name="adj1" fmla="val 92806"/>
              <a:gd name="adj2" fmla="val 47387"/>
            </a:avLst>
          </a:prstGeom>
          <a:solidFill>
            <a:schemeClr val="bg1"/>
          </a:solidFill>
          <a:ln w="63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928688" y="1628800"/>
            <a:ext cx="8107808" cy="5112568"/>
          </a:xfrm>
          <a:prstGeom prst="downArrow">
            <a:avLst>
              <a:gd name="adj1" fmla="val 100000"/>
              <a:gd name="adj2" fmla="val 11520"/>
            </a:avLst>
          </a:prstGeom>
          <a:gradFill flip="none" rotWithShape="1"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63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8786813" y="201613"/>
            <a:ext cx="357187" cy="369887"/>
          </a:xfrm>
          <a:prstGeom prst="rect">
            <a:avLst/>
          </a:prstGeom>
        </p:spPr>
        <p:txBody>
          <a:bodyPr anchor="ctr"/>
          <a:lstStyle/>
          <a:p>
            <a:pPr algn="ctr" defTabSz="914400" fontAlgn="auto"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Заголовок 4"/>
          <p:cNvSpPr txBox="1">
            <a:spLocks/>
          </p:cNvSpPr>
          <p:nvPr/>
        </p:nvSpPr>
        <p:spPr>
          <a:xfrm>
            <a:off x="800100" y="93663"/>
            <a:ext cx="7472363" cy="6096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defTabSz="914400" fontAlgn="auto"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2800" dirty="0">
              <a:solidFill>
                <a:schemeClr val="tx1"/>
              </a:solidFill>
              <a:ea typeface="+mj-ea"/>
              <a:cs typeface="Arial" pitchFamily="34" charset="0"/>
            </a:endParaRPr>
          </a:p>
        </p:txBody>
      </p:sp>
      <p:sp>
        <p:nvSpPr>
          <p:cNvPr id="99334" name="Rectangle 382"/>
          <p:cNvSpPr txBox="1">
            <a:spLocks noChangeArrowheads="1"/>
          </p:cNvSpPr>
          <p:nvPr/>
        </p:nvSpPr>
        <p:spPr bwMode="black">
          <a:xfrm>
            <a:off x="2051050" y="256014"/>
            <a:ext cx="5689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ctr" defTabSz="914400" eaLnBrk="1" hangingPunct="1">
              <a:buClrTx/>
              <a:buSzTx/>
              <a:buFontTx/>
              <a:buNone/>
            </a:pPr>
            <a:r>
              <a:rPr lang="ru-RU" altLang="ko-KR" sz="2400" b="1" dirty="0" smtClean="0">
                <a:solidFill>
                  <a:schemeClr val="tx1"/>
                </a:solidFill>
                <a:cs typeface="Arial" pitchFamily="34" charset="0"/>
              </a:rPr>
              <a:t>Характерные черты кредитной системы обучения</a:t>
            </a:r>
            <a:endParaRPr lang="en-US" altLang="ko-KR" sz="2000" b="1" dirty="0">
              <a:solidFill>
                <a:schemeClr val="tx1"/>
              </a:solidFill>
              <a:ea typeface="Gulim" pitchFamily="34" charset="-127"/>
            </a:endParaRPr>
          </a:p>
        </p:txBody>
      </p:sp>
      <p:sp>
        <p:nvSpPr>
          <p:cNvPr id="99335" name="Rectangle 382"/>
          <p:cNvSpPr txBox="1">
            <a:spLocks noChangeArrowheads="1"/>
          </p:cNvSpPr>
          <p:nvPr/>
        </p:nvSpPr>
        <p:spPr bwMode="black">
          <a:xfrm>
            <a:off x="857250" y="1651153"/>
            <a:ext cx="8072438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</a:rPr>
              <a:t>Введение системы кредитов для оценки трудозатрат обучающихся и преподавателей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</a:rPr>
              <a:t>Свобода выбора обучающимися дисциплин из компонента по выбору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</a:rPr>
              <a:t>Свобода выбора обучающимися преподавателей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</a:rPr>
              <a:t>Самостоятельное формирование обучающимся индивидуального учебного плана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</a:rPr>
              <a:t>Специальные академические службы: </a:t>
            </a:r>
            <a:r>
              <a:rPr lang="ru-RU" sz="2400" b="1" dirty="0" err="1" smtClean="0">
                <a:solidFill>
                  <a:srgbClr val="7030A0"/>
                </a:solidFill>
                <a:latin typeface="Times New Roman" pitchFamily="18" charset="0"/>
              </a:rPr>
              <a:t>тьюторы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</a:rPr>
              <a:t>, </a:t>
            </a:r>
            <a:r>
              <a:rPr lang="ru-RU" sz="2400" b="1" dirty="0" err="1" smtClean="0">
                <a:solidFill>
                  <a:srgbClr val="7030A0"/>
                </a:solidFill>
                <a:latin typeface="Times New Roman" pitchFamily="18" charset="0"/>
              </a:rPr>
              <a:t>эдвайзеры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</a:rPr>
              <a:t>, офис Регистратора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</a:rPr>
              <a:t>Широкие полномочия факультета в организации учебного процесса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</a:rPr>
              <a:t>(определение и учет видов педагогической нагрузки ППС)</a:t>
            </a:r>
          </a:p>
          <a:p>
            <a:pPr>
              <a:buFont typeface="Arial" pitchFamily="34" charset="0"/>
              <a:buChar char="•"/>
            </a:pPr>
            <a:endParaRPr lang="ru-RU" sz="2400" b="1" dirty="0" smtClean="0">
              <a:solidFill>
                <a:srgbClr val="7030A0"/>
              </a:solidFill>
              <a:latin typeface="Times New Roman" pitchFamily="18" charset="0"/>
            </a:endParaRPr>
          </a:p>
          <a:p>
            <a:endParaRPr lang="ru-RU" sz="2000" dirty="0">
              <a:solidFill>
                <a:srgbClr val="7030A0"/>
              </a:solidFill>
              <a:latin typeface="Times New Roman" pitchFamily="18" charset="0"/>
            </a:endParaRPr>
          </a:p>
        </p:txBody>
      </p:sp>
      <p:pic>
        <p:nvPicPr>
          <p:cNvPr id="9933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8" y="1071563"/>
            <a:ext cx="642937" cy="464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Text Box 2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marL="4572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marL="914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marL="1371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marL="18288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>
              <a:buClr>
                <a:srgbClr val="FFFFFF"/>
              </a:buClr>
              <a:buFont typeface="Arial" pitchFamily="34" charset="0"/>
              <a:buNone/>
            </a:pPr>
            <a:fld id="{EAD8D4C7-A2A9-488E-9B53-75686D2FDEB7}" type="slidenum">
              <a:rPr lang="en-GB" sz="14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buClr>
                  <a:srgbClr val="FFFFFF"/>
                </a:buClr>
                <a:buFont typeface="Arial" pitchFamily="34" charset="0"/>
                <a:buNone/>
              </a:pPr>
              <a:t>8</a:t>
            </a:fld>
            <a:endParaRPr lang="en-GB" sz="140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5171" name="AutoShape 3"/>
          <p:cNvSpPr>
            <a:spLocks noChangeArrowheads="1"/>
          </p:cNvSpPr>
          <p:nvPr/>
        </p:nvSpPr>
        <p:spPr bwMode="auto">
          <a:xfrm>
            <a:off x="251520" y="1772816"/>
            <a:ext cx="8712968" cy="4248472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360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>
              <a:buClr>
                <a:srgbClr val="0000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800" b="1" dirty="0" smtClean="0">
              <a:solidFill>
                <a:srgbClr val="CD0535"/>
              </a:solidFill>
            </a:endParaRPr>
          </a:p>
          <a:p>
            <a:pPr>
              <a:buClr>
                <a:srgbClr val="0000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800" b="1" dirty="0" smtClean="0">
              <a:solidFill>
                <a:srgbClr val="CD0535"/>
              </a:solidFill>
            </a:endParaRPr>
          </a:p>
          <a:p>
            <a:pPr>
              <a:buClr>
                <a:srgbClr val="0000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dirty="0" smtClean="0">
                <a:solidFill>
                  <a:srgbClr val="CD0535"/>
                </a:solidFill>
              </a:rPr>
              <a:t>В целях повышения качества реализации </a:t>
            </a:r>
          </a:p>
          <a:p>
            <a:pPr>
              <a:buClr>
                <a:srgbClr val="0000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dirty="0" smtClean="0">
                <a:solidFill>
                  <a:srgbClr val="CD0535"/>
                </a:solidFill>
              </a:rPr>
              <a:t>образовательных программ и обеспечения </a:t>
            </a:r>
          </a:p>
          <a:p>
            <a:pPr>
              <a:buClr>
                <a:srgbClr val="0000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dirty="0" smtClean="0">
                <a:solidFill>
                  <a:srgbClr val="CD0535"/>
                </a:solidFill>
              </a:rPr>
              <a:t>объективности оценки учебных достижений</a:t>
            </a:r>
          </a:p>
          <a:p>
            <a:pPr>
              <a:buClr>
                <a:srgbClr val="0000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dirty="0" smtClean="0">
                <a:solidFill>
                  <a:srgbClr val="CD0535"/>
                </a:solidFill>
              </a:rPr>
              <a:t>обучающихся процессы обучения и итогового </a:t>
            </a:r>
          </a:p>
          <a:p>
            <a:pPr>
              <a:buClr>
                <a:srgbClr val="0000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dirty="0" smtClean="0">
                <a:solidFill>
                  <a:srgbClr val="CD0535"/>
                </a:solidFill>
              </a:rPr>
              <a:t>контроля разделяются</a:t>
            </a:r>
          </a:p>
          <a:p>
            <a:pPr>
              <a:buClr>
                <a:srgbClr val="0000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dirty="0" smtClean="0">
                <a:solidFill>
                  <a:srgbClr val="CD0535"/>
                </a:solidFill>
              </a:rPr>
              <a:t>(пункт 43  Правил организации учебного процесса по кредитной </a:t>
            </a:r>
          </a:p>
          <a:p>
            <a:pPr>
              <a:buClr>
                <a:srgbClr val="0000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dirty="0" smtClean="0">
                <a:solidFill>
                  <a:srgbClr val="CD0535"/>
                </a:solidFill>
              </a:rPr>
              <a:t>технологии обучения)</a:t>
            </a:r>
            <a:endParaRPr lang="en-GB" sz="2000" b="1" dirty="0">
              <a:solidFill>
                <a:srgbClr val="CD0535"/>
              </a:solidFill>
            </a:endParaRPr>
          </a:p>
        </p:txBody>
      </p:sp>
      <p:sp>
        <p:nvSpPr>
          <p:cNvPr id="135172" name="AutoShape 4"/>
          <p:cNvSpPr>
            <a:spLocks noChangeArrowheads="1"/>
          </p:cNvSpPr>
          <p:nvPr/>
        </p:nvSpPr>
        <p:spPr bwMode="auto">
          <a:xfrm>
            <a:off x="539750" y="260351"/>
            <a:ext cx="8135938" cy="1224434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360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>
              <a:buClr>
                <a:srgbClr val="0000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dirty="0" smtClean="0">
                <a:solidFill>
                  <a:srgbClr val="CD0535"/>
                </a:solidFill>
              </a:rPr>
              <a:t>принципиально</a:t>
            </a:r>
            <a:endParaRPr lang="en-GB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трелка вниз 12"/>
          <p:cNvSpPr/>
          <p:nvPr/>
        </p:nvSpPr>
        <p:spPr>
          <a:xfrm>
            <a:off x="1547813" y="285750"/>
            <a:ext cx="6769100" cy="1143000"/>
          </a:xfrm>
          <a:prstGeom prst="downArrow">
            <a:avLst>
              <a:gd name="adj1" fmla="val 92806"/>
              <a:gd name="adj2" fmla="val 47387"/>
            </a:avLst>
          </a:prstGeom>
          <a:solidFill>
            <a:schemeClr val="bg1"/>
          </a:solidFill>
          <a:ln w="63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696393" y="1700808"/>
            <a:ext cx="8215312" cy="4968552"/>
          </a:xfrm>
          <a:prstGeom prst="downArrow">
            <a:avLst>
              <a:gd name="adj1" fmla="val 100000"/>
              <a:gd name="adj2" fmla="val 11520"/>
            </a:avLst>
          </a:prstGeom>
          <a:gradFill flip="none" rotWithShape="1"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63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8786813" y="201613"/>
            <a:ext cx="357187" cy="369887"/>
          </a:xfrm>
          <a:prstGeom prst="rect">
            <a:avLst/>
          </a:prstGeom>
        </p:spPr>
        <p:txBody>
          <a:bodyPr anchor="ctr"/>
          <a:lstStyle/>
          <a:p>
            <a:pPr algn="ctr" defTabSz="914400" fontAlgn="auto"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Заголовок 4"/>
          <p:cNvSpPr txBox="1">
            <a:spLocks/>
          </p:cNvSpPr>
          <p:nvPr/>
        </p:nvSpPr>
        <p:spPr>
          <a:xfrm>
            <a:off x="800100" y="93663"/>
            <a:ext cx="7472363" cy="6096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defTabSz="914400" fontAlgn="auto"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2800" dirty="0">
              <a:solidFill>
                <a:schemeClr val="tx1"/>
              </a:solidFill>
              <a:ea typeface="+mj-ea"/>
              <a:cs typeface="Arial" pitchFamily="34" charset="0"/>
            </a:endParaRPr>
          </a:p>
        </p:txBody>
      </p:sp>
      <p:sp>
        <p:nvSpPr>
          <p:cNvPr id="99334" name="Rectangle 382"/>
          <p:cNvSpPr txBox="1">
            <a:spLocks noChangeArrowheads="1"/>
          </p:cNvSpPr>
          <p:nvPr/>
        </p:nvSpPr>
        <p:spPr bwMode="black">
          <a:xfrm>
            <a:off x="2051050" y="256014"/>
            <a:ext cx="5689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ctr" defTabSz="914400" eaLnBrk="1" hangingPunct="1">
              <a:buClrTx/>
              <a:buSzTx/>
              <a:buFontTx/>
              <a:buNone/>
            </a:pPr>
            <a:r>
              <a:rPr lang="ru-RU" altLang="ko-KR" sz="2400" b="1" dirty="0" smtClean="0">
                <a:solidFill>
                  <a:schemeClr val="tx1"/>
                </a:solidFill>
                <a:cs typeface="Arial" pitchFamily="34" charset="0"/>
              </a:rPr>
              <a:t>Организационное обеспечение кредитной системы обучения</a:t>
            </a:r>
            <a:endParaRPr lang="en-US" altLang="ko-KR" sz="2000" b="1" dirty="0">
              <a:solidFill>
                <a:schemeClr val="tx1"/>
              </a:solidFill>
              <a:ea typeface="Gulim" pitchFamily="34" charset="-127"/>
            </a:endParaRPr>
          </a:p>
        </p:txBody>
      </p:sp>
      <p:sp>
        <p:nvSpPr>
          <p:cNvPr id="99335" name="Rectangle 382"/>
          <p:cNvSpPr txBox="1">
            <a:spLocks noChangeArrowheads="1"/>
          </p:cNvSpPr>
          <p:nvPr/>
        </p:nvSpPr>
        <p:spPr bwMode="black">
          <a:xfrm>
            <a:off x="748033" y="1815202"/>
            <a:ext cx="8163671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marL="514350" indent="-514350" algn="just" defTabSz="914400" eaLnBrk="1" hangingPunct="1">
              <a:buClrTx/>
              <a:buSzTx/>
              <a:buFontTx/>
              <a:buAutoNum type="arabicPeriod"/>
            </a:pPr>
            <a:r>
              <a:rPr lang="ru-RU" sz="2400" b="1" dirty="0" smtClean="0">
                <a:solidFill>
                  <a:schemeClr val="tx1"/>
                </a:solidFill>
                <a:cs typeface="Arial" pitchFamily="34" charset="0"/>
              </a:rPr>
              <a:t>Разработка внутренних документов по кредитной системе обучения:</a:t>
            </a:r>
          </a:p>
          <a:p>
            <a:r>
              <a:rPr lang="ru-RU" sz="2000" dirty="0" smtClean="0">
                <a:solidFill>
                  <a:srgbClr val="7030A0"/>
                </a:solidFill>
              </a:rPr>
              <a:t>1) Положение об организации учебного процесса по кредитной системе</a:t>
            </a:r>
          </a:p>
          <a:p>
            <a:r>
              <a:rPr lang="ru-RU" sz="2000" dirty="0" smtClean="0">
                <a:solidFill>
                  <a:srgbClr val="7030A0"/>
                </a:solidFill>
              </a:rPr>
              <a:t>2) Информационный пакет для студента</a:t>
            </a:r>
          </a:p>
          <a:p>
            <a:r>
              <a:rPr lang="ru-RU" sz="2000" dirty="0" smtClean="0">
                <a:solidFill>
                  <a:srgbClr val="7030A0"/>
                </a:solidFill>
              </a:rPr>
              <a:t>3) Учебно-методический комплекс специальности (УМКС) </a:t>
            </a:r>
          </a:p>
          <a:p>
            <a:r>
              <a:rPr lang="ru-RU" sz="2000" dirty="0" smtClean="0">
                <a:solidFill>
                  <a:srgbClr val="7030A0"/>
                </a:solidFill>
              </a:rPr>
              <a:t>4) Учебно-методический комплекс дисциплины (УМКД)</a:t>
            </a:r>
          </a:p>
          <a:p>
            <a:r>
              <a:rPr lang="ru-RU" sz="2000" dirty="0" smtClean="0">
                <a:solidFill>
                  <a:srgbClr val="7030A0"/>
                </a:solidFill>
              </a:rPr>
              <a:t>5) Каталог элективных дисциплин</a:t>
            </a:r>
          </a:p>
          <a:p>
            <a:pPr marL="457200" indent="-457200" algn="just" defTabSz="914400" eaLnBrk="1" hangingPunct="1">
              <a:buClrTx/>
              <a:buSzTx/>
            </a:pPr>
            <a:r>
              <a:rPr lang="ru-RU" sz="2400" b="1" dirty="0" smtClean="0">
                <a:solidFill>
                  <a:schemeClr val="tx2"/>
                </a:solidFill>
                <a:cs typeface="Arial" pitchFamily="34" charset="0"/>
              </a:rPr>
              <a:t>2. Создание специальных академических служб</a:t>
            </a:r>
          </a:p>
          <a:p>
            <a:pPr marL="457200" indent="-457200" algn="just" defTabSz="914400" eaLnBrk="1" hangingPunct="1">
              <a:buClrTx/>
              <a:buSzTx/>
              <a:buAutoNum type="arabicParenR"/>
            </a:pPr>
            <a:r>
              <a:rPr lang="ru-RU" sz="2000" dirty="0" err="1" smtClean="0">
                <a:solidFill>
                  <a:srgbClr val="7030A0"/>
                </a:solidFill>
                <a:cs typeface="Arial" pitchFamily="34" charset="0"/>
              </a:rPr>
              <a:t>Тьюторы</a:t>
            </a:r>
            <a:endParaRPr lang="ru-RU" sz="2000" dirty="0" smtClean="0">
              <a:solidFill>
                <a:srgbClr val="7030A0"/>
              </a:solidFill>
              <a:cs typeface="Arial" pitchFamily="34" charset="0"/>
            </a:endParaRPr>
          </a:p>
          <a:p>
            <a:pPr marL="457200" indent="-457200" algn="just" defTabSz="914400" eaLnBrk="1" hangingPunct="1">
              <a:buClrTx/>
              <a:buSzTx/>
              <a:buAutoNum type="arabicParenR"/>
            </a:pPr>
            <a:r>
              <a:rPr lang="ru-RU" sz="2000" dirty="0" err="1" smtClean="0">
                <a:solidFill>
                  <a:srgbClr val="7030A0"/>
                </a:solidFill>
                <a:cs typeface="Arial" pitchFamily="34" charset="0"/>
              </a:rPr>
              <a:t>Эдвайзеры</a:t>
            </a:r>
            <a:endParaRPr lang="ru-RU" sz="2000" dirty="0" smtClean="0">
              <a:solidFill>
                <a:srgbClr val="7030A0"/>
              </a:solidFill>
              <a:cs typeface="Arial" pitchFamily="34" charset="0"/>
            </a:endParaRPr>
          </a:p>
          <a:p>
            <a:pPr marL="457200" indent="-457200" algn="just" defTabSz="914400" eaLnBrk="1" hangingPunct="1">
              <a:buClrTx/>
              <a:buSzTx/>
              <a:buAutoNum type="arabicParenR"/>
            </a:pPr>
            <a:r>
              <a:rPr lang="ru-RU" sz="2000" dirty="0" smtClean="0">
                <a:solidFill>
                  <a:srgbClr val="7030A0"/>
                </a:solidFill>
                <a:cs typeface="Arial" pitchFamily="34" charset="0"/>
              </a:rPr>
              <a:t>Офис Регистратора</a:t>
            </a:r>
          </a:p>
          <a:p>
            <a:pPr marL="457200" indent="-457200" algn="just" defTabSz="914400" eaLnBrk="1" hangingPunct="1">
              <a:buClrTx/>
              <a:buSzTx/>
              <a:buAutoNum type="arabicParenR"/>
            </a:pPr>
            <a:r>
              <a:rPr lang="ru-RU" sz="2000" dirty="0" smtClean="0">
                <a:solidFill>
                  <a:srgbClr val="7030A0"/>
                </a:solidFill>
                <a:cs typeface="Arial" pitchFamily="34" charset="0"/>
              </a:rPr>
              <a:t>Отдел академической мобильности</a:t>
            </a:r>
            <a:endParaRPr lang="ru-RU" sz="2000" dirty="0">
              <a:solidFill>
                <a:srgbClr val="7030A0"/>
              </a:solidFill>
              <a:cs typeface="Arial" pitchFamily="34" charset="0"/>
            </a:endParaRPr>
          </a:p>
        </p:txBody>
      </p:sp>
      <p:pic>
        <p:nvPicPr>
          <p:cNvPr id="9933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8" y="1071563"/>
            <a:ext cx="642937" cy="464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89873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"/>
        <a:cs typeface="Lucida Sans Unicode"/>
      </a:majorFont>
      <a:minorFont>
        <a:latin typeface="Calibri"/>
        <a:ea typeface="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cs typeface="Lucida Sans Unicode" pitchFamily="34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4971</TotalTime>
  <Words>1146</Words>
  <Application>Microsoft Office PowerPoint</Application>
  <PresentationFormat>Экран (4:3)</PresentationFormat>
  <Paragraphs>197</Paragraphs>
  <Slides>21</Slides>
  <Notes>21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ооо</dc:title>
  <dc:creator>Admin</dc:creator>
  <cp:lastModifiedBy>ПГУ</cp:lastModifiedBy>
  <cp:revision>436</cp:revision>
  <cp:lastPrinted>2012-01-06T05:17:49Z</cp:lastPrinted>
  <dcterms:created xsi:type="dcterms:W3CDTF">2010-06-04T10:41:38Z</dcterms:created>
  <dcterms:modified xsi:type="dcterms:W3CDTF">2012-03-21T08:08:11Z</dcterms:modified>
</cp:coreProperties>
</file>