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theme/themeOverride6.xml" ContentType="application/vnd.openxmlformats-officedocument.themeOverride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79" r:id="rId9"/>
    <p:sldId id="261" r:id="rId10"/>
    <p:sldId id="262" r:id="rId11"/>
    <p:sldId id="263" r:id="rId12"/>
    <p:sldId id="277" r:id="rId13"/>
    <p:sldId id="264" r:id="rId14"/>
    <p:sldId id="280" r:id="rId15"/>
    <p:sldId id="265" r:id="rId16"/>
    <p:sldId id="308" r:id="rId17"/>
    <p:sldId id="285" r:id="rId18"/>
    <p:sldId id="287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284" r:id="rId41"/>
    <p:sldId id="266" r:id="rId42"/>
    <p:sldId id="267" r:id="rId43"/>
    <p:sldId id="269" r:id="rId44"/>
    <p:sldId id="281" r:id="rId45"/>
    <p:sldId id="282" r:id="rId46"/>
    <p:sldId id="283" r:id="rId47"/>
    <p:sldId id="270" r:id="rId48"/>
    <p:sldId id="268" r:id="rId49"/>
    <p:sldId id="27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3" autoAdjust="0"/>
    <p:restoredTop sz="95507" autoAdjust="0"/>
  </p:normalViewPr>
  <p:slideViewPr>
    <p:cSldViewPr>
      <p:cViewPr>
        <p:scale>
          <a:sx n="75" d="100"/>
          <a:sy n="75" d="100"/>
        </p:scale>
        <p:origin x="-110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8.xlsx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9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1.xlsx"/><Relationship Id="rId1" Type="http://schemas.openxmlformats.org/officeDocument/2006/relationships/themeOverride" Target="../theme/themeOverride6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2.xlsx"/><Relationship Id="rId1" Type="http://schemas.openxmlformats.org/officeDocument/2006/relationships/themeOverride" Target="../theme/themeOverride7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3.xlsx"/><Relationship Id="rId1" Type="http://schemas.openxmlformats.org/officeDocument/2006/relationships/themeOverride" Target="../theme/themeOverride8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5.xlsx"/><Relationship Id="rId1" Type="http://schemas.openxmlformats.org/officeDocument/2006/relationships/themeOverride" Target="../theme/themeOverride10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6.xlsx"/><Relationship Id="rId1" Type="http://schemas.openxmlformats.org/officeDocument/2006/relationships/themeOverride" Target="../theme/themeOverride1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казахский/русский язык </c:v>
                </c:pt>
                <c:pt idx="1">
                  <c:v>английский язык </c:v>
                </c:pt>
                <c:pt idx="2">
                  <c:v>казахский/русский язык для специальных целей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shape val="cylinder"/>
        <c:axId val="92125440"/>
        <c:axId val="92135424"/>
        <c:axId val="0"/>
      </c:bar3DChart>
      <c:catAx>
        <c:axId val="921254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2135424"/>
        <c:crosses val="autoZero"/>
        <c:auto val="1"/>
        <c:lblAlgn val="ctr"/>
        <c:lblOffset val="100"/>
      </c:catAx>
      <c:valAx>
        <c:axId val="9213542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92125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</c:ser>
        <c:shape val="cylinder"/>
        <c:axId val="93344128"/>
        <c:axId val="93345664"/>
        <c:axId val="0"/>
      </c:bar3DChart>
      <c:catAx>
        <c:axId val="933441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3345664"/>
        <c:crosses val="autoZero"/>
        <c:auto val="1"/>
        <c:lblAlgn val="ctr"/>
        <c:lblOffset val="100"/>
      </c:catAx>
      <c:valAx>
        <c:axId val="9334566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93344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hape val="cylinder"/>
        <c:axId val="93436160"/>
        <c:axId val="93437952"/>
        <c:axId val="0"/>
      </c:bar3DChart>
      <c:catAx>
        <c:axId val="934361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3437952"/>
        <c:crosses val="autoZero"/>
        <c:auto val="1"/>
        <c:lblAlgn val="ctr"/>
        <c:lblOffset val="100"/>
      </c:catAx>
      <c:valAx>
        <c:axId val="9343795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93436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shape val="cylinder"/>
        <c:axId val="84103552"/>
        <c:axId val="84105088"/>
        <c:axId val="0"/>
      </c:bar3DChart>
      <c:catAx>
        <c:axId val="8410355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4105088"/>
        <c:crosses val="autoZero"/>
        <c:auto val="1"/>
        <c:lblAlgn val="ctr"/>
        <c:lblOffset val="100"/>
      </c:catAx>
      <c:valAx>
        <c:axId val="8410508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84103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</c:ser>
        <c:shape val="cylinder"/>
        <c:axId val="93464832"/>
        <c:axId val="93466624"/>
        <c:axId val="0"/>
      </c:bar3DChart>
      <c:catAx>
        <c:axId val="934648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3466624"/>
        <c:crosses val="autoZero"/>
        <c:auto val="1"/>
        <c:lblAlgn val="ctr"/>
        <c:lblOffset val="100"/>
      </c:catAx>
      <c:valAx>
        <c:axId val="9346662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93464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shape val="cylinder"/>
        <c:axId val="93471104"/>
        <c:axId val="93472640"/>
        <c:axId val="0"/>
      </c:bar3DChart>
      <c:catAx>
        <c:axId val="934711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3472640"/>
        <c:crosses val="autoZero"/>
        <c:auto val="1"/>
        <c:lblAlgn val="ctr"/>
        <c:lblOffset val="100"/>
      </c:catAx>
      <c:valAx>
        <c:axId val="9347264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934711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 казахском языке</c:v>
                </c:pt>
                <c:pt idx="1">
                  <c:v>На русском языке</c:v>
                </c:pt>
                <c:pt idx="2">
                  <c:v>На английском языке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33</c:v>
                </c:pt>
                <c:pt idx="2">
                  <c:v>49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 казахском языке</c:v>
                </c:pt>
                <c:pt idx="1">
                  <c:v>На русском языке</c:v>
                </c:pt>
                <c:pt idx="2">
                  <c:v>На английском языке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49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 казахском языке</c:v>
                </c:pt>
                <c:pt idx="1">
                  <c:v>На русском языке</c:v>
                </c:pt>
                <c:pt idx="2">
                  <c:v>На английском языке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38</c:v>
                </c:pt>
                <c:pt idx="2">
                  <c:v>47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 казахском языке</c:v>
                </c:pt>
                <c:pt idx="1">
                  <c:v>На русском языке</c:v>
                </c:pt>
                <c:pt idx="2">
                  <c:v>На английском языке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1612494769532358"/>
          <c:y val="0.18129267023124104"/>
          <c:w val="0.80145949515474402"/>
          <c:h val="0.720186551186767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9779733715983801E-2"/>
                  <c:y val="-3.4220907461360042E-2"/>
                </c:manualLayout>
              </c:layout>
              <c:tx>
                <c:rich>
                  <a:bodyPr/>
                  <a:lstStyle/>
                  <a:p>
                    <a:pPr>
                      <a:defRPr sz="2800">
                        <a:solidFill>
                          <a:srgbClr val="C00000"/>
                        </a:solidFill>
                      </a:defRPr>
                    </a:pPr>
                    <a:r>
                      <a:rPr lang="en-US" sz="2800" b="1" dirty="0" smtClean="0">
                        <a:solidFill>
                          <a:srgbClr val="C00000"/>
                        </a:solidFill>
                      </a:rPr>
                      <a:t>36</a:t>
                    </a:r>
                    <a:endParaRPr lang="en-US" sz="2800" b="1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1428044858982438E-2"/>
                  <c:y val="-1.579426498216616E-2"/>
                </c:manualLayout>
              </c:layout>
              <c:tx>
                <c:rich>
                  <a:bodyPr/>
                  <a:lstStyle/>
                  <a:p>
                    <a:pPr>
                      <a:defRPr sz="2800">
                        <a:solidFill>
                          <a:srgbClr val="C00000"/>
                        </a:solidFill>
                      </a:defRPr>
                    </a:pPr>
                    <a:r>
                      <a:rPr lang="en-US" sz="2800" b="1" dirty="0" smtClean="0">
                        <a:solidFill>
                          <a:srgbClr val="C00000"/>
                        </a:solidFill>
                      </a:rPr>
                      <a:t>64</a:t>
                    </a:r>
                    <a:endParaRPr lang="en-US" sz="2800" b="1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2010-2011 учебный год </c:v>
                </c:pt>
                <c:pt idx="1">
                  <c:v>2011-2012 учебный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</c:ser>
        <c:shape val="cylinder"/>
        <c:axId val="46747008"/>
        <c:axId val="46748800"/>
        <c:axId val="0"/>
      </c:bar3DChart>
      <c:catAx>
        <c:axId val="46747008"/>
        <c:scaling>
          <c:orientation val="minMax"/>
        </c:scaling>
        <c:delete val="1"/>
        <c:axPos val="b"/>
        <c:tickLblPos val="none"/>
        <c:crossAx val="46748800"/>
        <c:crosses val="autoZero"/>
        <c:auto val="1"/>
        <c:lblAlgn val="ctr"/>
        <c:lblOffset val="100"/>
      </c:catAx>
      <c:valAx>
        <c:axId val="46748800"/>
        <c:scaling>
          <c:orientation val="minMax"/>
        </c:scaling>
        <c:axPos val="l"/>
        <c:majorGridlines/>
        <c:numFmt formatCode="General" sourceLinked="1"/>
        <c:tickLblPos val="nextTo"/>
        <c:crossAx val="46747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004487040380769"/>
          <c:y val="0.91227561566905846"/>
          <c:w val="0.79924946034033639"/>
          <c:h val="7.3062155614550289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Казахский </c:v>
                </c:pt>
                <c:pt idx="1">
                  <c:v>Русский </c:v>
                </c:pt>
                <c:pt idx="2">
                  <c:v>Английский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hape val="cylinder"/>
        <c:axId val="127198720"/>
        <c:axId val="127243392"/>
        <c:axId val="0"/>
      </c:bar3DChart>
      <c:catAx>
        <c:axId val="1271987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7243392"/>
        <c:crosses val="autoZero"/>
        <c:auto val="1"/>
        <c:lblAlgn val="ctr"/>
        <c:lblOffset val="100"/>
      </c:catAx>
      <c:valAx>
        <c:axId val="12724339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27198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shape val="cylinder"/>
        <c:axId val="127384576"/>
        <c:axId val="127443712"/>
        <c:axId val="0"/>
      </c:bar3DChart>
      <c:catAx>
        <c:axId val="1273845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7443712"/>
        <c:crosses val="autoZero"/>
        <c:auto val="1"/>
        <c:lblAlgn val="ctr"/>
        <c:lblOffset val="100"/>
      </c:catAx>
      <c:valAx>
        <c:axId val="12744371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27384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</c:ser>
        <c:shape val="cylinder"/>
        <c:axId val="130739584"/>
        <c:axId val="130749568"/>
        <c:axId val="0"/>
      </c:bar3DChart>
      <c:catAx>
        <c:axId val="1307395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0749568"/>
        <c:crosses val="autoZero"/>
        <c:auto val="1"/>
        <c:lblAlgn val="ctr"/>
        <c:lblOffset val="100"/>
      </c:catAx>
      <c:valAx>
        <c:axId val="13074956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0739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13</c:v>
                </c:pt>
                <c:pt idx="2">
                  <c:v>14</c:v>
                </c:pt>
              </c:numCache>
            </c:numRef>
          </c:val>
        </c:ser>
        <c:shape val="cylinder"/>
        <c:axId val="130815488"/>
        <c:axId val="130817024"/>
        <c:axId val="0"/>
      </c:bar3DChart>
      <c:catAx>
        <c:axId val="1308154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0817024"/>
        <c:crosses val="autoZero"/>
        <c:auto val="1"/>
        <c:lblAlgn val="ctr"/>
        <c:lblOffset val="100"/>
      </c:catAx>
      <c:valAx>
        <c:axId val="13081702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0815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hape val="cylinder"/>
        <c:axId val="130844160"/>
        <c:axId val="130845696"/>
        <c:axId val="0"/>
      </c:bar3DChart>
      <c:catAx>
        <c:axId val="1308441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0845696"/>
        <c:crosses val="autoZero"/>
        <c:auto val="1"/>
        <c:lblAlgn val="ctr"/>
        <c:lblOffset val="100"/>
      </c:catAx>
      <c:valAx>
        <c:axId val="130845696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0844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Русский</c:v>
                </c:pt>
                <c:pt idx="1">
                  <c:v>Казахский</c:v>
                </c:pt>
                <c:pt idx="2">
                  <c:v>Английский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hape val="cylinder"/>
        <c:axId val="131025536"/>
        <c:axId val="131027328"/>
        <c:axId val="0"/>
      </c:bar3DChart>
      <c:catAx>
        <c:axId val="13102553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1027328"/>
        <c:crosses val="autoZero"/>
        <c:auto val="1"/>
        <c:lblAlgn val="ctr"/>
        <c:lblOffset val="100"/>
      </c:catAx>
      <c:valAx>
        <c:axId val="13102732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1025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hape val="cylinder"/>
        <c:axId val="131056384"/>
        <c:axId val="131057920"/>
        <c:axId val="0"/>
      </c:bar3DChart>
      <c:catAx>
        <c:axId val="1310563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1057920"/>
        <c:crosses val="autoZero"/>
        <c:auto val="1"/>
        <c:lblAlgn val="ctr"/>
        <c:lblOffset val="100"/>
      </c:catAx>
      <c:valAx>
        <c:axId val="13105792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1056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shape val="cylinder"/>
        <c:axId val="131123840"/>
        <c:axId val="131133824"/>
        <c:axId val="0"/>
      </c:bar3DChart>
      <c:catAx>
        <c:axId val="1311238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1133824"/>
        <c:crosses val="autoZero"/>
        <c:auto val="1"/>
        <c:lblAlgn val="ctr"/>
        <c:lblOffset val="100"/>
      </c:catAx>
      <c:valAx>
        <c:axId val="13113382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1123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25</c:v>
                </c:pt>
                <c:pt idx="2">
                  <c:v>4</c:v>
                </c:pt>
              </c:numCache>
            </c:numRef>
          </c:val>
        </c:ser>
        <c:shape val="cylinder"/>
        <c:axId val="131158784"/>
        <c:axId val="131160320"/>
        <c:axId val="0"/>
      </c:bar3DChart>
      <c:catAx>
        <c:axId val="1311587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1160320"/>
        <c:crosses val="autoZero"/>
        <c:auto val="1"/>
        <c:lblAlgn val="ctr"/>
        <c:lblOffset val="100"/>
      </c:catAx>
      <c:valAx>
        <c:axId val="13116032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1158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34</c:v>
                </c:pt>
                <c:pt idx="2">
                  <c:v>6</c:v>
                </c:pt>
              </c:numCache>
            </c:numRef>
          </c:val>
        </c:ser>
        <c:shape val="cylinder"/>
        <c:axId val="131246720"/>
        <c:axId val="131248512"/>
        <c:axId val="0"/>
      </c:bar3DChart>
      <c:catAx>
        <c:axId val="1312467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1248512"/>
        <c:crosses val="autoZero"/>
        <c:auto val="1"/>
        <c:lblAlgn val="ctr"/>
        <c:lblOffset val="100"/>
      </c:catAx>
      <c:valAx>
        <c:axId val="13124851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1246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2011 г.</c:v>
                </c:pt>
                <c:pt idx="1">
                  <c:v>2012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53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6395308398950179"/>
          <c:y val="0.41326500984251968"/>
          <c:w val="0.22354691601049878"/>
          <c:h val="0.21409498031496077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27</c:v>
                </c:pt>
                <c:pt idx="2">
                  <c:v>8</c:v>
                </c:pt>
              </c:numCache>
            </c:numRef>
          </c:val>
        </c:ser>
        <c:shape val="cylinder"/>
        <c:axId val="131261184"/>
        <c:axId val="131262720"/>
        <c:axId val="0"/>
      </c:bar3DChart>
      <c:catAx>
        <c:axId val="1312611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1262720"/>
        <c:crosses val="autoZero"/>
        <c:auto val="1"/>
        <c:lblAlgn val="ctr"/>
        <c:lblOffset val="100"/>
      </c:catAx>
      <c:valAx>
        <c:axId val="13126272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1261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Русский</c:v>
                </c:pt>
                <c:pt idx="1">
                  <c:v>Казахский</c:v>
                </c:pt>
                <c:pt idx="2">
                  <c:v>Английский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25</c:v>
                </c:pt>
                <c:pt idx="2">
                  <c:v>5</c:v>
                </c:pt>
              </c:numCache>
            </c:numRef>
          </c:val>
        </c:ser>
        <c:shape val="cylinder"/>
        <c:axId val="131468288"/>
        <c:axId val="131470080"/>
        <c:axId val="0"/>
      </c:bar3DChart>
      <c:catAx>
        <c:axId val="1314682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1470080"/>
        <c:crosses val="autoZero"/>
        <c:auto val="1"/>
        <c:lblAlgn val="ctr"/>
        <c:lblOffset val="100"/>
      </c:catAx>
      <c:valAx>
        <c:axId val="13147008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1468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30</c:v>
                </c:pt>
                <c:pt idx="2">
                  <c:v>6</c:v>
                </c:pt>
              </c:numCache>
            </c:numRef>
          </c:val>
        </c:ser>
        <c:shape val="cylinder"/>
        <c:axId val="131515520"/>
        <c:axId val="131517056"/>
        <c:axId val="0"/>
      </c:bar3DChart>
      <c:catAx>
        <c:axId val="1315155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1517056"/>
        <c:crosses val="autoZero"/>
        <c:auto val="1"/>
        <c:lblAlgn val="ctr"/>
        <c:lblOffset val="100"/>
      </c:catAx>
      <c:valAx>
        <c:axId val="131517056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1515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29</c:v>
                </c:pt>
                <c:pt idx="2">
                  <c:v>6</c:v>
                </c:pt>
              </c:numCache>
            </c:numRef>
          </c:val>
        </c:ser>
        <c:shape val="cylinder"/>
        <c:axId val="131570688"/>
        <c:axId val="131601152"/>
        <c:axId val="0"/>
      </c:bar3DChart>
      <c:catAx>
        <c:axId val="1315706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1601152"/>
        <c:crosses val="autoZero"/>
        <c:auto val="1"/>
        <c:lblAlgn val="ctr"/>
        <c:lblOffset val="100"/>
      </c:catAx>
      <c:valAx>
        <c:axId val="13160115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1570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29</c:v>
                </c:pt>
                <c:pt idx="2">
                  <c:v>7</c:v>
                </c:pt>
              </c:numCache>
            </c:numRef>
          </c:val>
        </c:ser>
        <c:shape val="cylinder"/>
        <c:axId val="131777664"/>
        <c:axId val="131779200"/>
        <c:axId val="0"/>
      </c:bar3DChart>
      <c:catAx>
        <c:axId val="1317776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1779200"/>
        <c:crosses val="autoZero"/>
        <c:auto val="1"/>
        <c:lblAlgn val="ctr"/>
        <c:lblOffset val="100"/>
      </c:catAx>
      <c:valAx>
        <c:axId val="13177920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1777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29</c:v>
                </c:pt>
                <c:pt idx="2">
                  <c:v>6</c:v>
                </c:pt>
              </c:numCache>
            </c:numRef>
          </c:val>
        </c:ser>
        <c:shape val="cylinder"/>
        <c:axId val="131537920"/>
        <c:axId val="131781376"/>
        <c:axId val="0"/>
      </c:bar3DChart>
      <c:catAx>
        <c:axId val="1315379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1781376"/>
        <c:crosses val="autoZero"/>
        <c:auto val="1"/>
        <c:lblAlgn val="ctr"/>
        <c:lblOffset val="100"/>
      </c:catAx>
      <c:valAx>
        <c:axId val="131781376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1537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4</c:v>
                </c:pt>
              </c:numCache>
            </c:numRef>
          </c:val>
        </c:ser>
        <c:shape val="cylinder"/>
        <c:axId val="131859584"/>
        <c:axId val="131861120"/>
        <c:axId val="0"/>
      </c:bar3DChart>
      <c:catAx>
        <c:axId val="1318595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1861120"/>
        <c:crosses val="autoZero"/>
        <c:auto val="1"/>
        <c:lblAlgn val="ctr"/>
        <c:lblOffset val="100"/>
      </c:catAx>
      <c:valAx>
        <c:axId val="13186112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31859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3832</c:v>
                </c:pt>
                <c:pt idx="1">
                  <c:v>632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</c:v>
                </c:pt>
                <c:pt idx="1">
                  <c:v>203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4211</c:v>
                </c:pt>
                <c:pt idx="1">
                  <c:v>379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</c:v>
                </c:pt>
                <c:pt idx="1">
                  <c:v>159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18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014A5-9553-4C31-8DED-497730B48991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3F033-C3E7-4CBB-989C-35F1C8575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42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3F033-C3E7-4CBB-989C-35F1C85752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00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3F033-C3E7-4CBB-989C-35F1C85752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00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2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980728"/>
            <a:ext cx="5616624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2564904"/>
            <a:ext cx="7772400" cy="1470025"/>
          </a:xfrm>
          <a:effectLst>
            <a:outerShdw blurRad="50800" dist="177800" dir="5400000" sx="105000" sy="105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ПРОГРАММА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полиязычного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образования в Павлодарском государственном университете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имени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С.Торайгырова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на 2012 – 2016 годы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7944" y="6237312"/>
            <a:ext cx="1872952" cy="43204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Павлодар, 2013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D:\Цвет\Эмблема\Логотип юбилейный вле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349250"/>
            <a:ext cx="2500312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1136799"/>
            <a:ext cx="4176464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Павлодарский государственный университет имени С. </a:t>
            </a:r>
            <a:r>
              <a:rPr lang="ru-RU" sz="2000" b="1" dirty="0" err="1">
                <a:solidFill>
                  <a:schemeClr val="bg1"/>
                </a:solidFill>
              </a:rPr>
              <a:t>Торайгырова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6633" y="4581128"/>
            <a:ext cx="3459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С.М.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Омирбаев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экономических наук, профессор,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ректор  Павлодарского государственного университета имени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С.Торайгырова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4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67544" y="1628801"/>
            <a:ext cx="8136904" cy="5040560"/>
          </a:xfrm>
          <a:prstGeom prst="roundRect">
            <a:avLst>
              <a:gd name="adj" fmla="val 63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33265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Целевые индикаторы реализации программы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67544" y="3861049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2018895" y="6191726"/>
            <a:ext cx="4582375" cy="261610"/>
            <a:chOff x="2018895" y="6191726"/>
            <a:chExt cx="4582375" cy="26161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018895" y="6191726"/>
              <a:ext cx="253478" cy="21602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133569" y="6191726"/>
              <a:ext cx="253478" cy="2160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349288" y="6191726"/>
              <a:ext cx="253478" cy="21602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509833" y="6191726"/>
              <a:ext cx="253478" cy="21602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34919" y="6191726"/>
              <a:ext cx="8379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kk-KZ" sz="1100" b="1" dirty="0" smtClean="0"/>
                <a:t>2012-2013</a:t>
              </a:r>
              <a:endParaRPr lang="ru-RU" sz="1100" b="1" dirty="0">
                <a:latin typeface="Times New Roman"/>
                <a:ea typeface="Times New Roman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80556" y="6191726"/>
              <a:ext cx="8379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kk-KZ" sz="1100" b="1" dirty="0" smtClean="0"/>
                <a:t>2013-2014</a:t>
              </a:r>
              <a:endParaRPr lang="ru-RU" sz="1100" b="1" dirty="0">
                <a:latin typeface="Times New Roman"/>
                <a:ea typeface="Times New Roman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02766" y="6191726"/>
              <a:ext cx="8379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kk-KZ" sz="1100" b="1" dirty="0" smtClean="0"/>
                <a:t>2014-2015</a:t>
              </a:r>
              <a:endParaRPr lang="ru-RU" sz="1100" b="1" dirty="0">
                <a:latin typeface="Times New Roman"/>
                <a:ea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63311" y="6191726"/>
              <a:ext cx="8379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kk-KZ" sz="1100" b="1" dirty="0" smtClean="0"/>
                <a:t>2015-2016</a:t>
              </a:r>
              <a:endParaRPr lang="ru-RU" sz="1100" b="1" dirty="0">
                <a:latin typeface="Times New Roman"/>
                <a:ea typeface="Times New Roman"/>
              </a:endParaRPr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2987824" y="1921768"/>
            <a:ext cx="0" cy="3811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868144" y="1921768"/>
            <a:ext cx="0" cy="3811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395536" y="1844824"/>
            <a:ext cx="2520280" cy="1944216"/>
            <a:chOff x="395536" y="1844824"/>
            <a:chExt cx="2520280" cy="1944216"/>
          </a:xfrm>
        </p:grpSpPr>
        <p:graphicFrame>
          <p:nvGraphicFramePr>
            <p:cNvPr id="2" name="Диаграмма 1"/>
            <p:cNvGraphicFramePr/>
            <p:nvPr>
              <p:extLst>
                <p:ext uri="{D42A27DB-BD31-4B8C-83A1-F6EECF244321}">
                  <p14:modId xmlns:p14="http://schemas.microsoft.com/office/powerpoint/2010/main" xmlns="" val="587900120"/>
                </p:ext>
              </p:extLst>
            </p:nvPr>
          </p:nvGraphicFramePr>
          <p:xfrm>
            <a:off x="395536" y="2420888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539552" y="1844824"/>
              <a:ext cx="23042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kk-KZ" sz="1000" b="1" dirty="0" smtClean="0"/>
                <a:t>Доля </a:t>
              </a:r>
              <a:r>
                <a:rPr lang="kk-KZ" sz="1000" b="1" dirty="0"/>
                <a:t>образовательных программ обучения будущих специалистов</a:t>
              </a:r>
            </a:p>
            <a:p>
              <a:pPr algn="ctr">
                <a:spcAft>
                  <a:spcPts val="0"/>
                </a:spcAft>
              </a:pPr>
              <a:r>
                <a:rPr lang="kk-KZ" sz="1000" b="1" dirty="0"/>
                <a:t> на трех языках </a:t>
              </a:r>
              <a:r>
                <a:rPr lang="kk-KZ" sz="1000" b="1" dirty="0" smtClean="0"/>
                <a:t>(%)</a:t>
              </a:r>
              <a:endParaRPr lang="ru-RU" sz="1000" b="1" dirty="0">
                <a:latin typeface="Times New Roman"/>
                <a:ea typeface="Times New Roman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5576" y="3068960"/>
              <a:ext cx="322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5</a:t>
              </a:r>
              <a:endParaRPr lang="ru-RU" sz="1000" b="1" dirty="0" smtClean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42043" y="2863969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46099" y="2653650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34131" y="2515150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20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178696" y="1844824"/>
            <a:ext cx="2520280" cy="1944216"/>
            <a:chOff x="3178696" y="1844824"/>
            <a:chExt cx="2520280" cy="1944216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xmlns="" val="4236820365"/>
                </p:ext>
              </p:extLst>
            </p:nvPr>
          </p:nvGraphicFramePr>
          <p:xfrm>
            <a:off x="3178696" y="2420888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3178696" y="1844824"/>
              <a:ext cx="23042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 smtClean="0"/>
                <a:t>Создание </a:t>
              </a:r>
              <a:r>
                <a:rPr lang="ru-RU" sz="1000" b="1" dirty="0"/>
                <a:t>специализированных отделений специальностей </a:t>
              </a:r>
            </a:p>
            <a:p>
              <a:pPr algn="ctr">
                <a:spcAft>
                  <a:spcPts val="0"/>
                </a:spcAft>
              </a:pPr>
              <a:r>
                <a:rPr lang="ru-RU" sz="1000" b="1" dirty="0"/>
                <a:t>с </a:t>
              </a:r>
              <a:r>
                <a:rPr lang="ru-RU" sz="1000" b="1" dirty="0" err="1"/>
                <a:t>полиязычным</a:t>
              </a:r>
              <a:r>
                <a:rPr lang="ru-RU" sz="1000" b="1" dirty="0"/>
                <a:t> образованием (%)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91880" y="3212976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9509" y="3083049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47138" y="2812833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18038" y="2660432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15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12160" y="1921768"/>
            <a:ext cx="2520280" cy="1867272"/>
            <a:chOff x="6012160" y="1921768"/>
            <a:chExt cx="2520280" cy="1867272"/>
          </a:xfrm>
        </p:grpSpPr>
        <p:graphicFrame>
          <p:nvGraphicFramePr>
            <p:cNvPr id="9" name="Диаграмма 8"/>
            <p:cNvGraphicFramePr/>
            <p:nvPr>
              <p:extLst>
                <p:ext uri="{D42A27DB-BD31-4B8C-83A1-F6EECF244321}">
                  <p14:modId xmlns:p14="http://schemas.microsoft.com/office/powerpoint/2010/main" xmlns="" val="2014561127"/>
                </p:ext>
              </p:extLst>
            </p:nvPr>
          </p:nvGraphicFramePr>
          <p:xfrm>
            <a:off x="6012160" y="2420888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6012160" y="1921768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 smtClean="0"/>
                <a:t>Доля </a:t>
              </a:r>
              <a:r>
                <a:rPr lang="ru-RU" sz="1000" b="1" dirty="0"/>
                <a:t>специальностей по внедрению </a:t>
              </a:r>
              <a:r>
                <a:rPr lang="ru-RU" sz="1000" b="1" dirty="0" err="1"/>
                <a:t>двудипломного</a:t>
              </a:r>
              <a:r>
                <a:rPr lang="ru-RU" sz="1000" b="1" dirty="0"/>
                <a:t> образования (%)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00192" y="3187118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77821" y="3057191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55450" y="2786975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26350" y="2634574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6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67544" y="3861048"/>
            <a:ext cx="2592288" cy="1944216"/>
            <a:chOff x="467544" y="3861048"/>
            <a:chExt cx="2592288" cy="1944216"/>
          </a:xfrm>
        </p:grpSpPr>
        <p:graphicFrame>
          <p:nvGraphicFramePr>
            <p:cNvPr id="10" name="Диаграмма 9"/>
            <p:cNvGraphicFramePr/>
            <p:nvPr>
              <p:extLst>
                <p:ext uri="{D42A27DB-BD31-4B8C-83A1-F6EECF244321}">
                  <p14:modId xmlns:p14="http://schemas.microsoft.com/office/powerpoint/2010/main" xmlns="" val="316155859"/>
                </p:ext>
              </p:extLst>
            </p:nvPr>
          </p:nvGraphicFramePr>
          <p:xfrm>
            <a:off x="492696" y="4437112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467544" y="3861048"/>
              <a:ext cx="2592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 smtClean="0"/>
                <a:t>Участие </a:t>
              </a:r>
              <a:r>
                <a:rPr lang="ru-RU" sz="1000" b="1" dirty="0"/>
                <a:t>ППС университета в международных стажировках </a:t>
              </a:r>
            </a:p>
            <a:p>
              <a:pPr algn="ctr">
                <a:spcAft>
                  <a:spcPts val="0"/>
                </a:spcAft>
              </a:pPr>
              <a:r>
                <a:rPr lang="ru-RU" sz="1000" b="1" dirty="0"/>
                <a:t>и повышении квалификации в ведущих университетах мира (чел.)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3030" y="5085184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5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70659" y="4869160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18107" y="4653136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15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06139" y="4653136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20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59832" y="4005064"/>
            <a:ext cx="2736304" cy="1800200"/>
            <a:chOff x="3059832" y="4005064"/>
            <a:chExt cx="2736304" cy="1800200"/>
          </a:xfrm>
        </p:grpSpPr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xmlns="" val="2545928734"/>
                </p:ext>
              </p:extLst>
            </p:nvPr>
          </p:nvGraphicFramePr>
          <p:xfrm>
            <a:off x="3275856" y="4437112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059832" y="4005064"/>
              <a:ext cx="25922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00" b="1" dirty="0" smtClean="0"/>
                <a:t>Доля </a:t>
              </a:r>
              <a:r>
                <a:rPr lang="ru-RU" sz="1000" b="1" dirty="0"/>
                <a:t>участия обучающихся университета в конкурсах, </a:t>
              </a:r>
              <a:r>
                <a:rPr lang="ru-RU" sz="1000" b="1" dirty="0" smtClean="0"/>
                <a:t>программах </a:t>
              </a:r>
              <a:r>
                <a:rPr lang="ru-RU" sz="1000" b="1" dirty="0"/>
                <a:t>и грантах мировых университетов (%)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90315" y="5240233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349" y="5096217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5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15978" y="4880193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04048" y="4664169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15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049614" y="4176082"/>
            <a:ext cx="2579986" cy="1629182"/>
            <a:chOff x="6049614" y="4176082"/>
            <a:chExt cx="2579986" cy="1629182"/>
          </a:xfrm>
        </p:grpSpPr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xmlns="" val="1815033925"/>
                </p:ext>
              </p:extLst>
            </p:nvPr>
          </p:nvGraphicFramePr>
          <p:xfrm>
            <a:off x="6109320" y="4437112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6049614" y="4176082"/>
              <a:ext cx="2304256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80340" algn="ctr">
                <a:defRPr/>
              </a:pPr>
              <a:r>
                <a:rPr lang="kk-KZ" sz="1000" b="1" dirty="0" smtClean="0"/>
                <a:t>Доля </a:t>
              </a:r>
              <a:r>
                <a:rPr lang="kk-KZ" sz="1000" b="1" dirty="0"/>
                <a:t>изучения дисциплин на иностранном языке </a:t>
              </a:r>
              <a:r>
                <a:rPr lang="kk-KZ" sz="1050" b="1" dirty="0"/>
                <a:t>(%)</a:t>
              </a:r>
              <a:endParaRPr lang="ru-RU" sz="1100" b="1" dirty="0">
                <a:latin typeface="Times New Roman"/>
                <a:ea typeface="Times New Roman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398627" y="5085184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5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76256" y="4869160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08304" y="4653136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96336" y="4615681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472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33265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Целевые индикаторы реализации 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Программы</a:t>
            </a:r>
            <a:endParaRPr lang="ru-RU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11560" y="1340768"/>
            <a:ext cx="8136904" cy="792088"/>
            <a:chOff x="611560" y="1340768"/>
            <a:chExt cx="8136904" cy="792088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619672" y="1340768"/>
              <a:ext cx="7128792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52000" algn="just"/>
              <a:r>
                <a:rPr lang="ru-RU" sz="1200" dirty="0"/>
                <a:t>На основе новой Программы разработать программы факультетов, кафедр для разных специальностей и курсов</a:t>
              </a:r>
              <a:r>
                <a:rPr lang="ru-RU" sz="1200" dirty="0" smtClean="0"/>
                <a:t>.</a:t>
              </a:r>
              <a:endParaRPr lang="ru-RU" sz="1200" dirty="0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11560" y="1340768"/>
              <a:ext cx="1080120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11560" y="2260600"/>
            <a:ext cx="8136904" cy="1008112"/>
            <a:chOff x="611560" y="2260600"/>
            <a:chExt cx="8136904" cy="1008112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619672" y="2260600"/>
              <a:ext cx="7128792" cy="10081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200" dirty="0" smtClean="0"/>
                <a:t>Реализовать </a:t>
              </a:r>
              <a:r>
                <a:rPr lang="ru-RU" sz="1200" dirty="0"/>
                <a:t>новые образовательные программы обучения в соответствии </a:t>
              </a:r>
              <a:r>
                <a:rPr lang="ru-RU" sz="1200" dirty="0" smtClean="0"/>
                <a:t>с Программой </a:t>
              </a:r>
              <a:r>
                <a:rPr lang="ru-RU" sz="1200" dirty="0"/>
                <a:t>в течение 5-ти академических лет. </a:t>
              </a:r>
              <a:r>
                <a:rPr lang="ru-RU" sz="1200" dirty="0" smtClean="0"/>
                <a:t>Разработать  </a:t>
              </a:r>
              <a:r>
                <a:rPr lang="ru-RU" sz="1200" dirty="0"/>
                <a:t>пилотные проекты в </a:t>
              </a:r>
              <a:r>
                <a:rPr lang="ru-RU" sz="1200" dirty="0" smtClean="0"/>
                <a:t>рамках Программы </a:t>
              </a:r>
              <a:r>
                <a:rPr lang="ru-RU" sz="1200" dirty="0"/>
                <a:t>с сентября 2012</a:t>
              </a:r>
              <a:r>
                <a:rPr lang="ru-RU" sz="1200" b="1" dirty="0"/>
                <a:t> </a:t>
              </a:r>
              <a:r>
                <a:rPr lang="ru-RU" sz="1200" dirty="0"/>
                <a:t>(на 2 года для анализа реальных результатов). 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611560" y="2332608"/>
              <a:ext cx="1080120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11560" y="3412728"/>
            <a:ext cx="8136904" cy="1023799"/>
            <a:chOff x="611560" y="3412728"/>
            <a:chExt cx="8136904" cy="1023799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1619672" y="3412728"/>
              <a:ext cx="7128792" cy="10237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200" dirty="0" smtClean="0"/>
                <a:t>Осуществить </a:t>
              </a:r>
              <a:r>
                <a:rPr lang="ru-RU" sz="1200" dirty="0"/>
                <a:t>критический анализ формулировок дескрипторов компетенций по видам профессиональной деятельности в соответствии с уровнями владения языков с целью их практического применения в системе оценивания для входной, текущей и </a:t>
              </a:r>
              <a:r>
                <a:rPr lang="ru-RU" sz="1200" dirty="0" smtClean="0"/>
                <a:t>итоговой аттестации </a:t>
              </a:r>
              <a:r>
                <a:rPr lang="ru-RU" sz="1200" dirty="0"/>
                <a:t>студентов. </a:t>
              </a: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611560" y="3556744"/>
              <a:ext cx="1080120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3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11560" y="4636864"/>
            <a:ext cx="8136904" cy="792088"/>
            <a:chOff x="611560" y="4636864"/>
            <a:chExt cx="8136904" cy="79208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619672" y="4636864"/>
              <a:ext cx="7128792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200" dirty="0"/>
                <a:t>Организовать курсы по языковой подготовке обучающихся на договорной основе (от 4 до 12 кредитов в зависимости от уровня владения языком) с обязательным контролем знаний. 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611560" y="4636864"/>
              <a:ext cx="1080120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4</a:t>
              </a:r>
              <a:endParaRPr lang="ru-RU" sz="3600" b="1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11560" y="5644976"/>
            <a:ext cx="8136904" cy="864096"/>
            <a:chOff x="611560" y="5644976"/>
            <a:chExt cx="8136904" cy="864096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1619672" y="5644976"/>
              <a:ext cx="7128792" cy="8640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200" dirty="0" smtClean="0"/>
                <a:t>Активизировать </a:t>
              </a:r>
              <a:r>
                <a:rPr lang="ru-RU" sz="1200" dirty="0"/>
                <a:t>использование в учебном процессе современных онлайн ресурсов. Выбрать, внедрить и использовать одну из международных признанных платформ информационно-технологической поддержки процесса обучения. </a:t>
              </a: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611560" y="5716984"/>
              <a:ext cx="1080120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5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214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33265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Целевые индикаторы реализации программы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11560" y="1196752"/>
            <a:ext cx="8208912" cy="792088"/>
            <a:chOff x="611560" y="1196752"/>
            <a:chExt cx="8208912" cy="792088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1691680" y="1196752"/>
              <a:ext cx="7128792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200" dirty="0" smtClean="0"/>
                <a:t>Осуществлять мониторинг новых программ. Выполнять соответствующие практические корректирующие шаги в программах кафедр в рамках принятой концепции для эффективной и качественной её реализации.</a:t>
              </a:r>
              <a:endParaRPr lang="ru-RU" sz="1200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611560" y="1196752"/>
              <a:ext cx="1080120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6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11560" y="2112764"/>
            <a:ext cx="8208912" cy="596156"/>
            <a:chOff x="611560" y="2112764"/>
            <a:chExt cx="8208912" cy="59615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691680" y="2112764"/>
              <a:ext cx="7128792" cy="5961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200" dirty="0"/>
                <a:t>Создать специализированные классы, оборудованные всей необходимой </a:t>
              </a:r>
              <a:r>
                <a:rPr lang="ru-RU" sz="1200" dirty="0" smtClean="0"/>
                <a:t>техникой.</a:t>
              </a:r>
              <a:endParaRPr lang="ru-RU" sz="12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11560" y="2112764"/>
              <a:ext cx="1080120" cy="5961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7</a:t>
              </a:r>
              <a:endParaRPr lang="ru-RU" sz="3600" b="1" dirty="0" smtClean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11560" y="2852936"/>
            <a:ext cx="8208912" cy="720080"/>
            <a:chOff x="611560" y="2852936"/>
            <a:chExt cx="8208912" cy="72008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691680" y="2852936"/>
              <a:ext cx="7128792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/>
                <a:t>Разработать программу переобучения и повышения квалификации преподавателей для реализации данной Программы. 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11560" y="2852936"/>
              <a:ext cx="1080120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8</a:t>
              </a:r>
              <a:endParaRPr lang="ru-RU" sz="3600" b="1" dirty="0" smtClean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1560" y="3717032"/>
            <a:ext cx="8208912" cy="648072"/>
            <a:chOff x="611560" y="3717032"/>
            <a:chExt cx="8208912" cy="64807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691680" y="3717032"/>
              <a:ext cx="7128792" cy="6480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/>
                <a:t>Включить в программу повышения квалификации преподавателей индивидуальные стажировки с отрывом от работы, летние школы и т.д</a:t>
              </a:r>
              <a:r>
                <a:rPr lang="ru-RU" sz="1200" dirty="0" smtClean="0"/>
                <a:t>.</a:t>
              </a:r>
              <a:endParaRPr lang="ru-RU" sz="1200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611560" y="3717032"/>
              <a:ext cx="1080120" cy="6480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9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11560" y="4509120"/>
            <a:ext cx="8208912" cy="509285"/>
            <a:chOff x="611560" y="4509120"/>
            <a:chExt cx="8208912" cy="50928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691680" y="4509120"/>
              <a:ext cx="7128792" cy="5092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 smtClean="0"/>
                <a:t>Организовать </a:t>
              </a:r>
              <a:r>
                <a:rPr lang="ru-RU" sz="1200" dirty="0"/>
                <a:t>постоянно действующий кафедральный/факультетский семинар по актуальным </a:t>
              </a:r>
              <a:r>
                <a:rPr lang="ru-RU" sz="1200" dirty="0" smtClean="0"/>
                <a:t>проблемам </a:t>
              </a:r>
              <a:r>
                <a:rPr lang="ru-RU" sz="1200" dirty="0" err="1" smtClean="0"/>
                <a:t>полиязычного</a:t>
              </a:r>
              <a:r>
                <a:rPr lang="ru-RU" sz="1200" dirty="0" smtClean="0"/>
                <a:t> образования.</a:t>
              </a:r>
              <a:endParaRPr lang="ru-RU" sz="1200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11560" y="4509120"/>
              <a:ext cx="1080120" cy="5092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10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1560" y="5190581"/>
            <a:ext cx="8208912" cy="509285"/>
            <a:chOff x="611560" y="5190581"/>
            <a:chExt cx="8208912" cy="50928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691680" y="5190581"/>
              <a:ext cx="7128792" cy="5092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/>
                <a:t>Активизировать участие в международных научных и научно-практических </a:t>
              </a:r>
              <a:r>
                <a:rPr lang="ru-RU" sz="1200" dirty="0" smtClean="0"/>
                <a:t>конференциях.</a:t>
              </a:r>
              <a:endParaRPr lang="ru-RU" sz="12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11560" y="5190581"/>
              <a:ext cx="1080120" cy="5092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11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1560" y="5872042"/>
            <a:ext cx="8208912" cy="509285"/>
            <a:chOff x="611560" y="5872042"/>
            <a:chExt cx="8208912" cy="50928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691680" y="5872042"/>
              <a:ext cx="7128792" cy="5092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200" dirty="0" smtClean="0"/>
                <a:t>Организовать </a:t>
              </a:r>
              <a:r>
                <a:rPr lang="ru-RU" sz="1200" dirty="0"/>
                <a:t>разработку и издание совместных учебных материалов </a:t>
              </a:r>
              <a:r>
                <a:rPr lang="ru-RU" sz="1200" dirty="0" smtClean="0"/>
                <a:t>с ППС специальных </a:t>
              </a:r>
              <a:r>
                <a:rPr lang="ru-RU" sz="1200" dirty="0"/>
                <a:t>кафедр и кафедры иностранных языков.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11560" y="5872042"/>
              <a:ext cx="1080120" cy="5092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912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33265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Структура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полиязычной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5040655"/>
              </p:ext>
            </p:extLst>
          </p:nvPr>
        </p:nvGraphicFramePr>
        <p:xfrm>
          <a:off x="9828584" y="925506"/>
          <a:ext cx="8099449" cy="4988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8690"/>
                <a:gridCol w="5697497"/>
                <a:gridCol w="571631"/>
                <a:gridCol w="571631"/>
              </a:tblGrid>
              <a:tr h="229961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Код и наименование специальности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8" marR="2298" marT="2298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НА КАЗАХСКОМ ЯЗЫКЕ </a:t>
                      </a:r>
                      <a:endParaRPr lang="ru-RU" sz="1600" dirty="0"/>
                    </a:p>
                  </a:txBody>
                  <a:tcPr marL="2298" marR="2298" marT="2298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Наименование дисциплин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8" marR="2298" marT="2298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Кредитов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8" marR="2298" marT="22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rowSpan="1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5В072000 Химическая технология неорганических веществ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Введение в специальность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rowSpan="1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Высшая математика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Инженерная и компьютерная графика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История Казахстана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Казахский язык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Основные процессы и аппараты химико-технологического производства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Основы безопасности химико-технологических производств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Основы проектирования и оборудование заводов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Политология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Проблемы комплексного использования серы и азота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Профессиональный казахский (русский)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Социология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Теоретические основы ХТНВ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Философия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Экология и устойчивое развитие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rowSpan="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6М072000 Химическая технология неорганических веществ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Деловой казахский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rowSpan="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149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Педагогика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Психология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Избранные главы аналитической химии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Теоретические основы катализа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577006" y="1412776"/>
            <a:ext cx="8027442" cy="1085030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7006" y="1955291"/>
            <a:ext cx="8027442" cy="4426037"/>
          </a:xfrm>
          <a:prstGeom prst="roundRect">
            <a:avLst>
              <a:gd name="adj" fmla="val 63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9054" y="1484784"/>
            <a:ext cx="701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Химическая </a:t>
            </a:r>
            <a:r>
              <a:rPr lang="ru-RU" b="1" dirty="0">
                <a:solidFill>
                  <a:schemeClr val="bg1"/>
                </a:solidFill>
              </a:rPr>
              <a:t>технология неорганических веществ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762015025"/>
              </p:ext>
            </p:extLst>
          </p:nvPr>
        </p:nvGraphicFramePr>
        <p:xfrm>
          <a:off x="1259632" y="2924944"/>
          <a:ext cx="302433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2306841"/>
            <a:ext cx="14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Бакалавриат</a:t>
            </a:r>
            <a:endParaRPr lang="ru-RU" b="1" dirty="0" smtClean="0"/>
          </a:p>
          <a:p>
            <a:pPr algn="ctr"/>
            <a:r>
              <a:rPr lang="ru-RU" dirty="0" smtClean="0"/>
              <a:t>5В072000</a:t>
            </a:r>
            <a:endParaRPr lang="ru-RU" b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326538657"/>
              </p:ext>
            </p:extLst>
          </p:nvPr>
        </p:nvGraphicFramePr>
        <p:xfrm>
          <a:off x="4499992" y="2924944"/>
          <a:ext cx="302433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75127" y="2306841"/>
            <a:ext cx="1568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Магистратура</a:t>
            </a:r>
          </a:p>
          <a:p>
            <a:pPr algn="ctr"/>
            <a:r>
              <a:rPr lang="ru-RU" dirty="0"/>
              <a:t>6М072000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88977" y="5616389"/>
            <a:ext cx="253478" cy="2534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34672" y="5616389"/>
            <a:ext cx="253478" cy="2534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34472" y="5616389"/>
            <a:ext cx="253478" cy="2534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42455" y="5589240"/>
            <a:ext cx="1363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Казахский язык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27206" y="5589240"/>
            <a:ext cx="1191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Русский язык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50696" y="5589240"/>
            <a:ext cx="1485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Английский язык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36171" y="35723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4280" y="42018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2984" y="35388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42722" y="37989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200" y="37235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59553" y="3202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0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Graphic spid="2" grpId="0">
        <p:bldAsOne/>
      </p:bldGraphic>
      <p:bldP spid="3" grpId="0"/>
      <p:bldGraphic spid="11" grpId="0">
        <p:bldAsOne/>
      </p:bldGraphic>
      <p:bldP spid="13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33265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Структура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полиязычной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0864796"/>
              </p:ext>
            </p:extLst>
          </p:nvPr>
        </p:nvGraphicFramePr>
        <p:xfrm>
          <a:off x="9396536" y="1268760"/>
          <a:ext cx="8099449" cy="4988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8690"/>
                <a:gridCol w="5697497"/>
                <a:gridCol w="571631"/>
                <a:gridCol w="571631"/>
              </a:tblGrid>
              <a:tr h="229961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Код и наименование специальности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8" marR="2298" marT="2298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НА КАЗАХСКОМ ЯЗЫКЕ </a:t>
                      </a:r>
                      <a:endParaRPr lang="ru-RU" sz="1600" dirty="0"/>
                    </a:p>
                  </a:txBody>
                  <a:tcPr marL="2298" marR="2298" marT="2298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Наименование дисциплин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8" marR="2298" marT="2298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055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Кредитов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98" marR="2298" marT="22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rowSpan="1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5В072000 Химическая технология неорганических веществ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Введение в специальность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rowSpan="1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Высшая математика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Инженерная и компьютерная графика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История Казахстана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Казахский язык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Основные процессы и аппараты химико-технологического производства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Основы безопасности химико-технологических производств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Основы проектирования и оборудование заводов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Политология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Проблемы комплексного использования серы и азота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Профессиональный казахский (русский)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Социология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Теоретические основы ХТНВ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Философия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Экология и устойчивое развитие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rowSpan="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6М072000 Химическая технология неорганических веществ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Деловой казахский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rowSpan="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149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Педагогика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Психология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smtClean="0">
                          <a:effectLst/>
                        </a:rPr>
                        <a:t>Избранные главы аналитической химии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Теоретические основы катализа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25" marR="4925" marT="49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577006" y="1412776"/>
            <a:ext cx="8027442" cy="1085030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7006" y="1955291"/>
            <a:ext cx="8027442" cy="4426037"/>
          </a:xfrm>
          <a:prstGeom prst="roundRect">
            <a:avLst>
              <a:gd name="adj" fmla="val 63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9054" y="1484784"/>
            <a:ext cx="701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Информатика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888977" y="5589240"/>
            <a:ext cx="5347319" cy="307777"/>
            <a:chOff x="1888977" y="5589240"/>
            <a:chExt cx="5347319" cy="30777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888977" y="5616389"/>
              <a:ext cx="253478" cy="25347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534672" y="5616389"/>
              <a:ext cx="253478" cy="25347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734472" y="5616389"/>
              <a:ext cx="253478" cy="25347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2455" y="5589240"/>
              <a:ext cx="1363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Казахский язык</a:t>
              </a:r>
              <a:endParaRPr lang="ru-RU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27206" y="5589240"/>
              <a:ext cx="1191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Русский язык</a:t>
              </a:r>
              <a:endParaRPr lang="ru-RU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50696" y="5589240"/>
              <a:ext cx="1485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Английский язык</a:t>
              </a:r>
              <a:endParaRPr lang="ru-RU" sz="1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59632" y="2306841"/>
            <a:ext cx="3024336" cy="2706335"/>
            <a:chOff x="1259632" y="2306841"/>
            <a:chExt cx="3024336" cy="2706335"/>
          </a:xfrm>
        </p:grpSpPr>
        <p:graphicFrame>
          <p:nvGraphicFramePr>
            <p:cNvPr id="2" name="Диаграмма 1"/>
            <p:cNvGraphicFramePr/>
            <p:nvPr>
              <p:extLst>
                <p:ext uri="{D42A27DB-BD31-4B8C-83A1-F6EECF244321}">
                  <p14:modId xmlns:p14="http://schemas.microsoft.com/office/powerpoint/2010/main" xmlns="" val="79496927"/>
                </p:ext>
              </p:extLst>
            </p:nvPr>
          </p:nvGraphicFramePr>
          <p:xfrm>
            <a:off x="1259632" y="2924944"/>
            <a:ext cx="3024336" cy="2088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2136171" y="357233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44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74280" y="42018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38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92984" y="35388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47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23728" y="2306841"/>
              <a:ext cx="14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Бакалавриат</a:t>
              </a:r>
              <a:endParaRPr lang="ru-RU" b="1" dirty="0" smtClean="0"/>
            </a:p>
            <a:p>
              <a:pPr algn="ctr"/>
              <a:r>
                <a:rPr lang="ru-RU" dirty="0" smtClean="0"/>
                <a:t>5В060200 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99992" y="2306841"/>
            <a:ext cx="3024336" cy="2706335"/>
            <a:chOff x="4499992" y="2306841"/>
            <a:chExt cx="3024336" cy="2706335"/>
          </a:xfrm>
        </p:grpSpPr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xmlns="" val="729483961"/>
                </p:ext>
              </p:extLst>
            </p:nvPr>
          </p:nvGraphicFramePr>
          <p:xfrm>
            <a:off x="4499992" y="2924944"/>
            <a:ext cx="3024336" cy="2088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5390250" y="35613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11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3529" y="42018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11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62233" y="35388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12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75127" y="2306841"/>
              <a:ext cx="15688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Магистратура</a:t>
              </a:r>
            </a:p>
            <a:p>
              <a:pPr algn="ctr"/>
              <a:r>
                <a:rPr lang="ru-RU" dirty="0" smtClean="0"/>
                <a:t>6М060200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293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95790" y="5137030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5178" y="1052736"/>
            <a:ext cx="3920758" cy="1243559"/>
            <a:chOff x="75178" y="1052736"/>
            <a:chExt cx="3920758" cy="1243559"/>
          </a:xfrm>
        </p:grpSpPr>
        <p:sp>
          <p:nvSpPr>
            <p:cNvPr id="65" name="Пятиугольник 64"/>
            <p:cNvSpPr/>
            <p:nvPr/>
          </p:nvSpPr>
          <p:spPr>
            <a:xfrm>
              <a:off x="1259632" y="1314476"/>
              <a:ext cx="2736304" cy="704593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01334" y="1316217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Казахский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146" name="Picture 2" descr="D:\ЛОГОТИПЫ\kazakhstan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8" y="1052736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28184" y="148478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65943" y="3408838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70056" y="3351237"/>
              <a:ext cx="2525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endParaRPr lang="ru-RU" sz="12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8508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95790" y="5137030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5178" y="1052736"/>
            <a:ext cx="3920758" cy="1243559"/>
            <a:chOff x="75178" y="1052736"/>
            <a:chExt cx="3920758" cy="1243559"/>
          </a:xfrm>
        </p:grpSpPr>
        <p:sp>
          <p:nvSpPr>
            <p:cNvPr id="65" name="Пятиугольник 64"/>
            <p:cNvSpPr/>
            <p:nvPr/>
          </p:nvSpPr>
          <p:spPr>
            <a:xfrm>
              <a:off x="1259632" y="1314476"/>
              <a:ext cx="2736304" cy="704593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01334" y="1316217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Казахский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146" name="Picture 2" descr="D:\ЛОГОТИПЫ\kazakhstan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8" y="1052736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28184" y="148478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Казахский язык 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65943" y="3408838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70056" y="3351237"/>
              <a:ext cx="25255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Экология и устойчивое развитие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История Казахстана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Высшая математика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Инженерная и компьютерная графика 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67" name="Прямоугольник с двумя скругленными соседними углами 66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30766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75178" y="1052736"/>
            <a:ext cx="3920758" cy="1243559"/>
            <a:chOff x="75178" y="1052736"/>
            <a:chExt cx="3920758" cy="1243559"/>
          </a:xfrm>
        </p:grpSpPr>
        <p:sp>
          <p:nvSpPr>
            <p:cNvPr id="65" name="Пятиугольник 64"/>
            <p:cNvSpPr/>
            <p:nvPr/>
          </p:nvSpPr>
          <p:spPr>
            <a:xfrm>
              <a:off x="1259632" y="1314476"/>
              <a:ext cx="2736304" cy="704593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01334" y="1316217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Казахский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146" name="Picture 2" descr="D:\ЛОГОТИПЫ\kazakhstan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8" y="1052736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5436096" y="1700808"/>
            <a:ext cx="3219216" cy="5072244"/>
            <a:chOff x="5436096" y="1700808"/>
            <a:chExt cx="3219216" cy="507224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436096" y="1700808"/>
              <a:ext cx="3159522" cy="1636022"/>
              <a:chOff x="5436096" y="1342892"/>
              <a:chExt cx="3159522" cy="1636022"/>
            </a:xfrm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5436096" y="1342892"/>
                <a:ext cx="792088" cy="163602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57" name="Скругленный прямоугольник 56"/>
              <p:cNvSpPr/>
              <p:nvPr/>
            </p:nvSpPr>
            <p:spPr>
              <a:xfrm>
                <a:off x="6010362" y="1342892"/>
                <a:ext cx="2585256" cy="163602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TextBox 52"/>
              <p:cNvSpPr txBox="1"/>
              <p:nvPr/>
            </p:nvSpPr>
            <p:spPr>
              <a:xfrm>
                <a:off x="5540350" y="1844824"/>
                <a:ext cx="3930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i="1" dirty="0" smtClean="0">
                    <a:solidFill>
                      <a:schemeClr val="bg1"/>
                    </a:solidFill>
                  </a:rPr>
                  <a:t>А</a:t>
                </a:r>
                <a:endParaRPr lang="ru-RU" sz="2800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5495790" y="5137030"/>
              <a:ext cx="3159522" cy="1636022"/>
              <a:chOff x="5495790" y="5085184"/>
              <a:chExt cx="3159522" cy="1636022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5495790" y="5085184"/>
                <a:ext cx="876410" cy="163602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6070056" y="5085184"/>
                <a:ext cx="2585256" cy="163602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TextBox 62"/>
              <p:cNvSpPr txBox="1"/>
              <p:nvPr/>
            </p:nvSpPr>
            <p:spPr>
              <a:xfrm>
                <a:off x="5600044" y="5587116"/>
                <a:ext cx="3722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chemeClr val="bg1"/>
                    </a:solidFill>
                  </a:rPr>
                  <a:t>C</a:t>
                </a:r>
                <a:endParaRPr lang="ru-RU" sz="2800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465943" y="3408838"/>
              <a:ext cx="3159522" cy="1636022"/>
              <a:chOff x="5465943" y="3212976"/>
              <a:chExt cx="3159522" cy="1636022"/>
            </a:xfrm>
          </p:grpSpPr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5465943" y="3212976"/>
                <a:ext cx="834249" cy="163602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6040209" y="3212976"/>
                <a:ext cx="2585256" cy="163602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" name="TextBox 59"/>
              <p:cNvSpPr txBox="1"/>
              <p:nvPr/>
            </p:nvSpPr>
            <p:spPr>
              <a:xfrm>
                <a:off x="5570197" y="3714908"/>
                <a:ext cx="3802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solidFill>
                      <a:schemeClr val="bg1"/>
                    </a:solidFill>
                  </a:rPr>
                  <a:t>B</a:t>
                </a:r>
                <a:endParaRPr lang="ru-RU" sz="28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070056" y="3320460"/>
                <a:ext cx="237890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:r>
                  <a:rPr lang="ru-RU" sz="1200" dirty="0"/>
                  <a:t>Философия 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ru-RU" sz="1200" dirty="0"/>
                  <a:t>Политология 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ru-RU" sz="1200" dirty="0"/>
                  <a:t>Социология 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ru-RU" sz="1200" dirty="0"/>
                  <a:t>Профессиональный казахский (русский) язык </a:t>
                </a: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9" name="Прямоугольник с двумя скругленными соседними углами 48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10600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95790" y="5137030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5178" y="1052736"/>
            <a:ext cx="3920758" cy="1243559"/>
            <a:chOff x="75178" y="1052736"/>
            <a:chExt cx="3920758" cy="1243559"/>
          </a:xfrm>
        </p:grpSpPr>
        <p:sp>
          <p:nvSpPr>
            <p:cNvPr id="65" name="Пятиугольник 64"/>
            <p:cNvSpPr/>
            <p:nvPr/>
          </p:nvSpPr>
          <p:spPr>
            <a:xfrm>
              <a:off x="1259632" y="1314476"/>
              <a:ext cx="2736304" cy="704593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01334" y="1316217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Казахский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146" name="Picture 2" descr="D:\ЛОГОТИПЫ\kazakhstan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8" y="1052736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465943" y="3408838"/>
            <a:ext cx="3189369" cy="1636022"/>
            <a:chOff x="5465943" y="3212976"/>
            <a:chExt cx="3189369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70056" y="3320460"/>
              <a:ext cx="2585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Основы проектирования и оборудование заводов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Основы безопасности химико-технологических производств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39832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465943" y="3408838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5178" y="1052736"/>
            <a:ext cx="3920758" cy="1243559"/>
            <a:chOff x="75178" y="1052736"/>
            <a:chExt cx="3920758" cy="1243559"/>
          </a:xfrm>
        </p:grpSpPr>
        <p:sp>
          <p:nvSpPr>
            <p:cNvPr id="65" name="Пятиугольник 64"/>
            <p:cNvSpPr/>
            <p:nvPr/>
          </p:nvSpPr>
          <p:spPr>
            <a:xfrm>
              <a:off x="1259632" y="1314476"/>
              <a:ext cx="2736304" cy="704593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01334" y="1316217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Казахский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146" name="Picture 2" descr="D:\ЛОГОТИПЫ\kazakhstan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8" y="1052736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28184" y="148478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95790" y="5157192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70056" y="5179020"/>
              <a:ext cx="255540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Введение в специальность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Основные процессы и аппараты химико-технологического производства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Проблемы комплексного использования серы и азота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Теоретические основы ХТНВ 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5" name="Прямоугольник с двумя скругленными соседними углами 4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34938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04998" y="1888358"/>
            <a:ext cx="3375805" cy="936104"/>
            <a:chOff x="504998" y="1888358"/>
            <a:chExt cx="3375805" cy="936104"/>
          </a:xfrm>
        </p:grpSpPr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504998" y="1888358"/>
              <a:ext cx="3375805" cy="936104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Заголовок 1"/>
            <p:cNvSpPr>
              <a:spLocks/>
            </p:cNvSpPr>
            <p:nvPr/>
          </p:nvSpPr>
          <p:spPr bwMode="auto">
            <a:xfrm>
              <a:off x="937046" y="2001932"/>
              <a:ext cx="1872208" cy="70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sz="3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Цель</a:t>
              </a:r>
              <a:r>
                <a:rPr lang="kk-KZ" sz="3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025278" y="1677244"/>
            <a:ext cx="5507162" cy="1358333"/>
            <a:chOff x="3025278" y="1677244"/>
            <a:chExt cx="5507162" cy="135833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025278" y="1677244"/>
              <a:ext cx="5507162" cy="1358333"/>
            </a:xfrm>
            <a:prstGeom prst="roundRect">
              <a:avLst>
                <a:gd name="adj" fmla="val 637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31840" y="1772816"/>
              <a:ext cx="540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>
                  <a:solidFill>
                    <a:schemeClr val="tx2"/>
                  </a:solidFill>
                  <a:latin typeface="Times New Roman" pitchFamily="18" charset="0"/>
                </a:rPr>
                <a:t>Реализация </a:t>
              </a:r>
              <a:r>
                <a:rPr lang="ru-RU" i="1" dirty="0" err="1">
                  <a:solidFill>
                    <a:schemeClr val="tx2"/>
                  </a:solidFill>
                  <a:latin typeface="Times New Roman" pitchFamily="18" charset="0"/>
                </a:rPr>
                <a:t>полиязычного</a:t>
              </a:r>
              <a:r>
                <a:rPr lang="ru-RU" i="1" dirty="0">
                  <a:solidFill>
                    <a:schemeClr val="tx2"/>
                  </a:solidFill>
                  <a:latin typeface="Times New Roman" pitchFamily="18" charset="0"/>
                </a:rPr>
                <a:t> образования, направленного на подготовку конкурентоспособных </a:t>
              </a:r>
              <a:r>
                <a:rPr lang="ru-RU" i="1" dirty="0" smtClean="0">
                  <a:solidFill>
                    <a:schemeClr val="tx2"/>
                  </a:solidFill>
                  <a:latin typeface="Times New Roman" pitchFamily="18" charset="0"/>
                </a:rPr>
                <a:t>специалистов </a:t>
              </a:r>
              <a:r>
                <a:rPr lang="ru-RU" i="1" dirty="0">
                  <a:solidFill>
                    <a:schemeClr val="tx2"/>
                  </a:solidFill>
                  <a:latin typeface="Times New Roman" pitchFamily="18" charset="0"/>
                </a:rPr>
                <a:t>путем внедрения в </a:t>
              </a:r>
              <a:r>
                <a:rPr lang="ru-RU" i="1" dirty="0" smtClean="0">
                  <a:solidFill>
                    <a:schemeClr val="tx2"/>
                  </a:solidFill>
                  <a:latin typeface="Times New Roman" pitchFamily="18" charset="0"/>
                </a:rPr>
                <a:t>учебный </a:t>
              </a:r>
              <a:r>
                <a:rPr lang="ru-RU" i="1" dirty="0">
                  <a:solidFill>
                    <a:schemeClr val="tx2"/>
                  </a:solidFill>
                  <a:latin typeface="Times New Roman" pitchFamily="18" charset="0"/>
                </a:rPr>
                <a:t>процесс инновационных технологий обучения на трех языках.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77006" y="3573016"/>
            <a:ext cx="3375805" cy="936104"/>
            <a:chOff x="577006" y="3573016"/>
            <a:chExt cx="3375805" cy="936104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577006" y="3573016"/>
              <a:ext cx="3375805" cy="936104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Заголовок 1"/>
            <p:cNvSpPr>
              <a:spLocks/>
            </p:cNvSpPr>
            <p:nvPr/>
          </p:nvSpPr>
          <p:spPr bwMode="auto">
            <a:xfrm>
              <a:off x="1009054" y="3686590"/>
              <a:ext cx="1872208" cy="70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kk-KZ" sz="3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Задачи </a:t>
              </a:r>
              <a:endParaRPr lang="ru-RU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403648" y="303039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Полиязычное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образование 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Павлодарском государственном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университете имени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С.Торайгырова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0" y="836712"/>
            <a:ext cx="9144000" cy="0"/>
          </a:xfrm>
          <a:prstGeom prst="line">
            <a:avLst/>
          </a:prstGeom>
          <a:ln w="127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D:\Цвет\Эмблема\Логотип юбилейный вле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77" y="95126"/>
            <a:ext cx="803474" cy="70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025278" y="3356992"/>
            <a:ext cx="5507162" cy="3312368"/>
            <a:chOff x="3025278" y="3356992"/>
            <a:chExt cx="5507162" cy="331236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025278" y="3356992"/>
              <a:ext cx="5507162" cy="3312368"/>
            </a:xfrm>
            <a:prstGeom prst="roundRect">
              <a:avLst>
                <a:gd name="adj" fmla="val 637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одержимое 2"/>
            <p:cNvSpPr>
              <a:spLocks/>
            </p:cNvSpPr>
            <p:nvPr/>
          </p:nvSpPr>
          <p:spPr bwMode="auto">
            <a:xfrm>
              <a:off x="3241302" y="3501008"/>
              <a:ext cx="5291138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создание </a:t>
              </a:r>
              <a:r>
                <a:rPr lang="ru-RU" sz="1400" i="1" dirty="0" err="1">
                  <a:solidFill>
                    <a:schemeClr val="tx2"/>
                  </a:solidFill>
                  <a:latin typeface="Times New Roman" pitchFamily="18" charset="0"/>
                </a:rPr>
                <a:t>полиязычной</a:t>
              </a:r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 среды в Павлодарском государственном университете </a:t>
              </a:r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имени </a:t>
              </a:r>
              <a:r>
                <a:rPr lang="ru-RU" sz="1400" i="1" dirty="0" err="1">
                  <a:solidFill>
                    <a:schemeClr val="tx2"/>
                  </a:solidFill>
                  <a:latin typeface="Times New Roman" pitchFamily="18" charset="0"/>
                </a:rPr>
                <a:t>С.Торайгырова</a:t>
              </a:r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;  </a:t>
              </a:r>
            </a:p>
            <a:p>
              <a:pPr marL="342900" indent="-34290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обеспечение </a:t>
              </a:r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условий для развития профессиональных компетенции обучающихся посредством реализации </a:t>
              </a:r>
              <a:r>
                <a:rPr lang="ru-RU" sz="1400" i="1" dirty="0" err="1">
                  <a:solidFill>
                    <a:schemeClr val="tx2"/>
                  </a:solidFill>
                  <a:latin typeface="Times New Roman" pitchFamily="18" charset="0"/>
                </a:rPr>
                <a:t>полиязычного</a:t>
              </a:r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 образования; </a:t>
              </a:r>
            </a:p>
            <a:p>
              <a:pPr marL="342900" indent="-34290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внедрение </a:t>
              </a:r>
              <a:r>
                <a:rPr lang="ru-RU" sz="1400" i="1" dirty="0" err="1" smtClean="0">
                  <a:solidFill>
                    <a:schemeClr val="tx2"/>
                  </a:solidFill>
                  <a:latin typeface="Times New Roman" pitchFamily="18" charset="0"/>
                </a:rPr>
                <a:t>трехязычного</a:t>
              </a:r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обучения в </a:t>
              </a:r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университете;</a:t>
              </a:r>
              <a:endParaRPr lang="ru-RU" sz="1400" i="1" dirty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 marL="342900" indent="-34290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разработка </a:t>
              </a:r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УМКД  на трех языках; </a:t>
              </a:r>
            </a:p>
            <a:p>
              <a:pPr marL="342900" indent="-34290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написание </a:t>
              </a:r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учебников, учебных пособий на английском языке; </a:t>
              </a:r>
            </a:p>
            <a:p>
              <a:pPr marL="342900" indent="-34290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внедрение  </a:t>
              </a:r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уровневой модели  изучения языков; </a:t>
              </a:r>
            </a:p>
            <a:p>
              <a:pPr marL="342900" indent="-34290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разработка </a:t>
              </a:r>
              <a:r>
                <a:rPr lang="ru-RU" sz="1400" i="1" dirty="0" err="1" smtClean="0">
                  <a:solidFill>
                    <a:schemeClr val="tx2"/>
                  </a:solidFill>
                  <a:latin typeface="Times New Roman" pitchFamily="18" charset="0"/>
                </a:rPr>
                <a:t>компетентностно</a:t>
              </a:r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-языковой модели образовательных </a:t>
              </a:r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программ.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473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95790" y="5157192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07504" y="1017602"/>
            <a:ext cx="3849872" cy="1243559"/>
            <a:chOff x="-2556792" y="3360980"/>
            <a:chExt cx="3849872" cy="1243559"/>
          </a:xfrm>
        </p:grpSpPr>
        <p:sp>
          <p:nvSpPr>
            <p:cNvPr id="75" name="Пятиугольник 74"/>
            <p:cNvSpPr/>
            <p:nvPr/>
          </p:nvSpPr>
          <p:spPr>
            <a:xfrm>
              <a:off x="-1443224" y="3657854"/>
              <a:ext cx="2736304" cy="704593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1101522" y="3659595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Русский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147" name="Picture 3" descr="D:\ЛОГОТИПЫ\russia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6792" y="3360980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465943" y="3429000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07802" y="3284984"/>
              <a:ext cx="23903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Физика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Теоретическая и прикладная механика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Электротехника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Материаловедение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Инженерная графика 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0" name="Прямоугольник с двумя скругленными соседними углами 39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11695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95790" y="5157192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65943" y="3429000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70056" y="3320460"/>
              <a:ext cx="2378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Профессиональный русский язык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04" y="1017602"/>
            <a:ext cx="3849872" cy="1243559"/>
            <a:chOff x="-2556792" y="3360980"/>
            <a:chExt cx="3849872" cy="1243559"/>
          </a:xfrm>
        </p:grpSpPr>
        <p:sp>
          <p:nvSpPr>
            <p:cNvPr id="42" name="Пятиугольник 41"/>
            <p:cNvSpPr/>
            <p:nvPr/>
          </p:nvSpPr>
          <p:spPr>
            <a:xfrm>
              <a:off x="-1443224" y="3657854"/>
              <a:ext cx="2736304" cy="704593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101522" y="3659595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Русский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5" name="Picture 3" descr="D:\ЛОГОТИПЫ\russia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6792" y="3360980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9" name="Прямоугольник с двумя скругленными соседними углами 48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38739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95790" y="5157192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65943" y="3429000"/>
            <a:ext cx="3282521" cy="1677144"/>
            <a:chOff x="5465943" y="3212976"/>
            <a:chExt cx="3282521" cy="167714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70056" y="3320460"/>
              <a:ext cx="2678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 Основы экономической теории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Основы безопасности жизнедеятельности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Экономика предприятий и основы предпринимательской деятельности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Инженерная защита окружающей среды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07504" y="1017602"/>
            <a:ext cx="3849872" cy="1243559"/>
            <a:chOff x="-2556792" y="3360980"/>
            <a:chExt cx="3849872" cy="1243559"/>
          </a:xfrm>
        </p:grpSpPr>
        <p:sp>
          <p:nvSpPr>
            <p:cNvPr id="37" name="Пятиугольник 36"/>
            <p:cNvSpPr/>
            <p:nvPr/>
          </p:nvSpPr>
          <p:spPr>
            <a:xfrm>
              <a:off x="-1443224" y="3657854"/>
              <a:ext cx="2736304" cy="704593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101522" y="3659595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Русский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0" name="Picture 3" descr="D:\ЛОГОТИПЫ\russia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6792" y="3360980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5" name="Прямоугольник с двумя скругленными соседними углами 4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34213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465943" y="3429000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28184" y="148478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495790" y="5157192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70056" y="5179020"/>
              <a:ext cx="25554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АСУ химико-технологическими процессами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Безотходная технология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Физико-химические методы анализа 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07504" y="1017602"/>
            <a:ext cx="3849872" cy="1243559"/>
            <a:chOff x="-2556792" y="3360980"/>
            <a:chExt cx="3849872" cy="1243559"/>
          </a:xfrm>
        </p:grpSpPr>
        <p:sp>
          <p:nvSpPr>
            <p:cNvPr id="40" name="Пятиугольник 39"/>
            <p:cNvSpPr/>
            <p:nvPr/>
          </p:nvSpPr>
          <p:spPr>
            <a:xfrm>
              <a:off x="-1443224" y="3657854"/>
              <a:ext cx="2736304" cy="704593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1101522" y="3659595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Русский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2" name="Picture 3" descr="D:\ЛОГОТИПЫ\russia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6792" y="3360980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7" name="Прямоугольник с двумя скругленными соседними углами 46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15094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95790" y="5157192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65943" y="3429000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07802" y="3284984"/>
              <a:ext cx="2390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Информатика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07504" y="1033313"/>
            <a:ext cx="3788896" cy="1243559"/>
            <a:chOff x="-2762997" y="2019069"/>
            <a:chExt cx="3788896" cy="1243559"/>
          </a:xfrm>
        </p:grpSpPr>
        <p:sp>
          <p:nvSpPr>
            <p:cNvPr id="31" name="Пятиугольник 30"/>
            <p:cNvSpPr/>
            <p:nvPr/>
          </p:nvSpPr>
          <p:spPr>
            <a:xfrm>
              <a:off x="-1710405" y="2299809"/>
              <a:ext cx="2736304" cy="704593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1368703" y="2301550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Английский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33" name="Picture 1" descr="D:\ЛОГОТИПЫ\united_kingdom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2997" y="2019069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07802" y="1389350"/>
              <a:ext cx="2390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Иностранный язык 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452592" y="14211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33101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95790" y="5157192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65943" y="3429000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70056" y="3320460"/>
              <a:ext cx="2378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Основы права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 err="1"/>
                <a:t>Проф.ориентированный</a:t>
              </a:r>
              <a:r>
                <a:rPr lang="ru-RU" sz="1200" dirty="0"/>
                <a:t> иностранный язык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07504" y="1033313"/>
            <a:ext cx="3788896" cy="1243559"/>
            <a:chOff x="-2762997" y="2019069"/>
            <a:chExt cx="3788896" cy="1243559"/>
          </a:xfrm>
        </p:grpSpPr>
        <p:sp>
          <p:nvSpPr>
            <p:cNvPr id="35" name="Пятиугольник 34"/>
            <p:cNvSpPr/>
            <p:nvPr/>
          </p:nvSpPr>
          <p:spPr>
            <a:xfrm>
              <a:off x="-1710405" y="2299809"/>
              <a:ext cx="2736304" cy="704593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1368703" y="2301550"/>
              <a:ext cx="16987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>
                  <a:solidFill>
                    <a:schemeClr val="bg1"/>
                  </a:solidFill>
                </a:rPr>
                <a:t>Английский</a:t>
              </a:r>
              <a:endParaRPr lang="ru-RU" b="1" dirty="0">
                <a:solidFill>
                  <a:schemeClr val="bg1"/>
                </a:solidFill>
              </a:endParaRPr>
            </a:p>
            <a:p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1" descr="D:\ЛОГОТИПЫ\united_kingdom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2997" y="2019069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9" name="Прямоугольник с двумя скругленными соседними углами 48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9929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436096" y="1720970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65943" y="3449162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95790" y="5177354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07504" y="1033313"/>
            <a:ext cx="3788896" cy="1243559"/>
            <a:chOff x="-2762997" y="2019069"/>
            <a:chExt cx="3788896" cy="1243559"/>
          </a:xfrm>
        </p:grpSpPr>
        <p:sp>
          <p:nvSpPr>
            <p:cNvPr id="43" name="Пятиугольник 42"/>
            <p:cNvSpPr/>
            <p:nvPr/>
          </p:nvSpPr>
          <p:spPr>
            <a:xfrm>
              <a:off x="-1710405" y="2299809"/>
              <a:ext cx="2736304" cy="704593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1368703" y="2301550"/>
              <a:ext cx="16987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>
                  <a:solidFill>
                    <a:schemeClr val="bg1"/>
                  </a:solidFill>
                </a:rPr>
                <a:t>Английский</a:t>
              </a:r>
              <a:endParaRPr lang="ru-RU" b="1" dirty="0">
                <a:solidFill>
                  <a:schemeClr val="bg1"/>
                </a:solidFill>
              </a:endParaRPr>
            </a:p>
            <a:p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7" name="Picture 1" descr="D:\ЛОГОТИПЫ\united_kingdom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2997" y="2019069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9" name="Прямоугольник с двумя скругленными соседними углами 48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20985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465943" y="3192814"/>
            <a:ext cx="3159522" cy="1636022"/>
            <a:chOff x="5465943" y="3068960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068960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068960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570892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36096" y="1484784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28184" y="148478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495790" y="4900844"/>
            <a:ext cx="3159522" cy="1872208"/>
            <a:chOff x="5495790" y="4848998"/>
            <a:chExt cx="3159522" cy="1872208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4848998"/>
              <a:ext cx="876410" cy="187220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4848998"/>
              <a:ext cx="2585256" cy="1872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70056" y="4915034"/>
              <a:ext cx="25554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Аналитическая химия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Коллоидная химия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Неорганическая химия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Общая химическая технология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Органическая химия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Основы технического анализа, СТ и УКП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Технология электрохимических производств и </a:t>
              </a:r>
              <a:r>
                <a:rPr lang="ru-RU" sz="1200" dirty="0" smtClean="0"/>
                <a:t>плазмохимия</a:t>
              </a:r>
              <a:endParaRPr lang="ru-RU" sz="1200" dirty="0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Химическая технология неорганических веществ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107504" y="1033313"/>
            <a:ext cx="3788896" cy="1243559"/>
            <a:chOff x="-2762997" y="2019069"/>
            <a:chExt cx="3788896" cy="1243559"/>
          </a:xfrm>
        </p:grpSpPr>
        <p:sp>
          <p:nvSpPr>
            <p:cNvPr id="47" name="Пятиугольник 46"/>
            <p:cNvSpPr/>
            <p:nvPr/>
          </p:nvSpPr>
          <p:spPr>
            <a:xfrm>
              <a:off x="-1710405" y="2299809"/>
              <a:ext cx="2736304" cy="704593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1368703" y="2301550"/>
              <a:ext cx="16987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>
                  <a:solidFill>
                    <a:schemeClr val="bg1"/>
                  </a:solidFill>
                </a:rPr>
                <a:t>Английский</a:t>
              </a:r>
              <a:endParaRPr lang="ru-RU" b="1" dirty="0">
                <a:solidFill>
                  <a:schemeClr val="bg1"/>
                </a:solidFill>
              </a:endParaRPr>
            </a:p>
            <a:p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9" name="Picture 1" descr="D:\ЛОГОТИПЫ\united_kingdom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2997" y="2019069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/>
          <p:cNvSpPr txBox="1"/>
          <p:nvPr/>
        </p:nvSpPr>
        <p:spPr>
          <a:xfrm>
            <a:off x="6300192" y="112474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2040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95790" y="5137030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5178" y="1052736"/>
            <a:ext cx="3920758" cy="1243559"/>
            <a:chOff x="75178" y="1052736"/>
            <a:chExt cx="3920758" cy="1243559"/>
          </a:xfrm>
        </p:grpSpPr>
        <p:sp>
          <p:nvSpPr>
            <p:cNvPr id="65" name="Пятиугольник 64"/>
            <p:cNvSpPr/>
            <p:nvPr/>
          </p:nvSpPr>
          <p:spPr>
            <a:xfrm>
              <a:off x="1259632" y="1314476"/>
              <a:ext cx="2736304" cy="704593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01334" y="1316217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Казахский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146" name="Picture 2" descr="D:\ЛОГОТИПЫ\kazakhstan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8" y="1052736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28184" y="148478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Казахский язык 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65943" y="3408838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70056" y="3351237"/>
              <a:ext cx="252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Экология и устойчивое развитие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История Казахстана 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6214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95790" y="5137030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5178" y="1052736"/>
            <a:ext cx="3920758" cy="1243559"/>
            <a:chOff x="75178" y="1052736"/>
            <a:chExt cx="3920758" cy="1243559"/>
          </a:xfrm>
        </p:grpSpPr>
        <p:sp>
          <p:nvSpPr>
            <p:cNvPr id="65" name="Пятиугольник 64"/>
            <p:cNvSpPr/>
            <p:nvPr/>
          </p:nvSpPr>
          <p:spPr>
            <a:xfrm>
              <a:off x="1259632" y="1314476"/>
              <a:ext cx="2736304" cy="704593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01334" y="1316217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Казахский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146" name="Picture 2" descr="D:\ЛОГОТИПЫ\kazakhstan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8" y="1052736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465943" y="3408838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70056" y="3320460"/>
              <a:ext cx="23789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Философия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Политология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Социология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Профессиональный казахский (русский) язык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Логическая культура программиста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32" name="Прямоугольник с двумя скругленными соседними углами 31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92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ЛОГОТИПЫ\mai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" y="1516360"/>
            <a:ext cx="8943975" cy="53149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ЛОГОТИПЫ\russia_glossy_wave_icon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9075"/>
            <a:ext cx="3074211" cy="230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707904" y="1577988"/>
            <a:ext cx="4892820" cy="3507196"/>
            <a:chOff x="3707904" y="1577988"/>
            <a:chExt cx="4892820" cy="350719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707904" y="1916832"/>
              <a:ext cx="4892820" cy="3168352"/>
            </a:xfrm>
            <a:prstGeom prst="roundRect">
              <a:avLst>
                <a:gd name="adj" fmla="val 6374"/>
              </a:avLst>
            </a:prstGeom>
            <a:gradFill>
              <a:gsLst>
                <a:gs pos="0">
                  <a:schemeClr val="accent1">
                    <a:tint val="50000"/>
                    <a:satMod val="300000"/>
                    <a:alpha val="90000"/>
                  </a:schemeClr>
                </a:gs>
                <a:gs pos="35000">
                  <a:schemeClr val="accent1">
                    <a:tint val="37000"/>
                    <a:satMod val="300000"/>
                    <a:alpha val="90000"/>
                  </a:schemeClr>
                </a:gs>
                <a:gs pos="100000">
                  <a:schemeClr val="accent1">
                    <a:tint val="15000"/>
                    <a:satMod val="350000"/>
                    <a:alpha val="9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>
              <a:off x="3708252" y="1577988"/>
              <a:ext cx="4892472" cy="569677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одержимое 2"/>
            <p:cNvSpPr>
              <a:spLocks/>
            </p:cNvSpPr>
            <p:nvPr/>
          </p:nvSpPr>
          <p:spPr bwMode="auto">
            <a:xfrm>
              <a:off x="3848196" y="2357636"/>
              <a:ext cx="4573958" cy="23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342900" algn="ctr"/>
              <a:r>
                <a:rPr lang="ru-RU" i="1" dirty="0" smtClean="0">
                  <a:solidFill>
                    <a:schemeClr val="tx2"/>
                  </a:solidFill>
                  <a:latin typeface="Times New Roman" pitchFamily="18" charset="0"/>
                </a:rPr>
                <a:t>- целенаправленный</a:t>
              </a:r>
              <a:r>
                <a:rPr lang="ru-RU" i="1" dirty="0">
                  <a:solidFill>
                    <a:schemeClr val="tx2"/>
                  </a:solidFill>
                  <a:latin typeface="Times New Roman" pitchFamily="18" charset="0"/>
                </a:rPr>
                <a:t>, организуемый, нормируемый триединый процесс обучения, воспитания и развития индивида как </a:t>
              </a:r>
              <a:r>
                <a:rPr lang="ru-RU" i="1" dirty="0" err="1">
                  <a:solidFill>
                    <a:schemeClr val="tx2"/>
                  </a:solidFill>
                  <a:latin typeface="Times New Roman" pitchFamily="18" charset="0"/>
                </a:rPr>
                <a:t>полиязыковой</a:t>
              </a:r>
              <a:r>
                <a:rPr lang="ru-RU" i="1" dirty="0">
                  <a:solidFill>
                    <a:schemeClr val="tx2"/>
                  </a:solidFill>
                  <a:latin typeface="Times New Roman" pitchFamily="18" charset="0"/>
                </a:rPr>
                <a:t> личности на основе одновременного овладения несколькими языками как «фрагментом» социально значимого опыта человечества, воплощенного в языковых знаниях и умениях, языковой и речевой деятельности.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27004" y="1686000"/>
              <a:ext cx="48737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ПОЛИЯЗЫЧНОЕ ОБРАЗОВАНИЕ </a:t>
              </a: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H="1">
            <a:off x="0" y="836712"/>
            <a:ext cx="9144000" cy="0"/>
          </a:xfrm>
          <a:prstGeom prst="line">
            <a:avLst/>
          </a:prstGeom>
          <a:ln w="127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D:\Цвет\Эмблема\Логотип юбилейный вл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77" y="95126"/>
            <a:ext cx="803474" cy="70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:\ЛОГОТИПЫ\united_kingdom_glossy_wave_icon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47" y="4293096"/>
            <a:ext cx="3074209" cy="230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ОГОТИПЫ\kazakhstan_glossy_wave_icon_44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77" y="1150858"/>
            <a:ext cx="3074811" cy="230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03648" y="303039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Полиязычное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образование 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Павлодарском государственном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университете имени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С.Торайгырова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4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95790" y="5137030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5178" y="1052736"/>
            <a:ext cx="3920758" cy="1243559"/>
            <a:chOff x="75178" y="1052736"/>
            <a:chExt cx="3920758" cy="1243559"/>
          </a:xfrm>
        </p:grpSpPr>
        <p:sp>
          <p:nvSpPr>
            <p:cNvPr id="65" name="Пятиугольник 64"/>
            <p:cNvSpPr/>
            <p:nvPr/>
          </p:nvSpPr>
          <p:spPr>
            <a:xfrm>
              <a:off x="1259632" y="1314476"/>
              <a:ext cx="2736304" cy="704593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01334" y="1316217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Казахский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146" name="Picture 2" descr="D:\ЛОГОТИПЫ\kazakhstan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8" y="1052736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465943" y="3408838"/>
            <a:ext cx="3189369" cy="1636022"/>
            <a:chOff x="5465943" y="3212976"/>
            <a:chExt cx="3189369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70056" y="3320460"/>
              <a:ext cx="2585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Основы научных исследований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20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465943" y="3408838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5178" y="1052736"/>
            <a:ext cx="3920758" cy="1243559"/>
            <a:chOff x="75178" y="1052736"/>
            <a:chExt cx="3920758" cy="1243559"/>
          </a:xfrm>
        </p:grpSpPr>
        <p:sp>
          <p:nvSpPr>
            <p:cNvPr id="65" name="Пятиугольник 64"/>
            <p:cNvSpPr/>
            <p:nvPr/>
          </p:nvSpPr>
          <p:spPr>
            <a:xfrm>
              <a:off x="1259632" y="1314476"/>
              <a:ext cx="2736304" cy="704593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01334" y="1316217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Казахский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146" name="Picture 2" descr="D:\ЛОГОТИПЫ\kazakhstan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8" y="1052736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28184" y="148478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95790" y="5157192"/>
            <a:ext cx="3324682" cy="1641668"/>
            <a:chOff x="5495790" y="5085184"/>
            <a:chExt cx="3324682" cy="1641668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12160" y="5157192"/>
              <a:ext cx="28083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Архитектура компьютерных систем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Теоретические основы информатики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Современные языки программирования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Компьютерная графика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Основы теории массового обслуживания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Теория баз данных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465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95790" y="5157192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07504" y="1017602"/>
            <a:ext cx="3849872" cy="1243559"/>
            <a:chOff x="-2556792" y="3360980"/>
            <a:chExt cx="3849872" cy="1243559"/>
          </a:xfrm>
        </p:grpSpPr>
        <p:sp>
          <p:nvSpPr>
            <p:cNvPr id="75" name="Пятиугольник 74"/>
            <p:cNvSpPr/>
            <p:nvPr/>
          </p:nvSpPr>
          <p:spPr>
            <a:xfrm>
              <a:off x="-1443224" y="3657854"/>
              <a:ext cx="2736304" cy="704593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1101522" y="3659595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Русский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147" name="Picture 3" descr="D:\ЛОГОТИПЫ\russia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6792" y="3360980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465943" y="3429000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07802" y="3284984"/>
              <a:ext cx="2390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endParaRPr lang="ru-RU" sz="12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264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95790" y="5157192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65943" y="3429000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70056" y="3320460"/>
              <a:ext cx="2378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Профессиональный русский язык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04" y="1017602"/>
            <a:ext cx="3849872" cy="1243559"/>
            <a:chOff x="-2556792" y="3360980"/>
            <a:chExt cx="3849872" cy="1243559"/>
          </a:xfrm>
        </p:grpSpPr>
        <p:sp>
          <p:nvSpPr>
            <p:cNvPr id="42" name="Пятиугольник 41"/>
            <p:cNvSpPr/>
            <p:nvPr/>
          </p:nvSpPr>
          <p:spPr>
            <a:xfrm>
              <a:off x="-1443224" y="3657854"/>
              <a:ext cx="2736304" cy="704593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101522" y="3659595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Русский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5" name="Picture 3" descr="D:\ЛОГОТИПЫ\russia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6792" y="3360980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719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95790" y="5157192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65943" y="3429000"/>
            <a:ext cx="3282521" cy="1636022"/>
            <a:chOff x="5465943" y="3212976"/>
            <a:chExt cx="3282521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70056" y="3320460"/>
              <a:ext cx="2678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Основы экономической теории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Основы безопасности жизнедеятельности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07504" y="1017602"/>
            <a:ext cx="3849872" cy="1243559"/>
            <a:chOff x="-2556792" y="3360980"/>
            <a:chExt cx="3849872" cy="1243559"/>
          </a:xfrm>
        </p:grpSpPr>
        <p:sp>
          <p:nvSpPr>
            <p:cNvPr id="37" name="Пятиугольник 36"/>
            <p:cNvSpPr/>
            <p:nvPr/>
          </p:nvSpPr>
          <p:spPr>
            <a:xfrm>
              <a:off x="-1443224" y="3657854"/>
              <a:ext cx="2736304" cy="704593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101522" y="3659595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Русский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0" name="Picture 3" descr="D:\ЛОГОТИПЫ\russia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6792" y="3360980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7" name="Прямоугольник с двумя скругленными соседними углами 46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075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465943" y="3429000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28184" y="148478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495790" y="5157192"/>
            <a:ext cx="3159522" cy="1663496"/>
            <a:chOff x="5495790" y="5085184"/>
            <a:chExt cx="3159522" cy="1663496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70056" y="5179020"/>
              <a:ext cx="25554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Параллельные вычисления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Проектирование информационных систем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Системы искусственного интеллекта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Информационная безопасность и защита информации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Численные </a:t>
              </a:r>
              <a:r>
                <a:rPr lang="ru-RU" sz="1200" dirty="0" smtClean="0"/>
                <a:t>методы</a:t>
              </a:r>
              <a:endParaRPr lang="ru-RU" sz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07504" y="1017602"/>
            <a:ext cx="3849872" cy="1243559"/>
            <a:chOff x="-2556792" y="3360980"/>
            <a:chExt cx="3849872" cy="1243559"/>
          </a:xfrm>
        </p:grpSpPr>
        <p:sp>
          <p:nvSpPr>
            <p:cNvPr id="40" name="Пятиугольник 39"/>
            <p:cNvSpPr/>
            <p:nvPr/>
          </p:nvSpPr>
          <p:spPr>
            <a:xfrm>
              <a:off x="-1443224" y="3657854"/>
              <a:ext cx="2736304" cy="704593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1101522" y="3659595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Русский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2" name="Picture 3" descr="D:\ЛОГОТИПЫ\russia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6792" y="3360980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9" name="Прямоугольник с двумя скругленными соседними углами 48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81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95790" y="5157192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65943" y="3429000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07802" y="3284984"/>
              <a:ext cx="2390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Информатика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07504" y="1033313"/>
            <a:ext cx="3788896" cy="1243559"/>
            <a:chOff x="-2762997" y="2019069"/>
            <a:chExt cx="3788896" cy="1243559"/>
          </a:xfrm>
        </p:grpSpPr>
        <p:sp>
          <p:nvSpPr>
            <p:cNvPr id="31" name="Пятиугольник 30"/>
            <p:cNvSpPr/>
            <p:nvPr/>
          </p:nvSpPr>
          <p:spPr>
            <a:xfrm>
              <a:off x="-1710405" y="2299809"/>
              <a:ext cx="2736304" cy="704593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1368703" y="2301550"/>
              <a:ext cx="16987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 smtClean="0">
                  <a:solidFill>
                    <a:schemeClr val="bg1"/>
                  </a:solidFill>
                </a:rPr>
                <a:t>Английский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33" name="Picture 1" descr="D:\ЛОГОТИПЫ\united_kingdom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2997" y="2019069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07802" y="1389350"/>
              <a:ext cx="2390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Иностранный язык 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7989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436096" y="1700808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95790" y="5157192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65943" y="3429000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70056" y="3320460"/>
              <a:ext cx="2378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Основы права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 err="1"/>
                <a:t>Проф.ориентированный</a:t>
              </a:r>
              <a:r>
                <a:rPr lang="ru-RU" sz="1200" dirty="0"/>
                <a:t> иностранный язык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07504" y="1033313"/>
            <a:ext cx="3788896" cy="1243559"/>
            <a:chOff x="-2762997" y="2019069"/>
            <a:chExt cx="3788896" cy="1243559"/>
          </a:xfrm>
        </p:grpSpPr>
        <p:sp>
          <p:nvSpPr>
            <p:cNvPr id="35" name="Пятиугольник 34"/>
            <p:cNvSpPr/>
            <p:nvPr/>
          </p:nvSpPr>
          <p:spPr>
            <a:xfrm>
              <a:off x="-1710405" y="2299809"/>
              <a:ext cx="2736304" cy="704593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1368703" y="2301550"/>
              <a:ext cx="16987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>
                  <a:solidFill>
                    <a:schemeClr val="bg1"/>
                  </a:solidFill>
                </a:rPr>
                <a:t>Английский</a:t>
              </a:r>
              <a:endParaRPr lang="ru-RU" b="1" dirty="0">
                <a:solidFill>
                  <a:schemeClr val="bg1"/>
                </a:solidFill>
              </a:endParaRPr>
            </a:p>
            <a:p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1" descr="D:\ЛОГОТИПЫ\united_kingdom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2997" y="2019069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7212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436096" y="1720970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65943" y="3449162"/>
            <a:ext cx="3159522" cy="1636022"/>
            <a:chOff x="5465943" y="3212976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212976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212976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714908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95790" y="5177354"/>
            <a:ext cx="3159522" cy="1636022"/>
            <a:chOff x="5495790" y="5085184"/>
            <a:chExt cx="3159522" cy="163602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5085184"/>
              <a:ext cx="876410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5085184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07504" y="1033313"/>
            <a:ext cx="3788896" cy="1243559"/>
            <a:chOff x="-2762997" y="2019069"/>
            <a:chExt cx="3788896" cy="1243559"/>
          </a:xfrm>
        </p:grpSpPr>
        <p:sp>
          <p:nvSpPr>
            <p:cNvPr id="43" name="Пятиугольник 42"/>
            <p:cNvSpPr/>
            <p:nvPr/>
          </p:nvSpPr>
          <p:spPr>
            <a:xfrm>
              <a:off x="-1710405" y="2299809"/>
              <a:ext cx="2736304" cy="704593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1368703" y="2301550"/>
              <a:ext cx="16987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>
                  <a:solidFill>
                    <a:schemeClr val="bg1"/>
                  </a:solidFill>
                </a:rPr>
                <a:t>Английский</a:t>
              </a:r>
              <a:endParaRPr lang="ru-RU" b="1" dirty="0">
                <a:solidFill>
                  <a:schemeClr val="bg1"/>
                </a:solidFill>
              </a:endParaRPr>
            </a:p>
            <a:p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7" name="Picture 1" descr="D:\ЛОГОТИПЫ\united_kingdom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2997" y="2019069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6300192" y="12687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9" name="Прямоугольник с двумя скругленными соседними углами 48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2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465943" y="3192814"/>
            <a:ext cx="3159522" cy="1636022"/>
            <a:chOff x="5465943" y="3068960"/>
            <a:chExt cx="3159522" cy="163602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465943" y="3068960"/>
              <a:ext cx="834249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58"/>
            <p:cNvSpPr/>
            <p:nvPr/>
          </p:nvSpPr>
          <p:spPr>
            <a:xfrm>
              <a:off x="6040209" y="3068960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570197" y="3570892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</a:rPr>
                <a:t>B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36096" y="1484784"/>
            <a:ext cx="3159522" cy="1636022"/>
            <a:chOff x="5436096" y="1342892"/>
            <a:chExt cx="3159522" cy="163602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436096" y="1342892"/>
              <a:ext cx="792088" cy="16360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56"/>
            <p:cNvSpPr/>
            <p:nvPr/>
          </p:nvSpPr>
          <p:spPr>
            <a:xfrm>
              <a:off x="6010362" y="1342892"/>
              <a:ext cx="2585256" cy="16360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5540350" y="1844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>
                  <a:solidFill>
                    <a:schemeClr val="bg1"/>
                  </a:solidFill>
                </a:rPr>
                <a:t>А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28184" y="148478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2139623"/>
            <a:ext cx="4805999" cy="4529737"/>
            <a:chOff x="179512" y="2139623"/>
            <a:chExt cx="4805999" cy="4529737"/>
          </a:xfrm>
        </p:grpSpPr>
        <p:sp>
          <p:nvSpPr>
            <p:cNvPr id="70" name="Пирог 69"/>
            <p:cNvSpPr/>
            <p:nvPr/>
          </p:nvSpPr>
          <p:spPr>
            <a:xfrm rot="5400000">
              <a:off x="2704921" y="2113482"/>
              <a:ext cx="2213742" cy="2266024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Пирог 70"/>
            <p:cNvSpPr/>
            <p:nvPr/>
          </p:nvSpPr>
          <p:spPr>
            <a:xfrm rot="10800000">
              <a:off x="2678780" y="4455618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Пирог 71"/>
            <p:cNvSpPr/>
            <p:nvPr/>
          </p:nvSpPr>
          <p:spPr>
            <a:xfrm rot="16200000">
              <a:off x="334231" y="4429477"/>
              <a:ext cx="2213742" cy="2266024"/>
            </a:xfrm>
            <a:prstGeom prst="pieWedg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69" name="Пирог 68"/>
            <p:cNvSpPr/>
            <p:nvPr/>
          </p:nvSpPr>
          <p:spPr>
            <a:xfrm>
              <a:off x="308090" y="2139623"/>
              <a:ext cx="2266024" cy="2213742"/>
            </a:xfrm>
            <a:prstGeom prst="pieWedg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179512" y="3166572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ОБЩАЯ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ОБРАЗОВАННОСТЬ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99792" y="3094564"/>
              <a:ext cx="22852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СОЦИАЛЬНО-ЭТИЧЕСКИЕ КОМПЕТЕНЦИИ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0226" y="4642967"/>
              <a:ext cx="22852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ЭКОНОМИЧЕСКИЕ И ОРГАНИЗАЦИОННО-УПРАВЛЕНЧЕСКИЕ КОМПЕТЕНЦИИ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656100"/>
              <a:ext cx="2285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</a:rPr>
                <a:t>СПЕЦИАЛЬНЫЕ КОМПЕТЕНЦИИ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495790" y="4900844"/>
            <a:ext cx="3252674" cy="1872208"/>
            <a:chOff x="5495790" y="4848998"/>
            <a:chExt cx="3252674" cy="1872208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5495790" y="4848998"/>
              <a:ext cx="876410" cy="187220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61"/>
            <p:cNvSpPr/>
            <p:nvPr/>
          </p:nvSpPr>
          <p:spPr>
            <a:xfrm>
              <a:off x="6070056" y="4848998"/>
              <a:ext cx="2585256" cy="1872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5600044" y="5587116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bg1"/>
                  </a:solidFill>
                </a:rPr>
                <a:t>C</a:t>
              </a:r>
              <a:endParaRPr lang="ru-RU" sz="2800" i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12160" y="4915034"/>
              <a:ext cx="27363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Проектирование и конструирование </a:t>
              </a:r>
              <a:r>
                <a:rPr lang="ru-RU" sz="1200" dirty="0" err="1"/>
                <a:t>мультемидийных</a:t>
              </a:r>
              <a:r>
                <a:rPr lang="ru-RU" sz="1200" dirty="0"/>
                <a:t> систем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WEB технологии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Компьютерные сети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Новые информационные сетевые технологии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Предикатное </a:t>
              </a:r>
              <a:r>
                <a:rPr lang="ru-RU" sz="1200" dirty="0" err="1"/>
                <a:t>программировани</a:t>
              </a:r>
              <a:r>
                <a:rPr lang="ru-RU" sz="1200" dirty="0"/>
                <a:t> и современные методы верификации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/>
                <a:t>Операционные </a:t>
              </a:r>
              <a:r>
                <a:rPr lang="ru-RU" sz="1200" dirty="0" smtClean="0"/>
                <a:t>системы</a:t>
              </a:r>
              <a:endParaRPr lang="ru-RU" sz="12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07504" y="1033313"/>
            <a:ext cx="3788896" cy="1243559"/>
            <a:chOff x="-2762997" y="2019069"/>
            <a:chExt cx="3788896" cy="1243559"/>
          </a:xfrm>
        </p:grpSpPr>
        <p:sp>
          <p:nvSpPr>
            <p:cNvPr id="47" name="Пятиугольник 46"/>
            <p:cNvSpPr/>
            <p:nvPr/>
          </p:nvSpPr>
          <p:spPr>
            <a:xfrm>
              <a:off x="-1710405" y="2299809"/>
              <a:ext cx="2736304" cy="704593"/>
            </a:xfrm>
            <a:prstGeom prst="homePlat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1368703" y="2301550"/>
              <a:ext cx="16987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Язык обучения</a:t>
              </a:r>
            </a:p>
            <a:p>
              <a:r>
                <a:rPr lang="kk-KZ" b="1" dirty="0">
                  <a:solidFill>
                    <a:schemeClr val="bg1"/>
                  </a:solidFill>
                </a:rPr>
                <a:t>Английский</a:t>
              </a:r>
              <a:endParaRPr lang="ru-RU" b="1" dirty="0">
                <a:solidFill>
                  <a:schemeClr val="bg1"/>
                </a:solidFill>
              </a:endParaRPr>
            </a:p>
            <a:p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9" name="Picture 1" descr="D:\ЛОГОТИПЫ\united_kingdom_round_icon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2997" y="2019069"/>
              <a:ext cx="1657755" cy="124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/>
          <p:cNvSpPr txBox="1"/>
          <p:nvPr/>
        </p:nvSpPr>
        <p:spPr>
          <a:xfrm>
            <a:off x="6300192" y="112474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Уровень владения</a:t>
            </a:r>
            <a:endParaRPr lang="ru-RU" sz="1400" b="1" dirty="0"/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00905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1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1405" y="1454149"/>
            <a:ext cx="8601075" cy="5070475"/>
            <a:chOff x="291405" y="1454149"/>
            <a:chExt cx="8601075" cy="507047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1405" y="1454149"/>
              <a:ext cx="8601075" cy="5070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8" name="Группа 7"/>
            <p:cNvGrpSpPr/>
            <p:nvPr/>
          </p:nvGrpSpPr>
          <p:grpSpPr>
            <a:xfrm>
              <a:off x="5715008" y="1786126"/>
              <a:ext cx="1285884" cy="1580863"/>
              <a:chOff x="5715008" y="1786126"/>
              <a:chExt cx="1285884" cy="1580863"/>
            </a:xfrm>
          </p:grpSpPr>
          <p:pic>
            <p:nvPicPr>
              <p:cNvPr id="9" name="Picture 2" descr="D:\ОТЧЕТ презентаций\Июнь 2012\для ректора\карта пво микро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5715008" y="1786126"/>
                <a:ext cx="1285884" cy="15808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943983" y="2385948"/>
                <a:ext cx="9781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Павлодарская</a:t>
                </a:r>
              </a:p>
              <a:p>
                <a:pPr algn="ctr"/>
                <a:r>
                  <a:rPr lang="ru-RU" sz="10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область</a:t>
                </a:r>
                <a:endParaRPr lang="ru-RU" sz="10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3" name="Прямоугольник с двумя скругленными соседними углами 22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09054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Анализ внедрения </a:t>
            </a:r>
            <a:r>
              <a:rPr lang="ru-RU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полиязычного</a:t>
            </a:r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образования в </a:t>
            </a:r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вузы РК </a:t>
            </a:r>
          </a:p>
        </p:txBody>
      </p:sp>
      <p:sp>
        <p:nvSpPr>
          <p:cNvPr id="2" name="4-конечная звезда 1"/>
          <p:cNvSpPr/>
          <p:nvPr/>
        </p:nvSpPr>
        <p:spPr>
          <a:xfrm>
            <a:off x="5314574" y="3476621"/>
            <a:ext cx="412668" cy="36004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4-конечная звезда 23"/>
          <p:cNvSpPr/>
          <p:nvPr/>
        </p:nvSpPr>
        <p:spPr>
          <a:xfrm>
            <a:off x="6398531" y="4671980"/>
            <a:ext cx="412668" cy="36004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6398531" y="4674281"/>
            <a:ext cx="412668" cy="36004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427984" y="5564962"/>
            <a:ext cx="4487510" cy="1009797"/>
          </a:xfrm>
          <a:prstGeom prst="roundRect">
            <a:avLst>
              <a:gd name="adj" fmla="val 63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TextBox 1027"/>
          <p:cNvSpPr txBox="1"/>
          <p:nvPr/>
        </p:nvSpPr>
        <p:spPr>
          <a:xfrm>
            <a:off x="4644008" y="5645418"/>
            <a:ext cx="344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Карагандинский государственный университет им. </a:t>
            </a:r>
            <a:r>
              <a:rPr lang="ru-RU" b="1" dirty="0" err="1" smtClean="0"/>
              <a:t>Е.Букетова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644008" y="5661248"/>
            <a:ext cx="344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Казахстанско-Британский технический университет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644008" y="5661248"/>
            <a:ext cx="344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Казахский национальный педагогический университет </a:t>
            </a:r>
            <a:endParaRPr lang="ru-RU" b="1" dirty="0" smtClean="0"/>
          </a:p>
          <a:p>
            <a:r>
              <a:rPr lang="ru-RU" b="1" dirty="0" smtClean="0"/>
              <a:t>им</a:t>
            </a:r>
            <a:r>
              <a:rPr lang="ru-RU" b="1" dirty="0"/>
              <a:t>. Абая</a:t>
            </a:r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302770" y="1258931"/>
            <a:ext cx="4053206" cy="5186328"/>
            <a:chOff x="8532440" y="809438"/>
            <a:chExt cx="4053206" cy="5186328"/>
          </a:xfrm>
        </p:grpSpPr>
        <p:grpSp>
          <p:nvGrpSpPr>
            <p:cNvPr id="1025" name="Группа 1024"/>
            <p:cNvGrpSpPr/>
            <p:nvPr/>
          </p:nvGrpSpPr>
          <p:grpSpPr>
            <a:xfrm>
              <a:off x="8532440" y="809438"/>
              <a:ext cx="4053206" cy="5186328"/>
              <a:chOff x="-2472" y="1338296"/>
              <a:chExt cx="4053206" cy="5186328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352" y="1338296"/>
                <a:ext cx="3973559" cy="2647384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  <a:extLst/>
            </p:spPr>
          </p:pic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-2472" y="3943520"/>
                <a:ext cx="4053206" cy="2581104"/>
              </a:xfrm>
              <a:prstGeom prst="roundRect">
                <a:avLst>
                  <a:gd name="adj" fmla="val 6374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8625506" y="3471391"/>
              <a:ext cx="3920316" cy="605681"/>
              <a:chOff x="8625506" y="3471391"/>
              <a:chExt cx="3920316" cy="605681"/>
            </a:xfrm>
          </p:grpSpPr>
          <p:pic>
            <p:nvPicPr>
              <p:cNvPr id="2051" name="Picture 3" descr="C:\Users\ER\Downloads\флаг-Британии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5506" y="3502663"/>
                <a:ext cx="843038" cy="5744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9468543" y="3471391"/>
                <a:ext cx="30772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342900"/>
                <a:r>
                  <a:rPr lang="ru-RU" sz="1200" i="1" dirty="0">
                    <a:solidFill>
                      <a:schemeClr val="tx2"/>
                    </a:solidFill>
                    <a:latin typeface="Times New Roman" pitchFamily="18" charset="0"/>
                  </a:rPr>
                  <a:t>- внедрение </a:t>
                </a:r>
                <a:r>
                  <a:rPr lang="ru-RU" sz="1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двудипломных</a:t>
                </a:r>
                <a:r>
                  <a:rPr lang="ru-RU" sz="1200" i="1" dirty="0">
                    <a:solidFill>
                      <a:schemeClr val="tx2"/>
                    </a:solidFill>
                    <a:latin typeface="Times New Roman" pitchFamily="18" charset="0"/>
                  </a:rPr>
                  <a:t> программ с ведущими британскими университетами; 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8640960" y="4182179"/>
              <a:ext cx="3944686" cy="830997"/>
              <a:chOff x="8640960" y="4110171"/>
              <a:chExt cx="3944686" cy="830997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9540550" y="4110171"/>
                <a:ext cx="30450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342900"/>
                <a:r>
                  <a:rPr lang="ru-RU" sz="1200" i="1" dirty="0">
                    <a:solidFill>
                      <a:schemeClr val="tx2"/>
                    </a:solidFill>
                    <a:latin typeface="Times New Roman" pitchFamily="18" charset="0"/>
                  </a:rPr>
                  <a:t>- увеличение доли иностранных преподавателей и удельного веса дисциплин, преподаваемых на английском языке с 60% до 75%;</a:t>
                </a:r>
              </a:p>
            </p:txBody>
          </p: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0960" y="4203643"/>
                <a:ext cx="863966" cy="618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8625506" y="5085184"/>
              <a:ext cx="3939382" cy="695802"/>
              <a:chOff x="8625506" y="4965446"/>
              <a:chExt cx="3939382" cy="695802"/>
            </a:xfrm>
          </p:grpSpPr>
          <p:sp>
            <p:nvSpPr>
              <p:cNvPr id="44" name="Содержимое 2"/>
              <p:cNvSpPr>
                <a:spLocks/>
              </p:cNvSpPr>
              <p:nvPr/>
            </p:nvSpPr>
            <p:spPr bwMode="auto">
              <a:xfrm>
                <a:off x="9540551" y="4965446"/>
                <a:ext cx="3024337" cy="695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indent="-342900"/>
                <a:r>
                  <a:rPr lang="ru-RU" sz="12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- </a:t>
                </a:r>
                <a:r>
                  <a:rPr lang="ru-RU" sz="1200" i="1" dirty="0">
                    <a:solidFill>
                      <a:schemeClr val="tx2"/>
                    </a:solidFill>
                    <a:latin typeface="Times New Roman" pitchFamily="18" charset="0"/>
                  </a:rPr>
                  <a:t>тестирование на первом курсе для выявления уровня владения языком, по результатом которого осуществляется группировка по уровням подготовки. </a:t>
                </a:r>
              </a:p>
            </p:txBody>
          </p:sp>
          <p:pic>
            <p:nvPicPr>
              <p:cNvPr id="2053" name="Picture 5" descr="D:\ФОТО ПГУ\DSC_9664 777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5506" y="5085184"/>
                <a:ext cx="863171" cy="572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Группа 15"/>
          <p:cNvGrpSpPr/>
          <p:nvPr/>
        </p:nvGrpSpPr>
        <p:grpSpPr>
          <a:xfrm>
            <a:off x="308126" y="1264651"/>
            <a:ext cx="4152430" cy="5536789"/>
            <a:chOff x="-684584" y="619495"/>
            <a:chExt cx="4053206" cy="59552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684584" y="619495"/>
              <a:ext cx="4053206" cy="5955263"/>
              <a:chOff x="-4189382" y="1094934"/>
              <a:chExt cx="4053206" cy="5955263"/>
            </a:xfrm>
          </p:grpSpPr>
          <p:pic>
            <p:nvPicPr>
              <p:cNvPr id="1026" name="Picture 2" descr="D:\Temps\Презентация Полиязычие\Karaganda_State_University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109736" y="1094934"/>
                <a:ext cx="3973560" cy="2647384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  <a:extLst/>
            </p:spPr>
          </p:pic>
          <p:sp>
            <p:nvSpPr>
              <p:cNvPr id="7" name="Скругленный прямоугольник 6"/>
              <p:cNvSpPr/>
              <p:nvPr/>
            </p:nvSpPr>
            <p:spPr>
              <a:xfrm>
                <a:off x="-4189382" y="3700158"/>
                <a:ext cx="4053206" cy="3350039"/>
              </a:xfrm>
              <a:prstGeom prst="roundRect">
                <a:avLst>
                  <a:gd name="adj" fmla="val 6374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одержимое 2"/>
              <p:cNvSpPr>
                <a:spLocks/>
              </p:cNvSpPr>
              <p:nvPr/>
            </p:nvSpPr>
            <p:spPr bwMode="auto">
              <a:xfrm>
                <a:off x="-4068960" y="3688415"/>
                <a:ext cx="3853878" cy="1895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indent="-342900" algn="ctr"/>
                <a:r>
                  <a:rPr lang="ru-RU" sz="16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Языковая подготовка - </a:t>
                </a:r>
                <a:r>
                  <a:rPr lang="ru-RU" sz="1600" b="1" i="1" dirty="0">
                    <a:solidFill>
                      <a:srgbClr val="C00000"/>
                    </a:solidFill>
                    <a:latin typeface="Times New Roman" pitchFamily="18" charset="0"/>
                  </a:rPr>
                  <a:t>22</a:t>
                </a:r>
                <a:r>
                  <a:rPr lang="ru-RU" sz="1600" i="1" dirty="0">
                    <a:solidFill>
                      <a:schemeClr val="tx2"/>
                    </a:solidFill>
                    <a:latin typeface="Times New Roman" pitchFamily="18" charset="0"/>
                  </a:rPr>
                  <a:t> кредита </a:t>
                </a:r>
                <a:endParaRPr lang="ru-RU" sz="1600" i="1" dirty="0" smtClean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indent="-342900" algn="ctr"/>
                <a:endParaRPr lang="ru-RU" sz="1600" i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p:grpSp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xmlns="" val="3691523488"/>
                </p:ext>
              </p:extLst>
            </p:nvPr>
          </p:nvGraphicFramePr>
          <p:xfrm>
            <a:off x="-684583" y="3476621"/>
            <a:ext cx="3945700" cy="2088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" name="Прямоугольник 11"/>
            <p:cNvSpPr/>
            <p:nvPr/>
          </p:nvSpPr>
          <p:spPr>
            <a:xfrm>
              <a:off x="1475656" y="374897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6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-379766" y="5336341"/>
              <a:ext cx="306727" cy="25289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-374746" y="5736410"/>
              <a:ext cx="306727" cy="2528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-374746" y="6128429"/>
              <a:ext cx="306727" cy="25289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36512" y="5727738"/>
              <a:ext cx="14823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английский язык </a:t>
              </a:r>
              <a:endParaRPr lang="ru-RU" sz="1400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-36512" y="6021288"/>
              <a:ext cx="32911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казахский/русский язык для </a:t>
              </a:r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специальных</a:t>
              </a:r>
            </a:p>
            <a:p>
              <a:r>
                <a:rPr lang="ru-RU" sz="1400" i="1" dirty="0" smtClean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целей </a:t>
              </a:r>
              <a:endParaRPr lang="ru-RU" sz="1400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11962" y="374897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6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135036" y="4505054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</a:rPr>
                <a:t>10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-26311" y="5332352"/>
              <a:ext cx="20215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chemeClr val="tx2"/>
                  </a:solidFill>
                  <a:latin typeface="Times New Roman" pitchFamily="18" charset="0"/>
                </a:rPr>
                <a:t>казахский/русский язык </a:t>
              </a:r>
              <a:endParaRPr lang="ru-RU" sz="1400" dirty="0"/>
            </a:p>
          </p:txBody>
        </p:sp>
      </p:grpSp>
      <p:grpSp>
        <p:nvGrpSpPr>
          <p:cNvPr id="1027" name="Группа 1026"/>
          <p:cNvGrpSpPr/>
          <p:nvPr/>
        </p:nvGrpSpPr>
        <p:grpSpPr>
          <a:xfrm>
            <a:off x="446803" y="1361375"/>
            <a:ext cx="4013753" cy="5119017"/>
            <a:chOff x="8812834" y="1525364"/>
            <a:chExt cx="3974300" cy="5119017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8812835" y="1525364"/>
              <a:ext cx="3831348" cy="264738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30" name="Скругленный прямоугольник 29"/>
            <p:cNvSpPr/>
            <p:nvPr/>
          </p:nvSpPr>
          <p:spPr>
            <a:xfrm>
              <a:off x="8812834" y="4130588"/>
              <a:ext cx="3831348" cy="2513793"/>
            </a:xfrm>
            <a:prstGeom prst="roundRect">
              <a:avLst>
                <a:gd name="adj" fmla="val 637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одержимое 2"/>
            <p:cNvSpPr>
              <a:spLocks/>
            </p:cNvSpPr>
            <p:nvPr/>
          </p:nvSpPr>
          <p:spPr bwMode="auto">
            <a:xfrm>
              <a:off x="8933256" y="4097961"/>
              <a:ext cx="3853878" cy="2375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342900"/>
              <a:endParaRPr lang="ru-RU" sz="1600" b="1" i="1" dirty="0" smtClean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 indent="-342900"/>
              <a:r>
                <a:rPr lang="ru-RU" sz="1600" b="1" dirty="0" smtClean="0">
                  <a:solidFill>
                    <a:schemeClr val="tx2"/>
                  </a:solidFill>
                  <a:latin typeface="Times New Roman" pitchFamily="18" charset="0"/>
                </a:rPr>
                <a:t>Новые </a:t>
              </a:r>
              <a:r>
                <a:rPr lang="ru-RU" sz="1600" b="1" dirty="0">
                  <a:solidFill>
                    <a:schemeClr val="tx2"/>
                  </a:solidFill>
                  <a:latin typeface="Times New Roman" pitchFamily="18" charset="0"/>
                </a:rPr>
                <a:t>дисциплины: </a:t>
              </a:r>
              <a:endParaRPr lang="ru-RU" sz="1600" b="1" dirty="0" smtClean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 indent="-342900"/>
              <a:endParaRPr lang="ru-RU" sz="1600" b="1" dirty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 indent="-342900"/>
              <a:r>
                <a:rPr lang="ru-RU" sz="1600" i="1" dirty="0" smtClean="0">
                  <a:solidFill>
                    <a:schemeClr val="tx2"/>
                  </a:solidFill>
                  <a:latin typeface="Times New Roman" pitchFamily="18" charset="0"/>
                </a:rPr>
                <a:t>-</a:t>
              </a:r>
              <a:r>
                <a:rPr lang="ru-RU" sz="1600" b="1" i="1" dirty="0" smtClean="0">
                  <a:solidFill>
                    <a:schemeClr val="tx2"/>
                  </a:solidFill>
                  <a:latin typeface="Times New Roman" pitchFamily="18" charset="0"/>
                </a:rPr>
                <a:t> для </a:t>
              </a:r>
              <a:r>
                <a:rPr lang="ru-RU" sz="1600" b="1" i="1" dirty="0">
                  <a:solidFill>
                    <a:schemeClr val="tx2"/>
                  </a:solidFill>
                  <a:latin typeface="Times New Roman" pitchFamily="18" charset="0"/>
                </a:rPr>
                <a:t>бакалавров  </a:t>
              </a:r>
              <a:r>
                <a:rPr lang="ru-RU" sz="1600" i="1" dirty="0">
                  <a:solidFill>
                    <a:schemeClr val="tx2"/>
                  </a:solidFill>
                  <a:latin typeface="Times New Roman" pitchFamily="18" charset="0"/>
                </a:rPr>
                <a:t>«Практический английский язык» и «Информатизация образования</a:t>
              </a:r>
              <a:r>
                <a:rPr lang="ru-RU" sz="1600" i="1" dirty="0" smtClean="0">
                  <a:solidFill>
                    <a:schemeClr val="tx2"/>
                  </a:solidFill>
                  <a:latin typeface="Times New Roman" pitchFamily="18" charset="0"/>
                </a:rPr>
                <a:t>»</a:t>
              </a:r>
              <a:endParaRPr lang="ru-RU" sz="1600" i="1" dirty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 indent="-342900"/>
              <a:r>
                <a:rPr lang="ru-RU" sz="1600" b="1" i="1" dirty="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ru-RU" sz="1600" b="1" i="1" dirty="0" smtClean="0">
                  <a:solidFill>
                    <a:schemeClr val="tx2"/>
                  </a:solidFill>
                  <a:latin typeface="Times New Roman" pitchFamily="18" charset="0"/>
                </a:rPr>
                <a:t>- для </a:t>
              </a:r>
              <a:r>
                <a:rPr lang="ru-RU" sz="1600" b="1" i="1" dirty="0">
                  <a:solidFill>
                    <a:schemeClr val="tx2"/>
                  </a:solidFill>
                  <a:latin typeface="Times New Roman" pitchFamily="18" charset="0"/>
                </a:rPr>
                <a:t>докторантов </a:t>
              </a:r>
              <a:r>
                <a:rPr lang="ru-RU" sz="1600" i="1" dirty="0">
                  <a:solidFill>
                    <a:schemeClr val="tx2"/>
                  </a:solidFill>
                  <a:latin typeface="Times New Roman" pitchFamily="18" charset="0"/>
                </a:rPr>
                <a:t>«Специальный иностранный язык» в качестве элективной дисциплины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11178" y="1342359"/>
            <a:ext cx="3869383" cy="4901323"/>
            <a:chOff x="8812834" y="1743058"/>
            <a:chExt cx="3831349" cy="4901323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8812835" y="1743058"/>
              <a:ext cx="3831348" cy="238753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50" name="Скругленный прямоугольник 49"/>
            <p:cNvSpPr/>
            <p:nvPr/>
          </p:nvSpPr>
          <p:spPr>
            <a:xfrm>
              <a:off x="8812834" y="4130588"/>
              <a:ext cx="3831348" cy="2513793"/>
            </a:xfrm>
            <a:prstGeom prst="roundRect">
              <a:avLst>
                <a:gd name="adj" fmla="val 637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одержимое 2"/>
            <p:cNvSpPr>
              <a:spLocks/>
            </p:cNvSpPr>
            <p:nvPr/>
          </p:nvSpPr>
          <p:spPr bwMode="auto">
            <a:xfrm>
              <a:off x="8933256" y="4097961"/>
              <a:ext cx="3587189" cy="2375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indent="-342900" algn="ctr"/>
              <a:endParaRPr lang="ru-RU" sz="2000" b="1" i="1" dirty="0" smtClean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 indent="-342900" algn="ctr"/>
              <a:endParaRPr lang="ru-RU" sz="2000" b="1" dirty="0" smtClean="0">
                <a:solidFill>
                  <a:schemeClr val="tx2"/>
                </a:solidFill>
                <a:latin typeface="Times New Roman" pitchFamily="18" charset="0"/>
              </a:endParaRPr>
            </a:p>
            <a:p>
              <a:pPr indent="-342900" algn="ctr"/>
              <a:r>
                <a:rPr lang="ru-RU" sz="2000" b="1" dirty="0" smtClean="0">
                  <a:solidFill>
                    <a:schemeClr val="tx2"/>
                  </a:solidFill>
                  <a:latin typeface="Times New Roman" pitchFamily="18" charset="0"/>
                </a:rPr>
                <a:t>Программа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</a:rPr>
                <a:t> 37 </a:t>
              </a:r>
              <a:r>
                <a:rPr lang="ru-RU" sz="2000" b="1" dirty="0" smtClean="0">
                  <a:solidFill>
                    <a:schemeClr val="tx2"/>
                  </a:solidFill>
                  <a:latin typeface="Times New Roman" pitchFamily="18" charset="0"/>
                </a:rPr>
                <a:t>вузов Республики Казахстан внедряет </a:t>
              </a:r>
              <a:r>
                <a:rPr lang="ru-RU" sz="2000" b="1" dirty="0" err="1" smtClean="0">
                  <a:solidFill>
                    <a:schemeClr val="tx2"/>
                  </a:solidFill>
                  <a:latin typeface="Times New Roman" pitchFamily="18" charset="0"/>
                </a:rPr>
                <a:t>полиязычное</a:t>
              </a:r>
              <a:r>
                <a:rPr lang="ru-RU" sz="2000" b="1" dirty="0" smtClean="0">
                  <a:solidFill>
                    <a:schemeClr val="tx2"/>
                  </a:solidFill>
                  <a:latin typeface="Times New Roman" pitchFamily="18" charset="0"/>
                </a:rPr>
                <a:t> образование</a:t>
              </a:r>
              <a:endParaRPr lang="ru-RU" sz="2000" i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398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5" grpId="1" animBg="1"/>
      <p:bldP spid="36" grpId="0" animBg="1"/>
      <p:bldP spid="36" grpId="1" animBg="1"/>
      <p:bldP spid="1028" grpId="0"/>
      <p:bldP spid="1028" grpId="1"/>
      <p:bldP spid="42" grpId="0"/>
      <p:bldP spid="42" grpId="1"/>
      <p:bldP spid="43" grpId="0"/>
      <p:bldP spid="4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7850587"/>
              </p:ext>
            </p:extLst>
          </p:nvPr>
        </p:nvGraphicFramePr>
        <p:xfrm>
          <a:off x="467544" y="1124745"/>
          <a:ext cx="8387483" cy="561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618"/>
                <a:gridCol w="648072"/>
                <a:gridCol w="1656184"/>
                <a:gridCol w="1549622"/>
                <a:gridCol w="2388295"/>
                <a:gridCol w="1534692"/>
              </a:tblGrid>
              <a:tr h="109127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Язык обучения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Уровень владения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Дисциплины, формирующие: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ОБЩУЮ ОБРАЗОВАННОСТЬ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СОЦИАЛЬНО-ЭТИЧЕСКИЕ КОМПЕТЕНЦИИ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ЭКОНОМИЧЕСКИЕ И ОРГАНИЗАЦИОННО-УПРАВЛЕНЧЕСКИЕ КОМПЕТЕНЦИИ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СПЕЦИАЛЬНЫЕ КОМПЕТЕНЦИИ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/>
                </a:tc>
              </a:tr>
              <a:tr h="12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/>
                </a:tc>
              </a:tr>
              <a:tr h="126842">
                <a:tc rowSpan="7">
                  <a:txBody>
                    <a:bodyPr/>
                    <a:lstStyle/>
                    <a:p>
                      <a:pPr algn="ctr"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казахский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А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Казахский язык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rgbClr val="92D050"/>
                    </a:solidFill>
                  </a:tcPr>
                </a:tc>
              </a:tr>
              <a:tr h="252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В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Экология и устойчивое развитие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Философия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Основы проектирования и оборудование заводов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История Казахстана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Политология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Основы безопасности химико-технологических производств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9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Высшая математика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Социология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Инженерная и компьютерная графика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Профессиональный казахский (русский) язык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6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С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Введение в специальность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6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Теоретические основы ХТНВ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2558">
                <a:tc rowSpan="8">
                  <a:txBody>
                    <a:bodyPr/>
                    <a:lstStyle/>
                    <a:p>
                      <a:pPr algn="ctr"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русский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В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Физика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Профессиональный русский язык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Основы экономической теории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2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Теоретическая и прикладная механика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Основы безопасности жизнедеятельности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Электротехника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Экономика предприятий и основы предпринимательской деятельности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4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Материаловедение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Инженерная защита окружающей среды</a:t>
                      </a:r>
                      <a:endParaRPr lang="ru-RU" sz="900" dirty="0">
                        <a:effectLst/>
                      </a:endParaRPr>
                    </a:p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1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Инженерная графика </a:t>
                      </a:r>
                      <a:endParaRPr lang="ru-RU" sz="900">
                        <a:effectLst/>
                      </a:endParaRPr>
                    </a:p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С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АСУ химико-технологическими процессами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9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Безотходная технология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4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Физико-химические методы анализа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6842">
                <a:tc rowSpan="10">
                  <a:txBody>
                    <a:bodyPr/>
                    <a:lstStyle/>
                    <a:p>
                      <a:pPr algn="ctr"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английский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А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Иностранный язык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rgbClr val="92D050"/>
                    </a:solidFill>
                  </a:tcPr>
                </a:tc>
              </a:tr>
              <a:tr h="109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В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Информатика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Основы права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7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 err="1">
                          <a:effectLst/>
                        </a:rPr>
                        <a:t>Проф.ориентированный</a:t>
                      </a:r>
                      <a:r>
                        <a:rPr lang="ru-RU" sz="900" kern="1200" dirty="0">
                          <a:effectLst/>
                        </a:rPr>
                        <a:t> иностранный язык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9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С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Аналитическая химия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9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Коллоидная химия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9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Неорганическая химия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6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Общая химическая технология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9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Органическая химия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2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Основы технического анализа, СТ и УКП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2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Химия и технология неорганических веществ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50" marR="1250" marT="12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  <a:endParaRPr lang="ru-RU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</a:t>
            </a:r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программы 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5В060200 Информатика </a:t>
            </a:r>
            <a:endParaRPr lang="ru-RU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1965343"/>
              </p:ext>
            </p:extLst>
          </p:nvPr>
        </p:nvGraphicFramePr>
        <p:xfrm>
          <a:off x="323529" y="1124744"/>
          <a:ext cx="8603506" cy="5585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807"/>
                <a:gridCol w="628683"/>
                <a:gridCol w="1375797"/>
                <a:gridCol w="2632052"/>
                <a:gridCol w="1414535"/>
                <a:gridCol w="1964632"/>
              </a:tblGrid>
              <a:tr h="11840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Язык обучения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Уровень владения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Дисциплины, формирующие: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ОБЩУЮ ОБРАЗОВАННОСТЬ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СОЦИАЛЬНО-ЭТИЧЕСКИЕ КОМПЕТЕНЦИИ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ЭКОНОМИЧЕСКИЕ И ОРГАНИЗАЦИОННО-УПРАВЛЕНЧЕСКИЕ КОМПЕТЕНЦИИ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СПЕЦИАЛЬНЫЕ КОМПЕТЕНЦИИ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</a:tr>
              <a:tr h="118400">
                <a:tc rowSpan="11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казахский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Казахский язык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</a:tr>
              <a:tr h="226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В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Экология и устойчивое развитие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Философия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Основы научных исследований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</a:tr>
              <a:tr h="14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История Казахстана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Политология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</a:tr>
              <a:tr h="14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Социология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</a:tr>
              <a:tr h="190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Профессиональный </a:t>
                      </a:r>
                      <a:r>
                        <a:rPr lang="ru-RU" sz="900" kern="1200" dirty="0" smtClean="0">
                          <a:effectLst/>
                        </a:rPr>
                        <a:t>казахский (русский) язык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</a:tr>
              <a:tr h="118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Логическая культура программиста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</a:tr>
              <a:tr h="121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С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Архитектура компьютерных систем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229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Теоретические основы информатики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229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Современные языки программирования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14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Компьютерная графика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121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Теория баз данных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226556">
                <a:tc rowSpan="8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русский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В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Профессиональный русский язык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Основы экономической теории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</a:tr>
              <a:tr h="226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Основы безопасности жизнедеятельности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</a:tr>
              <a:tr h="14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С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Параллельные вычисления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272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Проектирование информационных систем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293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Системы искусственного интеллекта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229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Информационная безопасность и защита информации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14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Численные методы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14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Алгоритмы и </a:t>
                      </a:r>
                      <a:r>
                        <a:rPr lang="ru-RU" sz="900" kern="1200" dirty="0" err="1">
                          <a:effectLst/>
                        </a:rPr>
                        <a:t>сруктуры</a:t>
                      </a:r>
                      <a:r>
                        <a:rPr lang="ru-RU" sz="900" kern="1200" dirty="0">
                          <a:effectLst/>
                        </a:rPr>
                        <a:t> данных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136426">
                <a:tc rowSpan="8">
                  <a:txBody>
                    <a:bodyPr/>
                    <a:lstStyle/>
                    <a:p>
                      <a:pPr algn="ctr"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английский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Иностранный язык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</a:tr>
              <a:tr h="118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В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Информатика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Основы права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</a:tr>
              <a:tr h="289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Профессионально-ориентированный иностранный язык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</a:tr>
              <a:tr h="121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С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WEB </a:t>
                      </a:r>
                      <a:r>
                        <a:rPr lang="ru-RU" sz="900" kern="1200">
                          <a:effectLst/>
                        </a:rPr>
                        <a:t>технологии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121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Компьютерные сети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121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Операционные системы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229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 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Основы компьютерного моделирования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  <a:tr h="229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02" marR="1302" marT="1302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Технологии программирования на платформе 1С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3" marR="4883" marT="4883" marB="0" anchor="ctr"/>
                </a:tc>
              </a:tr>
            </a:tbl>
          </a:graphicData>
        </a:graphic>
      </p:graphicFrame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23945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Компетентностно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-языковая модель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образовательной программы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5В072000 </a:t>
            </a:r>
            <a:r>
              <a:rPr lang="ru-RU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Химическая технология неорганических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веществ</a:t>
            </a:r>
            <a:endParaRPr lang="ru-RU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2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6219135"/>
              </p:ext>
            </p:extLst>
          </p:nvPr>
        </p:nvGraphicFramePr>
        <p:xfrm>
          <a:off x="827584" y="1523660"/>
          <a:ext cx="7704856" cy="2337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152128"/>
                <a:gridCol w="2448272"/>
                <a:gridCol w="2808312"/>
              </a:tblGrid>
              <a:tr h="203464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Язык обучения 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Уровень владения 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Дисциплины, формирующие: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КЛЮЧЕВЫЕ КОМПЕТЕНЦИИ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СПЕЦИАЛЬНЫЕ КОМПЕТЕНЦИИ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</a:tr>
              <a:tr h="132961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казахский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В 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Деловой казахский язык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</a:tr>
              <a:tr h="204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С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Педагогика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Избранные главы аналитической химии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</a:tr>
              <a:tr h="132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Психология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Теоретические основы катализа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9740"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русский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С 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Химия элемента органических соединений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32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Современная неорганическая химия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32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Химия свободных радикалов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3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Современные проблемы органической химии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9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Современные проблемы физической химии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5364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английский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В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Иностранный язык </a:t>
                      </a:r>
                      <a:r>
                        <a:rPr lang="ru-RU" sz="1000" b="1" kern="1200" dirty="0" smtClean="0">
                          <a:effectLst/>
                        </a:rPr>
                        <a:t>(профессиональный</a:t>
                      </a:r>
                      <a:r>
                        <a:rPr lang="ru-RU" sz="1000" b="1" kern="1200" dirty="0">
                          <a:effectLst/>
                        </a:rPr>
                        <a:t>) 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 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</a:tr>
              <a:tr h="180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С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 История и философия науки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Химия координационных соединений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5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effectLst/>
                        </a:rPr>
                        <a:t>  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Методика преподавания дисциплин специализации 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2447163"/>
              </p:ext>
            </p:extLst>
          </p:nvPr>
        </p:nvGraphicFramePr>
        <p:xfrm>
          <a:off x="810307" y="4234771"/>
          <a:ext cx="7704856" cy="2623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152128"/>
                <a:gridCol w="2448272"/>
                <a:gridCol w="2808312"/>
              </a:tblGrid>
              <a:tr h="11075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Язык обучения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Уровень владения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Дисциплины, формирующие: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КЛЮЧЕВЫЕ КОМПЕТЕНЦИИ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СПЕЦИАЛЬНЫЕ КОМПЕТЕНЦИИ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</a:tr>
              <a:tr h="139042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казахский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В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Деловой казахский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</a:tr>
              <a:tr h="206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С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Педагогика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Технология разработки программного обеспечения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</a:tr>
              <a:tr h="43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Психология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Теория и спецификация программирования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9056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русский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С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Компьютерные сети, интернет и мультимедиа технологии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39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Криптология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39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Теория патерновых сетей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89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Человеко-машинное взаимодействие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88547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английский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В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Иностранный язык (профессиональный)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</a:tr>
              <a:tr h="89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С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 История и философия науки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Прикладные интеллектуальные системы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4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 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Разработка и использование образовательных электронных изданий и интернет ресурсов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5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 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" marR="2540" marT="254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Компьютерное проектирование содержания образования в вузе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9054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Компетентностно</a:t>
            </a:r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-языковая модель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образовательной программы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8979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6М060200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Информатика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0070" y="11967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6М072000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Химическая технология неорганических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15012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1926431" y="1480138"/>
            <a:ext cx="5400600" cy="729372"/>
            <a:chOff x="1926431" y="1480138"/>
            <a:chExt cx="5400600" cy="7293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926431" y="1480138"/>
              <a:ext cx="5400600" cy="7293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80827" y="1547500"/>
              <a:ext cx="3163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>
                  <a:solidFill>
                    <a:schemeClr val="bg1"/>
                  </a:solidFill>
                </a:rPr>
                <a:t>Первый этап 2012</a:t>
              </a:r>
              <a:r>
                <a:rPr lang="ru-RU" b="1" dirty="0">
                  <a:solidFill>
                    <a:schemeClr val="bg1"/>
                  </a:solidFill>
                </a:rPr>
                <a:t>–2014 </a:t>
              </a:r>
              <a:r>
                <a:rPr lang="kk-KZ" b="1" dirty="0">
                  <a:solidFill>
                    <a:schemeClr val="bg1"/>
                  </a:solidFill>
                </a:rPr>
                <a:t>годы </a:t>
              </a: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899592" y="2312151"/>
            <a:ext cx="7488832" cy="72267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631737" y="1988840"/>
            <a:ext cx="8099450" cy="4320480"/>
          </a:xfrm>
          <a:prstGeom prst="roundRect">
            <a:avLst>
              <a:gd name="adj" fmla="val 52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9054" y="33265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Этапы реализации программы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99592" y="2276872"/>
            <a:ext cx="7488832" cy="72267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899592" y="3004158"/>
            <a:ext cx="7488832" cy="72267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Скругленный прямоугольник 36"/>
          <p:cNvSpPr/>
          <p:nvPr/>
        </p:nvSpPr>
        <p:spPr>
          <a:xfrm>
            <a:off x="899592" y="3731444"/>
            <a:ext cx="7488832" cy="72267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Скругленный прямоугольник 34"/>
          <p:cNvSpPr/>
          <p:nvPr/>
        </p:nvSpPr>
        <p:spPr>
          <a:xfrm>
            <a:off x="899592" y="4458729"/>
            <a:ext cx="7488832" cy="72267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Скругленный прямоугольник 32"/>
          <p:cNvSpPr/>
          <p:nvPr/>
        </p:nvSpPr>
        <p:spPr>
          <a:xfrm>
            <a:off x="899592" y="5229200"/>
            <a:ext cx="7488832" cy="80315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кругленный прямоугольник 4"/>
          <p:cNvSpPr/>
          <p:nvPr/>
        </p:nvSpPr>
        <p:spPr>
          <a:xfrm>
            <a:off x="922863" y="2312151"/>
            <a:ext cx="6817489" cy="6521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открытие факультета </a:t>
            </a:r>
            <a:r>
              <a:rPr lang="en-US" kern="1200" dirty="0" smtClean="0"/>
              <a:t>Foundation</a:t>
            </a:r>
            <a:endParaRPr lang="ru-RU" kern="1200" dirty="0"/>
          </a:p>
        </p:txBody>
      </p:sp>
      <p:sp>
        <p:nvSpPr>
          <p:cNvPr id="47" name="Скругленный прямоугольник 6"/>
          <p:cNvSpPr/>
          <p:nvPr/>
        </p:nvSpPr>
        <p:spPr>
          <a:xfrm>
            <a:off x="922863" y="3039437"/>
            <a:ext cx="6601465" cy="6521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полный переход на уровневую модель изучения языков</a:t>
            </a:r>
            <a:endParaRPr lang="ru-RU" kern="1200" dirty="0"/>
          </a:p>
        </p:txBody>
      </p:sp>
      <p:sp>
        <p:nvSpPr>
          <p:cNvPr id="48" name="Скругленный прямоугольник 8"/>
          <p:cNvSpPr/>
          <p:nvPr/>
        </p:nvSpPr>
        <p:spPr>
          <a:xfrm>
            <a:off x="922863" y="3766723"/>
            <a:ext cx="6817489" cy="6521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организация курсов иностранного языка через Центр интенсивного изучения казахского языка университета</a:t>
            </a:r>
            <a:endParaRPr lang="ru-RU" kern="1200" dirty="0"/>
          </a:p>
        </p:txBody>
      </p:sp>
      <p:sp>
        <p:nvSpPr>
          <p:cNvPr id="49" name="Скругленный прямоугольник 10"/>
          <p:cNvSpPr/>
          <p:nvPr/>
        </p:nvSpPr>
        <p:spPr>
          <a:xfrm>
            <a:off x="922863" y="4494008"/>
            <a:ext cx="6673473" cy="6521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увеличение объема кредитов на </a:t>
            </a:r>
            <a:r>
              <a:rPr lang="ru-RU" kern="1200" dirty="0" err="1" smtClean="0"/>
              <a:t>полиязычную</a:t>
            </a:r>
            <a:r>
              <a:rPr lang="ru-RU" kern="1200" dirty="0" smtClean="0"/>
              <a:t> подготовку за счет дополнительных видов обучения</a:t>
            </a:r>
            <a:endParaRPr lang="ru-RU" kern="1200" dirty="0"/>
          </a:p>
        </p:txBody>
      </p:sp>
      <p:sp>
        <p:nvSpPr>
          <p:cNvPr id="50" name="Скругленный прямоугольник 12"/>
          <p:cNvSpPr/>
          <p:nvPr/>
        </p:nvSpPr>
        <p:spPr>
          <a:xfrm>
            <a:off x="922863" y="5203430"/>
            <a:ext cx="7033513" cy="8546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/>
              <a:t>запуск пилотных образовательных программ по </a:t>
            </a:r>
            <a:r>
              <a:rPr lang="ru-RU" kern="1200" dirty="0" err="1" smtClean="0"/>
              <a:t>полиязычному</a:t>
            </a:r>
            <a:r>
              <a:rPr lang="ru-RU" kern="1200" dirty="0" smtClean="0"/>
              <a:t> образованию</a:t>
            </a:r>
            <a:endParaRPr lang="ru-RU" kern="1200" dirty="0"/>
          </a:p>
        </p:txBody>
      </p:sp>
    </p:spTree>
    <p:extLst>
      <p:ext uri="{BB962C8B-B14F-4D97-AF65-F5344CB8AC3E}">
        <p14:creationId xmlns:p14="http://schemas.microsoft.com/office/powerpoint/2010/main" xmlns="" val="19034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33265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Этапы реализации программы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7544" y="1412776"/>
            <a:ext cx="8136904" cy="5256584"/>
            <a:chOff x="467544" y="1412776"/>
            <a:chExt cx="8136904" cy="5256584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1926431" y="1412776"/>
              <a:ext cx="5400600" cy="729372"/>
              <a:chOff x="1926431" y="1480138"/>
              <a:chExt cx="5400600" cy="729372"/>
            </a:xfrm>
          </p:grpSpPr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1926431" y="1480138"/>
                <a:ext cx="5400600" cy="72937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3724260" y="1552146"/>
                <a:ext cx="18557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1 этап – 2012 год</a:t>
                </a:r>
                <a:endParaRPr lang="kk-KZ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Скругленный прямоугольник 6"/>
            <p:cNvSpPr/>
            <p:nvPr/>
          </p:nvSpPr>
          <p:spPr>
            <a:xfrm>
              <a:off x="467544" y="1967933"/>
              <a:ext cx="8136904" cy="4701427"/>
            </a:xfrm>
            <a:prstGeom prst="roundRect">
              <a:avLst>
                <a:gd name="adj" fmla="val 637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59632" y="2348880"/>
            <a:ext cx="2808312" cy="1728192"/>
            <a:chOff x="1259632" y="2348880"/>
            <a:chExt cx="2808312" cy="1728192"/>
          </a:xfrm>
        </p:grpSpPr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:p14="http://schemas.microsoft.com/office/powerpoint/2010/main" xmlns="" val="2026390210"/>
                </p:ext>
              </p:extLst>
            </p:nvPr>
          </p:nvGraphicFramePr>
          <p:xfrm>
            <a:off x="1259632" y="2452826"/>
            <a:ext cx="2808312" cy="16242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403648" y="2348880"/>
              <a:ext cx="2567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kk-KZ" sz="1200" b="1" dirty="0"/>
                <a:t>6М060200 Информатика </a:t>
              </a:r>
              <a:endParaRPr lang="ru-RU" sz="1200" b="1" dirty="0">
                <a:latin typeface="Times New Roman"/>
                <a:ea typeface="Times New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4275" y="3035115"/>
              <a:ext cx="3594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5</a:t>
              </a:r>
              <a:endParaRPr lang="ru-RU" sz="1000" b="1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83601" y="3035115"/>
              <a:ext cx="532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03681" y="3035115"/>
              <a:ext cx="532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5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76056" y="2164794"/>
            <a:ext cx="2808312" cy="1912278"/>
            <a:chOff x="5076056" y="2164794"/>
            <a:chExt cx="2808312" cy="1912278"/>
          </a:xfrm>
        </p:grpSpPr>
        <p:graphicFrame>
          <p:nvGraphicFramePr>
            <p:cNvPr id="9" name="Диаграмма 8"/>
            <p:cNvGraphicFramePr/>
            <p:nvPr>
              <p:extLst>
                <p:ext uri="{D42A27DB-BD31-4B8C-83A1-F6EECF244321}">
                  <p14:modId xmlns:p14="http://schemas.microsoft.com/office/powerpoint/2010/main" xmlns="" val="2682317196"/>
                </p:ext>
              </p:extLst>
            </p:nvPr>
          </p:nvGraphicFramePr>
          <p:xfrm>
            <a:off x="5076056" y="2452826"/>
            <a:ext cx="2808312" cy="16242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5172752" y="2164794"/>
              <a:ext cx="256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/>
                <a:t>6М072000 Химическая технология неорганических веществ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08104" y="3068960"/>
              <a:ext cx="532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20454" y="2924944"/>
              <a:ext cx="532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6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20105" y="3068960"/>
              <a:ext cx="532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4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259632" y="4334907"/>
            <a:ext cx="2808312" cy="1753453"/>
            <a:chOff x="1259632" y="4334907"/>
            <a:chExt cx="2808312" cy="1753453"/>
          </a:xfrm>
        </p:grpSpPr>
        <p:graphicFrame>
          <p:nvGraphicFramePr>
            <p:cNvPr id="10" name="Диаграмма 9"/>
            <p:cNvGraphicFramePr/>
            <p:nvPr>
              <p:extLst>
                <p:ext uri="{D42A27DB-BD31-4B8C-83A1-F6EECF244321}">
                  <p14:modId xmlns:p14="http://schemas.microsoft.com/office/powerpoint/2010/main" xmlns="" val="3268376929"/>
                </p:ext>
              </p:extLst>
            </p:nvPr>
          </p:nvGraphicFramePr>
          <p:xfrm>
            <a:off x="1259632" y="4464114"/>
            <a:ext cx="2808312" cy="16242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331640" y="4334907"/>
              <a:ext cx="2567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/>
                <a:t>5B060200 </a:t>
              </a:r>
              <a:r>
                <a:rPr lang="ru-RU" sz="1200" b="1" dirty="0"/>
                <a:t>Информатика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91680" y="4882045"/>
              <a:ext cx="532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83601" y="5020545"/>
              <a:ext cx="532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14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15649" y="4725144"/>
              <a:ext cx="532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932040" y="4221088"/>
            <a:ext cx="3024336" cy="1872208"/>
            <a:chOff x="4932040" y="4221088"/>
            <a:chExt cx="3024336" cy="1872208"/>
          </a:xfrm>
        </p:grpSpPr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xmlns="" val="3546386625"/>
                </p:ext>
              </p:extLst>
            </p:nvPr>
          </p:nvGraphicFramePr>
          <p:xfrm>
            <a:off x="5029200" y="4469050"/>
            <a:ext cx="2808312" cy="16242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xmlns="" val="1254101610"/>
                </p:ext>
              </p:extLst>
            </p:nvPr>
          </p:nvGraphicFramePr>
          <p:xfrm>
            <a:off x="4932040" y="4469050"/>
            <a:ext cx="2808312" cy="16242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5067827" y="4221088"/>
              <a:ext cx="2888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/>
                <a:t>5B072000 Химическая технология неорганических веществ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22042" y="4725144"/>
              <a:ext cx="532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85479" y="5284463"/>
              <a:ext cx="532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76256" y="4955811"/>
              <a:ext cx="532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14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888977" y="6217567"/>
            <a:ext cx="5347319" cy="307777"/>
            <a:chOff x="1888977" y="6217567"/>
            <a:chExt cx="5347319" cy="307777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888977" y="6244716"/>
              <a:ext cx="253478" cy="25347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534672" y="6244716"/>
              <a:ext cx="253478" cy="25347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734472" y="6244716"/>
              <a:ext cx="253478" cy="25347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42455" y="6217567"/>
              <a:ext cx="1363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Казахский язык</a:t>
              </a:r>
              <a:endParaRPr lang="ru-RU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27206" y="6217567"/>
              <a:ext cx="1191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Русский язык</a:t>
              </a:r>
              <a:endParaRPr lang="ru-RU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50696" y="6217567"/>
              <a:ext cx="1485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Английский язык</a:t>
              </a:r>
              <a:endParaRPr lang="ru-RU" sz="1400" dirty="0"/>
            </a:p>
          </p:txBody>
        </p:sp>
      </p:grpSp>
      <p:cxnSp>
        <p:nvCxnSpPr>
          <p:cNvPr id="64" name="Прямая соединительная линия 63"/>
          <p:cNvCxnSpPr/>
          <p:nvPr/>
        </p:nvCxnSpPr>
        <p:spPr>
          <a:xfrm>
            <a:off x="4499992" y="2364849"/>
            <a:ext cx="0" cy="3728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9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1926431" y="1412776"/>
            <a:ext cx="5400600" cy="729372"/>
            <a:chOff x="1926431" y="1480138"/>
            <a:chExt cx="5400600" cy="729372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1926431" y="1480138"/>
              <a:ext cx="5400600" cy="7293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724260" y="1552146"/>
              <a:ext cx="18557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2 этап – 2013 год</a:t>
              </a:r>
              <a:endParaRPr lang="kk-KZ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33265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Этапы реализации программы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967933"/>
            <a:ext cx="8136904" cy="4701427"/>
          </a:xfrm>
          <a:prstGeom prst="roundRect">
            <a:avLst>
              <a:gd name="adj" fmla="val 63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888977" y="6217567"/>
            <a:ext cx="5347319" cy="307777"/>
            <a:chOff x="1888977" y="6217567"/>
            <a:chExt cx="5347319" cy="307777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888977" y="6244716"/>
              <a:ext cx="253478" cy="25347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534672" y="6244716"/>
              <a:ext cx="253478" cy="25347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734472" y="6244716"/>
              <a:ext cx="253478" cy="25347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42455" y="6217567"/>
              <a:ext cx="1363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Казахский язык</a:t>
              </a:r>
              <a:endParaRPr lang="ru-RU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27206" y="6217567"/>
              <a:ext cx="1191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Русский язык</a:t>
              </a:r>
              <a:endParaRPr lang="ru-RU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50696" y="6217567"/>
              <a:ext cx="1485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Английский язык</a:t>
              </a:r>
              <a:endParaRPr lang="ru-RU" sz="1400" dirty="0"/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467544" y="4221089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987824" y="2281808"/>
            <a:ext cx="0" cy="3811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868144" y="2281808"/>
            <a:ext cx="0" cy="3811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95536" y="2492896"/>
            <a:ext cx="2520280" cy="1656184"/>
            <a:chOff x="395536" y="2492896"/>
            <a:chExt cx="2520280" cy="1656184"/>
          </a:xfrm>
        </p:grpSpPr>
        <p:graphicFrame>
          <p:nvGraphicFramePr>
            <p:cNvPr id="37" name="Диаграмма 36"/>
            <p:cNvGraphicFramePr/>
            <p:nvPr>
              <p:extLst>
                <p:ext uri="{D42A27DB-BD31-4B8C-83A1-F6EECF244321}">
                  <p14:modId xmlns:p14="http://schemas.microsoft.com/office/powerpoint/2010/main" xmlns="" val="2377231262"/>
                </p:ext>
              </p:extLst>
            </p:nvPr>
          </p:nvGraphicFramePr>
          <p:xfrm>
            <a:off x="395536" y="2780928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539552" y="2492896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/>
                <a:t>6М060400 Физика </a:t>
              </a:r>
              <a:endParaRPr lang="ru-RU" sz="1200" b="1" dirty="0">
                <a:latin typeface="Times New Roman"/>
                <a:ea typeface="Times New Roman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65038" y="3356992"/>
              <a:ext cx="3225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5</a:t>
              </a:r>
              <a:endParaRPr lang="ru-RU" sz="1000" b="1" dirty="0" smtClean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30075" y="3356992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4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06139" y="3356992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5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178696" y="2492896"/>
            <a:ext cx="2520280" cy="1656184"/>
            <a:chOff x="3178696" y="2492896"/>
            <a:chExt cx="2520280" cy="1656184"/>
          </a:xfrm>
        </p:grpSpPr>
        <p:graphicFrame>
          <p:nvGraphicFramePr>
            <p:cNvPr id="41" name="Диаграмма 40"/>
            <p:cNvGraphicFramePr/>
            <p:nvPr>
              <p:extLst>
                <p:ext uri="{D42A27DB-BD31-4B8C-83A1-F6EECF244321}">
                  <p14:modId xmlns:p14="http://schemas.microsoft.com/office/powerpoint/2010/main" xmlns="" val="494792364"/>
                </p:ext>
              </p:extLst>
            </p:nvPr>
          </p:nvGraphicFramePr>
          <p:xfrm>
            <a:off x="3178696" y="2780928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3178696" y="2492896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/>
                <a:t>6М071800 Электроэнергетика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90315" y="3140968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11960" y="3140968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3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14451" y="2924944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4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012160" y="2492896"/>
            <a:ext cx="2520280" cy="1656184"/>
            <a:chOff x="6012160" y="2492896"/>
            <a:chExt cx="2520280" cy="1656184"/>
          </a:xfrm>
        </p:grpSpPr>
        <p:graphicFrame>
          <p:nvGraphicFramePr>
            <p:cNvPr id="45" name="Диаграмма 44"/>
            <p:cNvGraphicFramePr/>
            <p:nvPr>
              <p:extLst>
                <p:ext uri="{D42A27DB-BD31-4B8C-83A1-F6EECF244321}">
                  <p14:modId xmlns:p14="http://schemas.microsoft.com/office/powerpoint/2010/main" xmlns="" val="3143758473"/>
                </p:ext>
              </p:extLst>
            </p:nvPr>
          </p:nvGraphicFramePr>
          <p:xfrm>
            <a:off x="6012160" y="2780928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6012160" y="2492896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/>
                <a:t>6М090200 Туризм 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372200" y="3417230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3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020272" y="3201796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25410" y="3063296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6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7544" y="4653136"/>
            <a:ext cx="2592288" cy="1512168"/>
            <a:chOff x="467544" y="4653136"/>
            <a:chExt cx="2592288" cy="1512168"/>
          </a:xfrm>
        </p:grpSpPr>
        <p:graphicFrame>
          <p:nvGraphicFramePr>
            <p:cNvPr id="47" name="Диаграмма 46"/>
            <p:cNvGraphicFramePr/>
            <p:nvPr>
              <p:extLst>
                <p:ext uri="{D42A27DB-BD31-4B8C-83A1-F6EECF244321}">
                  <p14:modId xmlns:p14="http://schemas.microsoft.com/office/powerpoint/2010/main" xmlns="" val="732799900"/>
                </p:ext>
              </p:extLst>
            </p:nvPr>
          </p:nvGraphicFramePr>
          <p:xfrm>
            <a:off x="492696" y="4797152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467544" y="4653136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/>
                <a:t>5B060400 Физика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03084" y="5445224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02083" y="5229199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25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51310" y="5506199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4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59832" y="4653136"/>
            <a:ext cx="2736304" cy="1512168"/>
            <a:chOff x="3059832" y="4653136"/>
            <a:chExt cx="2736304" cy="1512168"/>
          </a:xfrm>
        </p:grpSpPr>
        <p:graphicFrame>
          <p:nvGraphicFramePr>
            <p:cNvPr id="48" name="Диаграмма 47"/>
            <p:cNvGraphicFramePr/>
            <p:nvPr>
              <p:extLst>
                <p:ext uri="{D42A27DB-BD31-4B8C-83A1-F6EECF244321}">
                  <p14:modId xmlns:p14="http://schemas.microsoft.com/office/powerpoint/2010/main" xmlns="" val="2147451771"/>
                </p:ext>
              </p:extLst>
            </p:nvPr>
          </p:nvGraphicFramePr>
          <p:xfrm>
            <a:off x="3275856" y="4797152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3059832" y="4653136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/>
                <a:t>5B071800 Электроэнергетика 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656975" y="5510143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6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283968" y="5063643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34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860032" y="5504969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6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49614" y="4653136"/>
            <a:ext cx="2579986" cy="1512168"/>
            <a:chOff x="6049614" y="4653136"/>
            <a:chExt cx="2579986" cy="1512168"/>
          </a:xfrm>
        </p:grpSpPr>
        <p:graphicFrame>
          <p:nvGraphicFramePr>
            <p:cNvPr id="49" name="Диаграмма 48"/>
            <p:cNvGraphicFramePr/>
            <p:nvPr>
              <p:extLst>
                <p:ext uri="{D42A27DB-BD31-4B8C-83A1-F6EECF244321}">
                  <p14:modId xmlns:p14="http://schemas.microsoft.com/office/powerpoint/2010/main" xmlns="" val="2335084045"/>
                </p:ext>
              </p:extLst>
            </p:nvPr>
          </p:nvGraphicFramePr>
          <p:xfrm>
            <a:off x="6109320" y="4797152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61" name="TextBox 60"/>
            <p:cNvSpPr txBox="1"/>
            <p:nvPr/>
          </p:nvSpPr>
          <p:spPr>
            <a:xfrm>
              <a:off x="6049614" y="4653136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80340" algn="ctr">
                <a:defRPr/>
              </a:pPr>
              <a:r>
                <a:rPr lang="ru-RU" sz="1200" b="1" dirty="0"/>
                <a:t>5B090200 Туризм </a:t>
              </a:r>
              <a:endParaRPr lang="ru-RU" sz="1200" b="1" dirty="0">
                <a:latin typeface="Times New Roman"/>
                <a:ea typeface="Times New Roman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516216" y="5517232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105465" y="5202142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27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740352" y="5528265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182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1926431" y="1412776"/>
            <a:ext cx="5400600" cy="729372"/>
            <a:chOff x="1926431" y="1480138"/>
            <a:chExt cx="5400600" cy="729372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1926431" y="1480138"/>
              <a:ext cx="5400600" cy="7293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724260" y="1552146"/>
              <a:ext cx="18557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3</a:t>
              </a:r>
              <a:r>
                <a:rPr lang="ru-RU" b="1" dirty="0" smtClean="0">
                  <a:solidFill>
                    <a:schemeClr val="bg1"/>
                  </a:solidFill>
                </a:rPr>
                <a:t> этап – 2014 год</a:t>
              </a:r>
              <a:endParaRPr lang="kk-KZ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33265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Этапы реализации программы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967933"/>
            <a:ext cx="8136904" cy="4701427"/>
          </a:xfrm>
          <a:prstGeom prst="roundRect">
            <a:avLst>
              <a:gd name="adj" fmla="val 63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888977" y="6217567"/>
            <a:ext cx="5347319" cy="307777"/>
            <a:chOff x="1888977" y="6217567"/>
            <a:chExt cx="5347319" cy="307777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888977" y="6244716"/>
              <a:ext cx="253478" cy="25347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534672" y="6244716"/>
              <a:ext cx="253478" cy="25347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734472" y="6244716"/>
              <a:ext cx="253478" cy="25347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42455" y="6217567"/>
              <a:ext cx="1363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Казахский язык</a:t>
              </a:r>
              <a:endParaRPr lang="ru-RU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27206" y="6217567"/>
              <a:ext cx="1191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Русский язык</a:t>
              </a:r>
              <a:endParaRPr lang="ru-RU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50696" y="6217567"/>
              <a:ext cx="1485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Английский язык</a:t>
              </a:r>
              <a:endParaRPr lang="ru-RU" sz="1400" dirty="0"/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467544" y="4221089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987824" y="2281808"/>
            <a:ext cx="0" cy="3811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868144" y="2281808"/>
            <a:ext cx="0" cy="3811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95536" y="2492896"/>
            <a:ext cx="2520280" cy="1656184"/>
            <a:chOff x="395536" y="2492896"/>
            <a:chExt cx="2520280" cy="1656184"/>
          </a:xfrm>
        </p:grpSpPr>
        <p:graphicFrame>
          <p:nvGraphicFramePr>
            <p:cNvPr id="37" name="Диаграмма 36"/>
            <p:cNvGraphicFramePr/>
            <p:nvPr>
              <p:extLst>
                <p:ext uri="{D42A27DB-BD31-4B8C-83A1-F6EECF244321}">
                  <p14:modId xmlns:p14="http://schemas.microsoft.com/office/powerpoint/2010/main" xmlns="" val="1515233682"/>
                </p:ext>
              </p:extLst>
            </p:nvPr>
          </p:nvGraphicFramePr>
          <p:xfrm>
            <a:off x="395536" y="2780928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539552" y="2492896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/>
                <a:t>5B020400 </a:t>
              </a:r>
              <a:r>
                <a:rPr lang="ru-RU" sz="1200" b="1" dirty="0"/>
                <a:t>Культурология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27584" y="3368025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12</a:t>
              </a:r>
              <a:endParaRPr lang="ru-RU" sz="1000" b="1" dirty="0" smtClean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30075" y="3152001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25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06139" y="3512041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5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178696" y="2492896"/>
            <a:ext cx="2520280" cy="1656184"/>
            <a:chOff x="3178696" y="2492896"/>
            <a:chExt cx="2520280" cy="1656184"/>
          </a:xfrm>
        </p:grpSpPr>
        <p:graphicFrame>
          <p:nvGraphicFramePr>
            <p:cNvPr id="41" name="Диаграмма 40"/>
            <p:cNvGraphicFramePr/>
            <p:nvPr>
              <p:extLst>
                <p:ext uri="{D42A27DB-BD31-4B8C-83A1-F6EECF244321}">
                  <p14:modId xmlns:p14="http://schemas.microsoft.com/office/powerpoint/2010/main" xmlns="" val="3844260342"/>
                </p:ext>
              </p:extLst>
            </p:nvPr>
          </p:nvGraphicFramePr>
          <p:xfrm>
            <a:off x="3178696" y="2780928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3178696" y="2492896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/>
                <a:t>5B030100 </a:t>
              </a:r>
              <a:r>
                <a:rPr lang="ru-RU" sz="1200" b="1" dirty="0"/>
                <a:t>Юриспруденция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90315" y="3478795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8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11960" y="3152001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30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14451" y="3501961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6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012160" y="2492896"/>
            <a:ext cx="2520280" cy="1656184"/>
            <a:chOff x="6012160" y="2492896"/>
            <a:chExt cx="2520280" cy="1656184"/>
          </a:xfrm>
        </p:grpSpPr>
        <p:graphicFrame>
          <p:nvGraphicFramePr>
            <p:cNvPr id="45" name="Диаграмма 44"/>
            <p:cNvGraphicFramePr/>
            <p:nvPr>
              <p:extLst>
                <p:ext uri="{D42A27DB-BD31-4B8C-83A1-F6EECF244321}">
                  <p14:modId xmlns:p14="http://schemas.microsoft.com/office/powerpoint/2010/main" xmlns="" val="3364379961"/>
                </p:ext>
              </p:extLst>
            </p:nvPr>
          </p:nvGraphicFramePr>
          <p:xfrm>
            <a:off x="6012160" y="2780928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6012160" y="2492896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/>
                <a:t>5B050600 </a:t>
              </a:r>
              <a:r>
                <a:rPr lang="ru-RU" sz="1200" b="1" dirty="0"/>
                <a:t>Экономика 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21353" y="3471881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/>
                <a:t>8</a:t>
              </a:r>
              <a:endParaRPr lang="ru-RU" sz="1200" b="1" dirty="0" smtClean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032646" y="3103307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29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25410" y="3501008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8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7544" y="4622649"/>
            <a:ext cx="2592288" cy="1542655"/>
            <a:chOff x="467544" y="4622649"/>
            <a:chExt cx="2592288" cy="1542655"/>
          </a:xfrm>
        </p:grpSpPr>
        <p:graphicFrame>
          <p:nvGraphicFramePr>
            <p:cNvPr id="47" name="Диаграмма 46"/>
            <p:cNvGraphicFramePr/>
            <p:nvPr>
              <p:extLst>
                <p:ext uri="{D42A27DB-BD31-4B8C-83A1-F6EECF244321}">
                  <p14:modId xmlns:p14="http://schemas.microsoft.com/office/powerpoint/2010/main" xmlns="" val="931325424"/>
                </p:ext>
              </p:extLst>
            </p:nvPr>
          </p:nvGraphicFramePr>
          <p:xfrm>
            <a:off x="492696" y="4797152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467544" y="4622649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/>
                <a:t>5B050900 </a:t>
              </a:r>
              <a:r>
                <a:rPr lang="ru-RU" sz="1200" b="1" dirty="0"/>
                <a:t>Финансы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03084" y="5528265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8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02083" y="5168225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29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23728" y="5506199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7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59832" y="4622649"/>
            <a:ext cx="2736304" cy="1542655"/>
            <a:chOff x="3059832" y="4622649"/>
            <a:chExt cx="2736304" cy="1542655"/>
          </a:xfrm>
        </p:grpSpPr>
        <p:graphicFrame>
          <p:nvGraphicFramePr>
            <p:cNvPr id="48" name="Диаграмма 47"/>
            <p:cNvGraphicFramePr/>
            <p:nvPr>
              <p:extLst>
                <p:ext uri="{D42A27DB-BD31-4B8C-83A1-F6EECF244321}">
                  <p14:modId xmlns:p14="http://schemas.microsoft.com/office/powerpoint/2010/main" xmlns="" val="490893625"/>
                </p:ext>
              </p:extLst>
            </p:nvPr>
          </p:nvGraphicFramePr>
          <p:xfrm>
            <a:off x="3275856" y="4797152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3059832" y="4622649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/>
                <a:t>5B060800 </a:t>
              </a:r>
              <a:r>
                <a:rPr lang="ru-RU" sz="1200" b="1" dirty="0"/>
                <a:t>Экология 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656975" y="5510143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10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283968" y="5168225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29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860032" y="5504969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4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12160" y="4622649"/>
            <a:ext cx="2617440" cy="1542655"/>
            <a:chOff x="6012160" y="4622649"/>
            <a:chExt cx="2617440" cy="1542655"/>
          </a:xfrm>
        </p:grpSpPr>
        <p:graphicFrame>
          <p:nvGraphicFramePr>
            <p:cNvPr id="49" name="Диаграмма 48"/>
            <p:cNvGraphicFramePr/>
            <p:nvPr>
              <p:extLst>
                <p:ext uri="{D42A27DB-BD31-4B8C-83A1-F6EECF244321}">
                  <p14:modId xmlns:p14="http://schemas.microsoft.com/office/powerpoint/2010/main" xmlns="" val="2848437944"/>
                </p:ext>
              </p:extLst>
            </p:nvPr>
          </p:nvGraphicFramePr>
          <p:xfrm>
            <a:off x="6109320" y="4797152"/>
            <a:ext cx="2520280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61" name="TextBox 60"/>
            <p:cNvSpPr txBox="1"/>
            <p:nvPr/>
          </p:nvSpPr>
          <p:spPr>
            <a:xfrm>
              <a:off x="6012160" y="4622649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80340" algn="ctr">
                <a:defRPr/>
              </a:pPr>
              <a:r>
                <a:rPr lang="en-US" sz="1200" b="1" dirty="0"/>
                <a:t>5B070800 </a:t>
              </a:r>
              <a:r>
                <a:rPr lang="ru-RU" sz="1200" b="1" dirty="0" smtClean="0"/>
                <a:t>Нефтегазовое </a:t>
              </a:r>
              <a:r>
                <a:rPr lang="ru-RU" sz="1200" b="1" dirty="0"/>
                <a:t>дело 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516216" y="5445224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10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092280" y="5096217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30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740352" y="5589240"/>
              <a:ext cx="477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36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26431" y="1480138"/>
            <a:ext cx="5400600" cy="729372"/>
            <a:chOff x="1926431" y="1480138"/>
            <a:chExt cx="5400600" cy="72937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926431" y="1480138"/>
              <a:ext cx="5400600" cy="7293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80827" y="1547500"/>
              <a:ext cx="3087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 smtClean="0">
                  <a:solidFill>
                    <a:schemeClr val="bg1"/>
                  </a:solidFill>
                </a:rPr>
                <a:t>Второй </a:t>
              </a:r>
              <a:r>
                <a:rPr lang="kk-KZ" b="1" dirty="0">
                  <a:solidFill>
                    <a:schemeClr val="bg1"/>
                  </a:solidFill>
                </a:rPr>
                <a:t>этап </a:t>
              </a:r>
              <a:r>
                <a:rPr lang="kk-KZ" b="1" dirty="0" smtClean="0">
                  <a:solidFill>
                    <a:schemeClr val="bg1"/>
                  </a:solidFill>
                </a:rPr>
                <a:t>2014</a:t>
              </a:r>
              <a:r>
                <a:rPr lang="ru-RU" b="1" dirty="0" smtClean="0">
                  <a:solidFill>
                    <a:schemeClr val="bg1"/>
                  </a:solidFill>
                </a:rPr>
                <a:t>–2016 </a:t>
              </a:r>
              <a:r>
                <a:rPr lang="kk-KZ" b="1" dirty="0">
                  <a:solidFill>
                    <a:schemeClr val="bg1"/>
                  </a:solidFill>
                </a:rPr>
                <a:t>годы </a:t>
              </a: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574665" y="1988840"/>
            <a:ext cx="8099450" cy="4536504"/>
          </a:xfrm>
          <a:prstGeom prst="roundRect">
            <a:avLst>
              <a:gd name="adj" fmla="val 52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190029" y="3123397"/>
            <a:ext cx="1805000" cy="2382995"/>
            <a:chOff x="1190029" y="2494637"/>
            <a:chExt cx="1805000" cy="238299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94829" y="2509721"/>
              <a:ext cx="1800200" cy="2367911"/>
            </a:xfrm>
            <a:prstGeom prst="roundRect">
              <a:avLst>
                <a:gd name="adj" fmla="val 525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190029" y="3380799"/>
              <a:ext cx="18002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200" dirty="0" smtClean="0">
                  <a:solidFill>
                    <a:srgbClr val="C00000"/>
                  </a:solidFill>
                </a:rPr>
                <a:t>6</a:t>
              </a:r>
              <a:r>
                <a:rPr lang="ru-RU" sz="3200" dirty="0" smtClean="0">
                  <a:solidFill>
                    <a:schemeClr val="bg1"/>
                  </a:solidFill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</a:rPr>
                <a:t>образовательных </a:t>
              </a:r>
              <a:r>
                <a:rPr lang="ru-RU" sz="1600" dirty="0" smtClean="0">
                  <a:solidFill>
                    <a:schemeClr val="bg1"/>
                  </a:solidFill>
                </a:rPr>
                <a:t>программ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262037" y="2494637"/>
              <a:ext cx="15719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2013-2014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 </a:t>
              </a:r>
              <a:r>
                <a:rPr lang="ru-RU" b="1" dirty="0">
                  <a:solidFill>
                    <a:schemeClr val="bg1"/>
                  </a:solidFill>
                </a:rPr>
                <a:t>учебный год </a:t>
              </a:r>
              <a:endParaRPr lang="ru-RU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156176" y="3121656"/>
            <a:ext cx="1800200" cy="2370480"/>
            <a:chOff x="6156176" y="2492896"/>
            <a:chExt cx="1800200" cy="237048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156176" y="2495465"/>
              <a:ext cx="1800200" cy="2367911"/>
            </a:xfrm>
            <a:prstGeom prst="roundRect">
              <a:avLst>
                <a:gd name="adj" fmla="val 525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156176" y="3349441"/>
              <a:ext cx="1800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C00000"/>
                  </a:solidFill>
                </a:rPr>
                <a:t>30</a:t>
              </a:r>
            </a:p>
            <a:p>
              <a:pPr lvl="0" algn="ctr"/>
              <a:r>
                <a:rPr lang="ru-RU" sz="1600" dirty="0" smtClean="0">
                  <a:solidFill>
                    <a:schemeClr val="bg1"/>
                  </a:solidFill>
                </a:rPr>
                <a:t>образовательных программ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293354" y="2492896"/>
              <a:ext cx="15190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b="1" dirty="0">
                  <a:solidFill>
                    <a:schemeClr val="bg1"/>
                  </a:solidFill>
                </a:rPr>
                <a:t>2015-2016 </a:t>
              </a:r>
              <a:endParaRPr lang="ru-RU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ru-RU" b="1" dirty="0" smtClean="0">
                  <a:solidFill>
                    <a:schemeClr val="bg1"/>
                  </a:solidFill>
                </a:rPr>
                <a:t>учебный </a:t>
              </a:r>
              <a:r>
                <a:rPr lang="ru-RU" b="1" dirty="0">
                  <a:solidFill>
                    <a:schemeClr val="bg1"/>
                  </a:solidFill>
                </a:rPr>
                <a:t>год 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38301" y="3121656"/>
            <a:ext cx="1800200" cy="2395576"/>
            <a:chOff x="3638301" y="2492896"/>
            <a:chExt cx="1800200" cy="239557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638301" y="2520561"/>
              <a:ext cx="1800200" cy="2367911"/>
            </a:xfrm>
            <a:prstGeom prst="roundRect">
              <a:avLst>
                <a:gd name="adj" fmla="val 525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638301" y="3356992"/>
              <a:ext cx="18002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200" dirty="0" smtClean="0">
                  <a:solidFill>
                    <a:srgbClr val="C00000"/>
                  </a:solidFill>
                </a:rPr>
                <a:t>12</a:t>
              </a:r>
              <a:r>
                <a:rPr lang="ru-RU" sz="1600" dirty="0" smtClean="0">
                  <a:solidFill>
                    <a:schemeClr val="bg1"/>
                  </a:solidFill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</a:rPr>
                <a:t>образовательных </a:t>
              </a:r>
              <a:r>
                <a:rPr lang="ru-RU" sz="1600" dirty="0" smtClean="0">
                  <a:solidFill>
                    <a:schemeClr val="bg1"/>
                  </a:solidFill>
                </a:rPr>
                <a:t>программ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810168" y="2492896"/>
              <a:ext cx="15025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b="1" dirty="0" smtClean="0">
                  <a:solidFill>
                    <a:schemeClr val="bg1"/>
                  </a:solidFill>
                </a:rPr>
                <a:t>2014-2015</a:t>
              </a:r>
            </a:p>
            <a:p>
              <a:pPr lvl="0" algn="ctr"/>
              <a:r>
                <a:rPr lang="ru-RU" b="1" dirty="0" smtClean="0">
                  <a:solidFill>
                    <a:schemeClr val="bg1"/>
                  </a:solidFill>
                </a:rPr>
                <a:t> </a:t>
              </a:r>
              <a:r>
                <a:rPr lang="ru-RU" b="1" dirty="0">
                  <a:solidFill>
                    <a:schemeClr val="bg1"/>
                  </a:solidFill>
                </a:rPr>
                <a:t>учебный </a:t>
              </a:r>
              <a:r>
                <a:rPr lang="ru-RU" b="1" dirty="0" smtClean="0">
                  <a:solidFill>
                    <a:schemeClr val="bg1"/>
                  </a:solidFill>
                </a:rPr>
                <a:t>год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Прямоугольник с двумя скругленными соседними углами 2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09054" y="33265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Этапы реализации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14343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355976" y="2014984"/>
            <a:ext cx="4248472" cy="3888432"/>
          </a:xfrm>
          <a:prstGeom prst="roundRect">
            <a:avLst>
              <a:gd name="adj" fmla="val 5889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80000"/>
                </a:schemeClr>
              </a:gs>
              <a:gs pos="35000">
                <a:schemeClr val="accent1">
                  <a:tint val="37000"/>
                  <a:satMod val="300000"/>
                  <a:alpha val="80000"/>
                </a:schemeClr>
              </a:gs>
              <a:gs pos="100000">
                <a:schemeClr val="accent1">
                  <a:tint val="15000"/>
                  <a:satMod val="350000"/>
                  <a:alpha val="8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D:\ЛОГОТИПЫ\mai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99" y="1412776"/>
            <a:ext cx="8943975" cy="53149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8497" y="2510894"/>
            <a:ext cx="40499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k-KZ" dirty="0" smtClean="0"/>
              <a:t>соответствие разработанной программы модели полиязычного образования;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k-KZ" dirty="0" smtClean="0"/>
              <a:t>соответствие учебного процесса требованиям </a:t>
            </a:r>
            <a:r>
              <a:rPr lang="kk-KZ" dirty="0"/>
              <a:t>европейского образовательного </a:t>
            </a:r>
            <a:r>
              <a:rPr lang="kk-KZ" dirty="0" smtClean="0"/>
              <a:t>пространства</a:t>
            </a:r>
            <a:r>
              <a:rPr lang="kk-KZ" dirty="0"/>
              <a:t>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kk-KZ" dirty="0" smtClean="0"/>
              <a:t>высокий </a:t>
            </a:r>
            <a:r>
              <a:rPr lang="kk-KZ" dirty="0"/>
              <a:t>уровень развития потенциала </a:t>
            </a:r>
            <a:r>
              <a:rPr lang="kk-KZ" dirty="0" smtClean="0"/>
              <a:t>выпускников, подтверждаемый </a:t>
            </a:r>
            <a:r>
              <a:rPr lang="kk-KZ" dirty="0"/>
              <a:t>международными </a:t>
            </a:r>
            <a:r>
              <a:rPr lang="kk-KZ" dirty="0" smtClean="0"/>
              <a:t>индикаторами.</a:t>
            </a:r>
            <a:endParaRPr lang="ru-RU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9054" y="33265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Ожидаемые результаты</a:t>
            </a:r>
          </a:p>
        </p:txBody>
      </p:sp>
      <p:pic>
        <p:nvPicPr>
          <p:cNvPr id="3075" name="Picture 3" descr="D:\ЛОГОТИПЫ\map-без-фона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948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93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96934" y="2898294"/>
            <a:ext cx="367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6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85791" y="1383159"/>
            <a:ext cx="7416825" cy="5328592"/>
            <a:chOff x="985791" y="1383159"/>
            <a:chExt cx="7416825" cy="5328592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>
              <a:off x="985792" y="1383159"/>
              <a:ext cx="7416824" cy="1469777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985791" y="1988840"/>
              <a:ext cx="7416824" cy="4722911"/>
            </a:xfrm>
            <a:prstGeom prst="roundRect">
              <a:avLst>
                <a:gd name="adj" fmla="val 652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17654" y="1457587"/>
              <a:ext cx="6408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400" dirty="0" smtClean="0">
                  <a:solidFill>
                    <a:schemeClr val="bg1"/>
                  </a:solidFill>
                </a:rPr>
                <a:t>Академическая мобильность обучающихся</a:t>
              </a:r>
              <a:endParaRPr lang="kk-KZ" sz="2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4212721517"/>
              </p:ext>
            </p:extLst>
          </p:nvPr>
        </p:nvGraphicFramePr>
        <p:xfrm>
          <a:off x="755576" y="1643608"/>
          <a:ext cx="7704856" cy="502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Условия, позволяющие внедрить </a:t>
            </a:r>
            <a:endParaRPr lang="ru-RU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полиязычное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образование</a:t>
            </a:r>
            <a:endParaRPr lang="ru-RU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8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9054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Условия, позволяющие внедрить </a:t>
            </a:r>
            <a:endParaRPr lang="ru-RU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полиязычное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образование</a:t>
            </a:r>
            <a:endParaRPr lang="ru-RU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85791" y="1383159"/>
            <a:ext cx="7416825" cy="5328592"/>
            <a:chOff x="985791" y="1383159"/>
            <a:chExt cx="7416825" cy="5328592"/>
          </a:xfrm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>
              <a:off x="985792" y="1383159"/>
              <a:ext cx="7416824" cy="1469777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85791" y="1988840"/>
              <a:ext cx="7416824" cy="4722911"/>
            </a:xfrm>
            <a:prstGeom prst="roundRect">
              <a:avLst>
                <a:gd name="adj" fmla="val 652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1720" y="1484784"/>
              <a:ext cx="5616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400" dirty="0">
                  <a:solidFill>
                    <a:schemeClr val="bg1"/>
                  </a:solidFill>
                </a:rPr>
                <a:t>Приглашение зарубежных </a:t>
              </a:r>
              <a:r>
                <a:rPr lang="kk-KZ" sz="2400" dirty="0" smtClean="0">
                  <a:solidFill>
                    <a:schemeClr val="bg1"/>
                  </a:solidFill>
                </a:rPr>
                <a:t>ученых</a:t>
              </a:r>
              <a:endParaRPr lang="kk-KZ" sz="2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659684449"/>
              </p:ext>
            </p:extLst>
          </p:nvPr>
        </p:nvGraphicFramePr>
        <p:xfrm>
          <a:off x="1259632" y="1946449"/>
          <a:ext cx="7094238" cy="406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94203" y="321297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</a:rPr>
              <a:t>17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434674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</a:rPr>
              <a:t>53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93698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/>
              <a:t>Ученые </a:t>
            </a:r>
            <a:r>
              <a:rPr lang="kk-KZ" dirty="0"/>
              <a:t>ведущих вузов </a:t>
            </a:r>
            <a:r>
              <a:rPr lang="kk-KZ" dirty="0" smtClean="0"/>
              <a:t>мира, прочитавшие </a:t>
            </a:r>
            <a:r>
              <a:rPr lang="kk-KZ" dirty="0"/>
              <a:t>лекции по актуальным вопросам исследуемой </a:t>
            </a:r>
            <a:r>
              <a:rPr lang="kk-KZ" dirty="0" smtClean="0"/>
              <a:t>науки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81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577006" y="1412776"/>
            <a:ext cx="8027442" cy="1085030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7006" y="1955291"/>
            <a:ext cx="8027442" cy="4426037"/>
          </a:xfrm>
          <a:prstGeom prst="roundRect">
            <a:avLst>
              <a:gd name="adj" fmla="val 63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9054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Условия, позволяющие внедрить </a:t>
            </a:r>
            <a:endParaRPr lang="ru-RU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полиязычное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образование</a:t>
            </a:r>
            <a:endParaRPr lang="ru-RU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054" y="1484784"/>
            <a:ext cx="701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Обучающиеся, </a:t>
            </a:r>
            <a:r>
              <a:rPr lang="ru-RU" b="1" dirty="0">
                <a:solidFill>
                  <a:schemeClr val="bg1"/>
                </a:solidFill>
              </a:rPr>
              <a:t>свободно </a:t>
            </a:r>
            <a:r>
              <a:rPr lang="ru-RU" b="1" dirty="0" smtClean="0">
                <a:solidFill>
                  <a:schemeClr val="bg1"/>
                </a:solidFill>
              </a:rPr>
              <a:t>владеющие иностранным </a:t>
            </a:r>
            <a:r>
              <a:rPr lang="ru-RU" b="1" dirty="0">
                <a:solidFill>
                  <a:schemeClr val="bg1"/>
                </a:solidFill>
              </a:rPr>
              <a:t>языком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178873058"/>
              </p:ext>
            </p:extLst>
          </p:nvPr>
        </p:nvGraphicFramePr>
        <p:xfrm>
          <a:off x="587047" y="2492896"/>
          <a:ext cx="25202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27584" y="5694347"/>
            <a:ext cx="288032" cy="2880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7624" y="2884874"/>
            <a:ext cx="71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9032" y="3987087"/>
            <a:ext cx="113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3579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5589240"/>
            <a:ext cx="2014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/>
              <a:t>Свободно </a:t>
            </a:r>
            <a:r>
              <a:rPr lang="kk-KZ" sz="1400" dirty="0" smtClean="0"/>
              <a:t>владеющие иностранным языком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2132856"/>
            <a:ext cx="203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Бакалавриат</a:t>
            </a:r>
            <a:endParaRPr lang="kk-KZ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203848" y="2317522"/>
            <a:ext cx="0" cy="399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3464529848"/>
              </p:ext>
            </p:extLst>
          </p:nvPr>
        </p:nvGraphicFramePr>
        <p:xfrm>
          <a:off x="3131840" y="2502188"/>
          <a:ext cx="25202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372377" y="5703639"/>
            <a:ext cx="288032" cy="2880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711213" y="3942195"/>
            <a:ext cx="71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90727" y="3156937"/>
            <a:ext cx="567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5896" y="5579368"/>
            <a:ext cx="2014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/>
              <a:t>Свободно </a:t>
            </a:r>
            <a:r>
              <a:rPr lang="kk-KZ" sz="1400" dirty="0" smtClean="0"/>
              <a:t>владеющие </a:t>
            </a:r>
            <a:r>
              <a:rPr lang="kk-KZ" sz="1400" dirty="0"/>
              <a:t>иностранным языком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72377" y="2142148"/>
            <a:ext cx="203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Магистратура</a:t>
            </a:r>
            <a:endParaRPr lang="kk-KZ" b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748641" y="2326814"/>
            <a:ext cx="0" cy="399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xmlns="" val="458827361"/>
              </p:ext>
            </p:extLst>
          </p:nvPr>
        </p:nvGraphicFramePr>
        <p:xfrm>
          <a:off x="5796136" y="2511480"/>
          <a:ext cx="25202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6036673" y="5712931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326126" y="3795867"/>
            <a:ext cx="71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16173" y="2780928"/>
            <a:ext cx="69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0192" y="5588660"/>
            <a:ext cx="2014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/>
              <a:t>Свободно </a:t>
            </a:r>
            <a:r>
              <a:rPr lang="kk-KZ" sz="1400" dirty="0" smtClean="0"/>
              <a:t>владеющие </a:t>
            </a:r>
            <a:r>
              <a:rPr lang="kk-KZ" sz="1400" dirty="0"/>
              <a:t>иностранным языком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36673" y="2151440"/>
            <a:ext cx="203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Докторантура</a:t>
            </a:r>
            <a:endParaRPr lang="kk-KZ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1560" y="496846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Контингент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4211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7277" y="4968461"/>
            <a:ext cx="2446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Контингент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290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4715" y="4968461"/>
            <a:ext cx="2665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Контингент обучающихся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4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Graphic spid="2" grpId="0">
        <p:bldAsOne/>
      </p:bldGraphic>
      <p:bldP spid="13" grpId="0" animBg="1"/>
      <p:bldP spid="5" grpId="0"/>
      <p:bldP spid="16" grpId="0"/>
      <p:bldP spid="17" grpId="0"/>
      <p:bldP spid="19" grpId="0"/>
      <p:bldGraphic spid="23" grpId="0">
        <p:bldAsOne/>
      </p:bldGraphic>
      <p:bldP spid="25" grpId="0" animBg="1"/>
      <p:bldP spid="26" grpId="0"/>
      <p:bldP spid="27" grpId="0"/>
      <p:bldP spid="28" grpId="0"/>
      <p:bldP spid="30" grpId="0"/>
      <p:bldGraphic spid="32" grpId="0">
        <p:bldAsOne/>
      </p:bldGraphic>
      <p:bldP spid="34" grpId="0" animBg="1"/>
      <p:bldP spid="35" grpId="0"/>
      <p:bldP spid="36" grpId="0"/>
      <p:bldP spid="37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577006" y="1412776"/>
            <a:ext cx="8027442" cy="1085030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7006" y="1955291"/>
            <a:ext cx="8027442" cy="4426037"/>
          </a:xfrm>
          <a:prstGeom prst="roundRect">
            <a:avLst>
              <a:gd name="adj" fmla="val 63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9054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Условия, позволяющие внедрить </a:t>
            </a:r>
            <a:endParaRPr lang="ru-RU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полиязычное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образование</a:t>
            </a:r>
            <a:endParaRPr lang="ru-RU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054" y="1484784"/>
            <a:ext cx="701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Контингент </a:t>
            </a:r>
            <a:r>
              <a:rPr lang="ru-RU" b="1" dirty="0" err="1" smtClean="0">
                <a:solidFill>
                  <a:schemeClr val="bg1"/>
                </a:solidFill>
              </a:rPr>
              <a:t>полиязычного</a:t>
            </a:r>
            <a:r>
              <a:rPr lang="ru-RU" b="1" dirty="0" smtClean="0">
                <a:solidFill>
                  <a:schemeClr val="bg1"/>
                </a:solidFill>
              </a:rPr>
              <a:t> образования (2012-2013 учебный год)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70720037"/>
              </p:ext>
            </p:extLst>
          </p:nvPr>
        </p:nvGraphicFramePr>
        <p:xfrm>
          <a:off x="587047" y="2492896"/>
          <a:ext cx="25202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27584" y="5697252"/>
            <a:ext cx="288032" cy="2880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7998" y="2708920"/>
            <a:ext cx="71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9032" y="3987087"/>
            <a:ext cx="113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3832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5687380"/>
            <a:ext cx="20148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 smtClean="0"/>
              <a:t>Количество обучающихся вовлеченных в полиязычное образование</a:t>
            </a:r>
            <a:endParaRPr lang="ru-RU" sz="1100" dirty="0">
              <a:latin typeface="Times New Roman"/>
              <a:ea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006" y="5017822"/>
            <a:ext cx="2553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Контингент обучающихся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4211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2132856"/>
            <a:ext cx="203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Бакалавриат</a:t>
            </a:r>
            <a:endParaRPr lang="kk-KZ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203848" y="2317522"/>
            <a:ext cx="0" cy="399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1932119336"/>
              </p:ext>
            </p:extLst>
          </p:nvPr>
        </p:nvGraphicFramePr>
        <p:xfrm>
          <a:off x="3131840" y="2502188"/>
          <a:ext cx="25202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372377" y="5697252"/>
            <a:ext cx="288032" cy="2880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517814" y="3224392"/>
            <a:ext cx="71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0870" y="3645024"/>
            <a:ext cx="75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5896" y="5687380"/>
            <a:ext cx="20148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/>
              <a:t>Количество обучающихся вовлеченных в полиязычное образование</a:t>
            </a:r>
            <a:endParaRPr lang="ru-RU" sz="1100" dirty="0">
              <a:latin typeface="Times New Roman"/>
              <a:ea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3848" y="5017822"/>
            <a:ext cx="244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Контингент обучающихся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290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72377" y="2142148"/>
            <a:ext cx="203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Магистратура</a:t>
            </a:r>
            <a:endParaRPr lang="kk-KZ" b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748641" y="2326814"/>
            <a:ext cx="0" cy="399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xmlns="" val="1298538726"/>
              </p:ext>
            </p:extLst>
          </p:nvPr>
        </p:nvGraphicFramePr>
        <p:xfrm>
          <a:off x="5796136" y="2511480"/>
          <a:ext cx="25202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6036673" y="5697252"/>
            <a:ext cx="288032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300192" y="3356992"/>
            <a:ext cx="71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6296" y="2996952"/>
            <a:ext cx="69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0192" y="5687380"/>
            <a:ext cx="20148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/>
              <a:t>Количество обучающихся вовлеченных в полиязычное образование</a:t>
            </a:r>
            <a:endParaRPr lang="ru-RU" sz="1100" dirty="0">
              <a:latin typeface="Times New Roman"/>
              <a:ea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6673" y="5017822"/>
            <a:ext cx="244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Контингент обучающихся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36673" y="2151440"/>
            <a:ext cx="203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Докторантура</a:t>
            </a:r>
            <a:endParaRPr lang="kk-KZ" b="1" dirty="0"/>
          </a:p>
        </p:txBody>
      </p:sp>
    </p:spTree>
    <p:extLst>
      <p:ext uri="{BB962C8B-B14F-4D97-AF65-F5344CB8AC3E}">
        <p14:creationId xmlns:p14="http://schemas.microsoft.com/office/powerpoint/2010/main" xmlns="" val="23614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Graphic spid="2" grpId="0">
        <p:bldAsOne/>
      </p:bldGraphic>
      <p:bldP spid="13" grpId="0" animBg="1"/>
      <p:bldP spid="5" grpId="0"/>
      <p:bldP spid="16" grpId="0"/>
      <p:bldP spid="17" grpId="0"/>
      <p:bldP spid="18" grpId="0"/>
      <p:bldP spid="19" grpId="0"/>
      <p:bldGraphic spid="23" grpId="0">
        <p:bldAsOne/>
      </p:bldGraphic>
      <p:bldP spid="25" grpId="0" animBg="1"/>
      <p:bldP spid="26" grpId="0"/>
      <p:bldP spid="27" grpId="0"/>
      <p:bldP spid="28" grpId="0"/>
      <p:bldP spid="29" grpId="0"/>
      <p:bldP spid="30" grpId="0"/>
      <p:bldGraphic spid="32" grpId="0">
        <p:bldAsOne/>
      </p:bldGraphic>
      <p:bldP spid="3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ОГОТИПЫ\map 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34" y="1548885"/>
            <a:ext cx="8615130" cy="478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577006" y="188640"/>
            <a:ext cx="8171458" cy="79208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9054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Принципы реализации программы внедрения </a:t>
            </a:r>
            <a:r>
              <a:rPr lang="ru-RU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полиязычного</a:t>
            </a:r>
            <a:r>
              <a:rPr 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образования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3534792" y="1484784"/>
            <a:ext cx="2237706" cy="2237706"/>
            <a:chOff x="3534792" y="1628800"/>
            <a:chExt cx="2237706" cy="2237706"/>
          </a:xfrm>
        </p:grpSpPr>
        <p:sp>
          <p:nvSpPr>
            <p:cNvPr id="18" name="Овал 17"/>
            <p:cNvSpPr/>
            <p:nvPr/>
          </p:nvSpPr>
          <p:spPr>
            <a:xfrm rot="4555395">
              <a:off x="3534792" y="1628800"/>
              <a:ext cx="2237706" cy="22377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3745359" y="1960957"/>
              <a:ext cx="1906761" cy="1582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9857" tIns="10160" rIns="79857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>
                  <a:solidFill>
                    <a:schemeClr val="bg1"/>
                  </a:solidFill>
                </a:rPr>
                <a:t>Прозрачность и соотнесенность с международными стандартами</a:t>
              </a:r>
              <a:r>
                <a:rPr lang="ru-RU" sz="1600" b="1" kern="1200" dirty="0" smtClean="0">
                  <a:solidFill>
                    <a:schemeClr val="bg1"/>
                  </a:solidFill>
                </a:rPr>
                <a:t> 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979712" y="2621279"/>
            <a:ext cx="2237706" cy="2237706"/>
            <a:chOff x="1979712" y="2765295"/>
            <a:chExt cx="2237706" cy="2237706"/>
          </a:xfrm>
        </p:grpSpPr>
        <p:sp>
          <p:nvSpPr>
            <p:cNvPr id="16" name="Овал 15"/>
            <p:cNvSpPr/>
            <p:nvPr/>
          </p:nvSpPr>
          <p:spPr>
            <a:xfrm rot="4555395">
              <a:off x="1979712" y="2765295"/>
              <a:ext cx="2237706" cy="22377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Овал 6"/>
            <p:cNvSpPr/>
            <p:nvPr/>
          </p:nvSpPr>
          <p:spPr>
            <a:xfrm>
              <a:off x="2197615" y="3092999"/>
              <a:ext cx="1870329" cy="1582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9857" tIns="10160" rIns="79857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>
                  <a:solidFill>
                    <a:schemeClr val="bg1"/>
                  </a:solidFill>
                </a:rPr>
                <a:t>Единство и разнообразие образовательной стратегии</a:t>
              </a:r>
              <a:r>
                <a:rPr lang="ru-RU" sz="1600" b="1" kern="1200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59955" y="4359646"/>
            <a:ext cx="2237706" cy="2237706"/>
            <a:chOff x="2559955" y="4503662"/>
            <a:chExt cx="2237706" cy="2237706"/>
          </a:xfrm>
        </p:grpSpPr>
        <p:sp>
          <p:nvSpPr>
            <p:cNvPr id="22" name="Овал 21"/>
            <p:cNvSpPr/>
            <p:nvPr/>
          </p:nvSpPr>
          <p:spPr>
            <a:xfrm rot="4555395">
              <a:off x="2559955" y="4503662"/>
              <a:ext cx="2237706" cy="22377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Овал 8"/>
            <p:cNvSpPr/>
            <p:nvPr/>
          </p:nvSpPr>
          <p:spPr>
            <a:xfrm>
              <a:off x="2734007" y="4831366"/>
              <a:ext cx="1910001" cy="1582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9857" tIns="10160" rIns="79857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err="1" smtClean="0">
                  <a:solidFill>
                    <a:schemeClr val="bg1"/>
                  </a:solidFill>
                </a:rPr>
                <a:t>Межпредметная</a:t>
              </a:r>
              <a:r>
                <a:rPr lang="ru-RU" sz="1600" b="1" i="1" kern="1200" dirty="0" smtClean="0">
                  <a:solidFill>
                    <a:schemeClr val="bg1"/>
                  </a:solidFill>
                </a:rPr>
                <a:t> соотнесенность</a:t>
              </a:r>
              <a:r>
                <a:rPr lang="ru-RU" sz="1600" b="1" kern="1200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576179" y="4359646"/>
            <a:ext cx="2237706" cy="2237706"/>
            <a:chOff x="4576179" y="4503662"/>
            <a:chExt cx="2237706" cy="2237706"/>
          </a:xfrm>
        </p:grpSpPr>
        <p:sp>
          <p:nvSpPr>
            <p:cNvPr id="14" name="Овал 13"/>
            <p:cNvSpPr/>
            <p:nvPr/>
          </p:nvSpPr>
          <p:spPr>
            <a:xfrm rot="4555395">
              <a:off x="4576179" y="4503662"/>
              <a:ext cx="2237706" cy="22377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Овал 10"/>
            <p:cNvSpPr/>
            <p:nvPr/>
          </p:nvSpPr>
          <p:spPr>
            <a:xfrm>
              <a:off x="4788025" y="4831365"/>
              <a:ext cx="1872207" cy="1582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9857" tIns="10160" rIns="79857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err="1" smtClean="0">
                  <a:solidFill>
                    <a:schemeClr val="bg1"/>
                  </a:solidFill>
                </a:rPr>
                <a:t>Межпредметная</a:t>
              </a:r>
              <a:r>
                <a:rPr lang="ru-RU" sz="1600" b="1" i="1" kern="1200" dirty="0" smtClean="0">
                  <a:solidFill>
                    <a:schemeClr val="bg1"/>
                  </a:solidFill>
                </a:rPr>
                <a:t> координация</a:t>
              </a:r>
              <a:r>
                <a:rPr lang="ru-RU" sz="1600" b="1" kern="1200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109334" y="2621279"/>
            <a:ext cx="2237706" cy="2237706"/>
            <a:chOff x="5109334" y="2765295"/>
            <a:chExt cx="2237706" cy="2237706"/>
          </a:xfrm>
        </p:grpSpPr>
        <p:sp>
          <p:nvSpPr>
            <p:cNvPr id="20" name="Овал 19"/>
            <p:cNvSpPr/>
            <p:nvPr/>
          </p:nvSpPr>
          <p:spPr>
            <a:xfrm rot="4555395">
              <a:off x="5109334" y="2765295"/>
              <a:ext cx="2237706" cy="223770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Овал 12"/>
            <p:cNvSpPr/>
            <p:nvPr/>
          </p:nvSpPr>
          <p:spPr>
            <a:xfrm>
              <a:off x="5214617" y="3142847"/>
              <a:ext cx="2093687" cy="1582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9857" tIns="10160" rIns="79857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>
                  <a:solidFill>
                    <a:schemeClr val="bg1"/>
                  </a:solidFill>
                </a:rPr>
                <a:t>Профессиональная направленность обучения</a:t>
              </a:r>
              <a:r>
                <a:rPr lang="ru-RU" sz="1600" b="1" kern="1200" dirty="0" smtClean="0">
                  <a:solidFill>
                    <a:schemeClr val="bg1"/>
                  </a:solidFill>
                </a:rPr>
                <a:t> 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41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2555</Words>
  <Application>Microsoft Office PowerPoint</Application>
  <PresentationFormat>Экран (4:3)</PresentationFormat>
  <Paragraphs>1128</Paragraphs>
  <Slides>49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ПРОГРАММА  полиязычного образования в Павлодарском государственном университете имени С.Торайгырова на 2012 – 2016 годы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ПОЛИЯЗЫЧНОЕ ОБРАЗОВАНИЕ</dc:title>
  <dc:creator>ER</dc:creator>
  <cp:lastModifiedBy>ПК</cp:lastModifiedBy>
  <cp:revision>138</cp:revision>
  <dcterms:created xsi:type="dcterms:W3CDTF">2013-01-15T11:38:42Z</dcterms:created>
  <dcterms:modified xsi:type="dcterms:W3CDTF">2014-03-30T16:34:21Z</dcterms:modified>
</cp:coreProperties>
</file>