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67" r:id="rId3"/>
    <p:sldId id="368" r:id="rId4"/>
    <p:sldId id="354" r:id="rId5"/>
    <p:sldId id="355" r:id="rId6"/>
    <p:sldId id="369" r:id="rId7"/>
    <p:sldId id="379" r:id="rId8"/>
    <p:sldId id="356" r:id="rId9"/>
    <p:sldId id="377" r:id="rId10"/>
    <p:sldId id="370" r:id="rId11"/>
    <p:sldId id="371" r:id="rId12"/>
    <p:sldId id="372" r:id="rId13"/>
    <p:sldId id="363" r:id="rId14"/>
    <p:sldId id="373" r:id="rId15"/>
    <p:sldId id="374" r:id="rId16"/>
    <p:sldId id="375" r:id="rId17"/>
    <p:sldId id="376" r:id="rId18"/>
    <p:sldId id="378" r:id="rId19"/>
    <p:sldId id="313" r:id="rId20"/>
  </p:sldIdLst>
  <p:sldSz cx="9144000" cy="6858000" type="screen4x3"/>
  <p:notesSz cx="6797675" cy="99314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800000"/>
    <a:srgbClr val="000099"/>
    <a:srgbClr val="CC0000"/>
    <a:srgbClr val="000066"/>
    <a:srgbClr val="990000"/>
    <a:srgbClr val="74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97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0EF4E1-8DCD-4E8E-AC7E-CAE274D43160}" type="doc">
      <dgm:prSet loTypeId="urn:microsoft.com/office/officeart/2005/8/layout/pList1#2" loCatId="list" qsTypeId="urn:microsoft.com/office/officeart/2005/8/quickstyle/simple1#9" qsCatId="simple" csTypeId="urn:microsoft.com/office/officeart/2005/8/colors/accent1_2#10" csCatId="accent1" phldr="1"/>
      <dgm:spPr/>
      <dgm:t>
        <a:bodyPr/>
        <a:lstStyle/>
        <a:p>
          <a:endParaRPr lang="ru-RU"/>
        </a:p>
      </dgm:t>
    </dgm:pt>
    <dgm:pt modelId="{F309AA49-FC78-4005-9FF7-37209DBCC53C}">
      <dgm:prSet phldrT="[Текст]" custT="1"/>
      <dgm:spPr/>
      <dgm:t>
        <a:bodyPr/>
        <a:lstStyle/>
        <a:p>
          <a:r>
            <a:rPr lang="ru-RU" sz="1400" dirty="0" smtClean="0"/>
            <a:t>вуз</a:t>
          </a:r>
          <a:endParaRPr lang="ru-RU" sz="1400" dirty="0"/>
        </a:p>
      </dgm:t>
    </dgm:pt>
    <dgm:pt modelId="{161DE911-CAF4-4B56-A6D6-5D2DCB14A021}" type="parTrans" cxnId="{83DA566E-9A96-48B7-B3FD-189808CD5182}">
      <dgm:prSet/>
      <dgm:spPr/>
      <dgm:t>
        <a:bodyPr/>
        <a:lstStyle/>
        <a:p>
          <a:endParaRPr lang="ru-RU"/>
        </a:p>
      </dgm:t>
    </dgm:pt>
    <dgm:pt modelId="{633E2687-F34F-4779-B540-3DBEB5C29BE8}" type="sibTrans" cxnId="{83DA566E-9A96-48B7-B3FD-189808CD5182}">
      <dgm:prSet/>
      <dgm:spPr/>
      <dgm:t>
        <a:bodyPr/>
        <a:lstStyle/>
        <a:p>
          <a:endParaRPr lang="ru-RU"/>
        </a:p>
      </dgm:t>
    </dgm:pt>
    <dgm:pt modelId="{4FA5BCF9-3E79-4EF7-8329-D7D03B76CA5E}">
      <dgm:prSet phldrT="[Текст]" custT="1"/>
      <dgm:spPr/>
      <dgm:t>
        <a:bodyPr/>
        <a:lstStyle/>
        <a:p>
          <a:r>
            <a:rPr lang="ru-RU" sz="1400" dirty="0" smtClean="0"/>
            <a:t>Профессиональные ассоциации, </a:t>
          </a:r>
          <a:r>
            <a:rPr lang="ru-RU" sz="1400" dirty="0" err="1" smtClean="0"/>
            <a:t>тестологи</a:t>
          </a:r>
          <a:r>
            <a:rPr lang="ru-RU" sz="1400" dirty="0" smtClean="0"/>
            <a:t>, работодатели</a:t>
          </a:r>
          <a:endParaRPr lang="ru-RU" sz="1400" dirty="0"/>
        </a:p>
      </dgm:t>
    </dgm:pt>
    <dgm:pt modelId="{763B6D9D-3854-437D-BB91-977B2F2DBF13}" type="parTrans" cxnId="{A16CE2DA-EF57-4190-A9D6-93B86CB5F308}">
      <dgm:prSet/>
      <dgm:spPr/>
      <dgm:t>
        <a:bodyPr/>
        <a:lstStyle/>
        <a:p>
          <a:endParaRPr lang="ru-RU"/>
        </a:p>
      </dgm:t>
    </dgm:pt>
    <dgm:pt modelId="{717F4531-2CD2-45D4-9609-831546B86D9E}" type="sibTrans" cxnId="{A16CE2DA-EF57-4190-A9D6-93B86CB5F308}">
      <dgm:prSet/>
      <dgm:spPr/>
      <dgm:t>
        <a:bodyPr/>
        <a:lstStyle/>
        <a:p>
          <a:endParaRPr lang="ru-RU"/>
        </a:p>
      </dgm:t>
    </dgm:pt>
    <dgm:pt modelId="{2DE3EB6D-5A14-4895-BA96-3C672017D500}">
      <dgm:prSet phldrT="[Текст]" custT="1"/>
      <dgm:spPr>
        <a:solidFill>
          <a:schemeClr val="tx2">
            <a:lumMod val="60000"/>
            <a:lumOff val="40000"/>
          </a:schemeClr>
        </a:solidFill>
        <a:effectLst>
          <a:softEdge rad="317500"/>
        </a:effectLst>
      </dgm:spPr>
      <dgm:t>
        <a:bodyPr/>
        <a:lstStyle/>
        <a:p>
          <a:r>
            <a:rPr lang="ru-RU" sz="1400" dirty="0" smtClean="0"/>
            <a:t>Независимый центр подтверждения квалификации</a:t>
          </a:r>
          <a:endParaRPr lang="ru-RU" sz="1400" dirty="0"/>
        </a:p>
      </dgm:t>
    </dgm:pt>
    <dgm:pt modelId="{01B65E3A-0D2B-4A9A-BA35-558823EC7883}" type="parTrans" cxnId="{CDBD02E4-8024-46AE-8BE4-AFC2DFF028E6}">
      <dgm:prSet/>
      <dgm:spPr/>
      <dgm:t>
        <a:bodyPr/>
        <a:lstStyle/>
        <a:p>
          <a:endParaRPr lang="ru-RU"/>
        </a:p>
      </dgm:t>
    </dgm:pt>
    <dgm:pt modelId="{3F07AA36-A9FF-4CBE-93E2-26F1584EBCF8}" type="sibTrans" cxnId="{CDBD02E4-8024-46AE-8BE4-AFC2DFF028E6}">
      <dgm:prSet/>
      <dgm:spPr/>
      <dgm:t>
        <a:bodyPr/>
        <a:lstStyle/>
        <a:p>
          <a:endParaRPr lang="ru-RU"/>
        </a:p>
      </dgm:t>
    </dgm:pt>
    <dgm:pt modelId="{2BA90345-B991-4022-93B0-E4ECB896EAF5}">
      <dgm:prSet phldrT="[Текст]" custT="1"/>
      <dgm:spPr>
        <a:solidFill>
          <a:schemeClr val="tx2">
            <a:lumMod val="60000"/>
            <a:lumOff val="40000"/>
          </a:schemeClr>
        </a:solidFill>
        <a:effectLst>
          <a:softEdge rad="127000"/>
        </a:effectLst>
      </dgm:spPr>
      <dgm:t>
        <a:bodyPr/>
        <a:lstStyle/>
        <a:p>
          <a:r>
            <a:rPr lang="ru-RU" sz="1800" dirty="0" smtClean="0"/>
            <a:t>Рынок труда </a:t>
          </a:r>
          <a:endParaRPr lang="ru-RU" sz="1800" dirty="0"/>
        </a:p>
      </dgm:t>
    </dgm:pt>
    <dgm:pt modelId="{63B329D6-D797-429B-B360-001C59A96CE5}" type="parTrans" cxnId="{523976F6-C44B-4B12-B28B-93750D2BD271}">
      <dgm:prSet/>
      <dgm:spPr/>
      <dgm:t>
        <a:bodyPr/>
        <a:lstStyle/>
        <a:p>
          <a:endParaRPr lang="ru-RU"/>
        </a:p>
      </dgm:t>
    </dgm:pt>
    <dgm:pt modelId="{12C27EA2-93AD-4387-BDE4-656D63715C2F}" type="sibTrans" cxnId="{523976F6-C44B-4B12-B28B-93750D2BD271}">
      <dgm:prSet/>
      <dgm:spPr/>
      <dgm:t>
        <a:bodyPr/>
        <a:lstStyle/>
        <a:p>
          <a:endParaRPr lang="ru-RU"/>
        </a:p>
      </dgm:t>
    </dgm:pt>
    <dgm:pt modelId="{187342C3-4F39-4022-8C08-042A23B83CA9}" type="pres">
      <dgm:prSet presAssocID="{EB0EF4E1-8DCD-4E8E-AC7E-CAE274D431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5B6CCA-A7FA-408F-AA47-3DE952D04D46}" type="pres">
      <dgm:prSet presAssocID="{F309AA49-FC78-4005-9FF7-37209DBCC53C}" presName="compNode" presStyleCnt="0"/>
      <dgm:spPr/>
    </dgm:pt>
    <dgm:pt modelId="{C91D9EA6-A5C5-4EA2-905B-6399C8303CE1}" type="pres">
      <dgm:prSet presAssocID="{F309AA49-FC78-4005-9FF7-37209DBCC53C}" presName="pictRect" presStyleLbl="node1" presStyleIdx="0" presStyleCnt="4" custLinFactY="-4298" custLinFactNeighborX="-210" custLinFactNeighborY="-100000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0528EFE0-ADC1-4BDD-B1E1-5AD9F3924BCF}" type="pres">
      <dgm:prSet presAssocID="{F309AA49-FC78-4005-9FF7-37209DBCC53C}" presName="textRect" presStyleLbl="revTx" presStyleIdx="0" presStyleCnt="4" custScaleX="65184" custScaleY="71388" custLinFactY="-82743" custLinFactNeighborX="1417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8E2CA4-A319-45C6-B67D-084D3B3C121A}" type="pres">
      <dgm:prSet presAssocID="{633E2687-F34F-4779-B540-3DBEB5C29BE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77D7064-7753-4FD6-8CDD-84A57B737DE4}" type="pres">
      <dgm:prSet presAssocID="{4FA5BCF9-3E79-4EF7-8329-D7D03B76CA5E}" presName="compNode" presStyleCnt="0"/>
      <dgm:spPr/>
    </dgm:pt>
    <dgm:pt modelId="{73CDE768-F95C-40C3-8D11-11F252E99377}" type="pres">
      <dgm:prSet presAssocID="{4FA5BCF9-3E79-4EF7-8329-D7D03B76CA5E}" presName="pictRect" presStyleLbl="node1" presStyleIdx="1" presStyleCnt="4" custLinFactNeighborX="64044" custLinFactNeighborY="-79086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70EB0CAB-99F4-4493-A88B-B92A2C285B41}" type="pres">
      <dgm:prSet presAssocID="{4FA5BCF9-3E79-4EF7-8329-D7D03B76CA5E}" presName="textRect" presStyleLbl="revTx" presStyleIdx="1" presStyleCnt="4" custScaleX="123606" custLinFactNeighborX="66203" custLinFactNeighborY="-980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345F5-BD67-4FF5-91F9-E32A056E4A66}" type="pres">
      <dgm:prSet presAssocID="{717F4531-2CD2-45D4-9609-831546B86D9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5BC96EB-C884-4101-B7FF-37B7B23D44A0}" type="pres">
      <dgm:prSet presAssocID="{2DE3EB6D-5A14-4895-BA96-3C672017D500}" presName="compNode" presStyleCnt="0"/>
      <dgm:spPr/>
    </dgm:pt>
    <dgm:pt modelId="{6AFE024E-8DCD-420B-90B4-3CCD7828A535}" type="pres">
      <dgm:prSet presAssocID="{2DE3EB6D-5A14-4895-BA96-3C672017D500}" presName="pictRect" presStyleLbl="node1" presStyleIdx="2" presStyleCnt="4" custScaleX="133122" custLinFactX="-27391" custLinFactY="26860" custLinFactNeighborX="-100000" custLinFactNeighborY="100000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12237111-7AB2-4534-B12A-698CEDB95233}" type="pres">
      <dgm:prSet presAssocID="{2DE3EB6D-5A14-4895-BA96-3C672017D500}" presName="textRect" presStyleLbl="revTx" presStyleIdx="2" presStyleCnt="4" custScaleX="120109" custScaleY="143862" custLinFactX="-29727" custLinFactNeighborX="-100000" custLinFactNeighborY="896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F6852-CAB5-4F3F-851E-3DBC1F1696BF}" type="pres">
      <dgm:prSet presAssocID="{3F07AA36-A9FF-4CBE-93E2-26F1584EBCF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887DA3C6-09B3-4998-A909-9C8E96D913F3}" type="pres">
      <dgm:prSet presAssocID="{2BA90345-B991-4022-93B0-E4ECB896EAF5}" presName="compNode" presStyleCnt="0"/>
      <dgm:spPr/>
    </dgm:pt>
    <dgm:pt modelId="{62AF0352-2E0A-409F-B0BE-554413A5DBC5}" type="pres">
      <dgm:prSet presAssocID="{2BA90345-B991-4022-93B0-E4ECB896EAF5}" presName="pictRect" presStyleLbl="node1" presStyleIdx="3" presStyleCnt="4" custLinFactY="14498" custLinFactNeighborX="-45499" custLinFactNeighborY="100000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95E31A6A-47D8-41A2-A31B-9F679D15ED6D}" type="pres">
      <dgm:prSet presAssocID="{2BA90345-B991-4022-93B0-E4ECB896EAF5}" presName="textRect" presStyleLbl="revTx" presStyleIdx="3" presStyleCnt="4" custScaleX="93635" custLinFactNeighborX="-42711" custLinFactNeighborY="446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DA566E-9A96-48B7-B3FD-189808CD5182}" srcId="{EB0EF4E1-8DCD-4E8E-AC7E-CAE274D43160}" destId="{F309AA49-FC78-4005-9FF7-37209DBCC53C}" srcOrd="0" destOrd="0" parTransId="{161DE911-CAF4-4B56-A6D6-5D2DCB14A021}" sibTransId="{633E2687-F34F-4779-B540-3DBEB5C29BE8}"/>
    <dgm:cxn modelId="{E0E49E92-5941-4BA0-A49E-C135E65CF022}" type="presOf" srcId="{2DE3EB6D-5A14-4895-BA96-3C672017D500}" destId="{12237111-7AB2-4534-B12A-698CEDB95233}" srcOrd="0" destOrd="0" presId="urn:microsoft.com/office/officeart/2005/8/layout/pList1#2"/>
    <dgm:cxn modelId="{45DEAC14-EDE8-43A0-A722-B00B932BD783}" type="presOf" srcId="{EB0EF4E1-8DCD-4E8E-AC7E-CAE274D43160}" destId="{187342C3-4F39-4022-8C08-042A23B83CA9}" srcOrd="0" destOrd="0" presId="urn:microsoft.com/office/officeart/2005/8/layout/pList1#2"/>
    <dgm:cxn modelId="{A16CE2DA-EF57-4190-A9D6-93B86CB5F308}" srcId="{EB0EF4E1-8DCD-4E8E-AC7E-CAE274D43160}" destId="{4FA5BCF9-3E79-4EF7-8329-D7D03B76CA5E}" srcOrd="1" destOrd="0" parTransId="{763B6D9D-3854-437D-BB91-977B2F2DBF13}" sibTransId="{717F4531-2CD2-45D4-9609-831546B86D9E}"/>
    <dgm:cxn modelId="{FA9E8B86-2D05-443D-B09B-9436A8607608}" type="presOf" srcId="{3F07AA36-A9FF-4CBE-93E2-26F1584EBCF8}" destId="{D00F6852-CAB5-4F3F-851E-3DBC1F1696BF}" srcOrd="0" destOrd="0" presId="urn:microsoft.com/office/officeart/2005/8/layout/pList1#2"/>
    <dgm:cxn modelId="{CC3A3284-B454-44B7-841D-9596429587AD}" type="presOf" srcId="{717F4531-2CD2-45D4-9609-831546B86D9E}" destId="{BCE345F5-BD67-4FF5-91F9-E32A056E4A66}" srcOrd="0" destOrd="0" presId="urn:microsoft.com/office/officeart/2005/8/layout/pList1#2"/>
    <dgm:cxn modelId="{DC37719F-62F7-4D68-A8DF-2D34E5CA2F09}" type="presOf" srcId="{F309AA49-FC78-4005-9FF7-37209DBCC53C}" destId="{0528EFE0-ADC1-4BDD-B1E1-5AD9F3924BCF}" srcOrd="0" destOrd="0" presId="urn:microsoft.com/office/officeart/2005/8/layout/pList1#2"/>
    <dgm:cxn modelId="{E7BF0825-FE2C-43A3-9D59-BE224ACF44BD}" type="presOf" srcId="{633E2687-F34F-4779-B540-3DBEB5C29BE8}" destId="{998E2CA4-A319-45C6-B67D-084D3B3C121A}" srcOrd="0" destOrd="0" presId="urn:microsoft.com/office/officeart/2005/8/layout/pList1#2"/>
    <dgm:cxn modelId="{523976F6-C44B-4B12-B28B-93750D2BD271}" srcId="{EB0EF4E1-8DCD-4E8E-AC7E-CAE274D43160}" destId="{2BA90345-B991-4022-93B0-E4ECB896EAF5}" srcOrd="3" destOrd="0" parTransId="{63B329D6-D797-429B-B360-001C59A96CE5}" sibTransId="{12C27EA2-93AD-4387-BDE4-656D63715C2F}"/>
    <dgm:cxn modelId="{C1F6905E-FCC1-4BFA-AC86-1B4754E662DF}" type="presOf" srcId="{2BA90345-B991-4022-93B0-E4ECB896EAF5}" destId="{95E31A6A-47D8-41A2-A31B-9F679D15ED6D}" srcOrd="0" destOrd="0" presId="urn:microsoft.com/office/officeart/2005/8/layout/pList1#2"/>
    <dgm:cxn modelId="{CDBD02E4-8024-46AE-8BE4-AFC2DFF028E6}" srcId="{EB0EF4E1-8DCD-4E8E-AC7E-CAE274D43160}" destId="{2DE3EB6D-5A14-4895-BA96-3C672017D500}" srcOrd="2" destOrd="0" parTransId="{01B65E3A-0D2B-4A9A-BA35-558823EC7883}" sibTransId="{3F07AA36-A9FF-4CBE-93E2-26F1584EBCF8}"/>
    <dgm:cxn modelId="{5FDB3CCA-7D49-4304-A5FB-44A7D5E7FDDC}" type="presOf" srcId="{4FA5BCF9-3E79-4EF7-8329-D7D03B76CA5E}" destId="{70EB0CAB-99F4-4493-A88B-B92A2C285B41}" srcOrd="0" destOrd="0" presId="urn:microsoft.com/office/officeart/2005/8/layout/pList1#2"/>
    <dgm:cxn modelId="{83B6487A-DB0B-47D6-BE8D-EF007F509FC9}" type="presParOf" srcId="{187342C3-4F39-4022-8C08-042A23B83CA9}" destId="{8C5B6CCA-A7FA-408F-AA47-3DE952D04D46}" srcOrd="0" destOrd="0" presId="urn:microsoft.com/office/officeart/2005/8/layout/pList1#2"/>
    <dgm:cxn modelId="{1006E819-497B-48BB-87F3-278F0EE2BBAC}" type="presParOf" srcId="{8C5B6CCA-A7FA-408F-AA47-3DE952D04D46}" destId="{C91D9EA6-A5C5-4EA2-905B-6399C8303CE1}" srcOrd="0" destOrd="0" presId="urn:microsoft.com/office/officeart/2005/8/layout/pList1#2"/>
    <dgm:cxn modelId="{D2036A4C-2759-48F8-A1D3-C1E43030EC9A}" type="presParOf" srcId="{8C5B6CCA-A7FA-408F-AA47-3DE952D04D46}" destId="{0528EFE0-ADC1-4BDD-B1E1-5AD9F3924BCF}" srcOrd="1" destOrd="0" presId="urn:microsoft.com/office/officeart/2005/8/layout/pList1#2"/>
    <dgm:cxn modelId="{BE2CD427-2C7B-4B32-9204-C197AC3045F9}" type="presParOf" srcId="{187342C3-4F39-4022-8C08-042A23B83CA9}" destId="{998E2CA4-A319-45C6-B67D-084D3B3C121A}" srcOrd="1" destOrd="0" presId="urn:microsoft.com/office/officeart/2005/8/layout/pList1#2"/>
    <dgm:cxn modelId="{B64FE6A3-8826-4974-A039-DF7147A211EF}" type="presParOf" srcId="{187342C3-4F39-4022-8C08-042A23B83CA9}" destId="{A77D7064-7753-4FD6-8CDD-84A57B737DE4}" srcOrd="2" destOrd="0" presId="urn:microsoft.com/office/officeart/2005/8/layout/pList1#2"/>
    <dgm:cxn modelId="{FA65CE4C-BFA8-44AB-BBA8-416D26578099}" type="presParOf" srcId="{A77D7064-7753-4FD6-8CDD-84A57B737DE4}" destId="{73CDE768-F95C-40C3-8D11-11F252E99377}" srcOrd="0" destOrd="0" presId="urn:microsoft.com/office/officeart/2005/8/layout/pList1#2"/>
    <dgm:cxn modelId="{D70CBC36-A34D-49D2-9ED1-6258E617818A}" type="presParOf" srcId="{A77D7064-7753-4FD6-8CDD-84A57B737DE4}" destId="{70EB0CAB-99F4-4493-A88B-B92A2C285B41}" srcOrd="1" destOrd="0" presId="urn:microsoft.com/office/officeart/2005/8/layout/pList1#2"/>
    <dgm:cxn modelId="{941652F6-6855-4CF0-A41B-A1C989998F98}" type="presParOf" srcId="{187342C3-4F39-4022-8C08-042A23B83CA9}" destId="{BCE345F5-BD67-4FF5-91F9-E32A056E4A66}" srcOrd="3" destOrd="0" presId="urn:microsoft.com/office/officeart/2005/8/layout/pList1#2"/>
    <dgm:cxn modelId="{F4714011-3391-4615-9223-CD2C80092A7A}" type="presParOf" srcId="{187342C3-4F39-4022-8C08-042A23B83CA9}" destId="{65BC96EB-C884-4101-B7FF-37B7B23D44A0}" srcOrd="4" destOrd="0" presId="urn:microsoft.com/office/officeart/2005/8/layout/pList1#2"/>
    <dgm:cxn modelId="{1109526E-5505-4527-9A8F-7B1A2D7271B7}" type="presParOf" srcId="{65BC96EB-C884-4101-B7FF-37B7B23D44A0}" destId="{6AFE024E-8DCD-420B-90B4-3CCD7828A535}" srcOrd="0" destOrd="0" presId="urn:microsoft.com/office/officeart/2005/8/layout/pList1#2"/>
    <dgm:cxn modelId="{05354852-462B-4BAD-8755-1EC55C7A999D}" type="presParOf" srcId="{65BC96EB-C884-4101-B7FF-37B7B23D44A0}" destId="{12237111-7AB2-4534-B12A-698CEDB95233}" srcOrd="1" destOrd="0" presId="urn:microsoft.com/office/officeart/2005/8/layout/pList1#2"/>
    <dgm:cxn modelId="{825B5963-2DFE-477B-97BC-DA5E578CA151}" type="presParOf" srcId="{187342C3-4F39-4022-8C08-042A23B83CA9}" destId="{D00F6852-CAB5-4F3F-851E-3DBC1F1696BF}" srcOrd="5" destOrd="0" presId="urn:microsoft.com/office/officeart/2005/8/layout/pList1#2"/>
    <dgm:cxn modelId="{1E8D4726-DC25-47BC-B967-5A158753F0DB}" type="presParOf" srcId="{187342C3-4F39-4022-8C08-042A23B83CA9}" destId="{887DA3C6-09B3-4998-A909-9C8E96D913F3}" srcOrd="6" destOrd="0" presId="urn:microsoft.com/office/officeart/2005/8/layout/pList1#2"/>
    <dgm:cxn modelId="{2F4A4799-F741-4B2A-BA0B-9C2EF2CE16DD}" type="presParOf" srcId="{887DA3C6-09B3-4998-A909-9C8E96D913F3}" destId="{62AF0352-2E0A-409F-B0BE-554413A5DBC5}" srcOrd="0" destOrd="0" presId="urn:microsoft.com/office/officeart/2005/8/layout/pList1#2"/>
    <dgm:cxn modelId="{8453EE51-A8C1-4E6F-8668-9BDF2F61CA22}" type="presParOf" srcId="{887DA3C6-09B3-4998-A909-9C8E96D913F3}" destId="{95E31A6A-47D8-41A2-A31B-9F679D15ED6D}" srcOrd="1" destOrd="0" presId="urn:microsoft.com/office/officeart/2005/8/layout/pList1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39CC17-6E91-4A95-A64C-47B527CC978B}" type="doc">
      <dgm:prSet loTypeId="urn:microsoft.com/office/officeart/2008/layout/VerticalCircleList" loCatId="list" qsTypeId="urn:microsoft.com/office/officeart/2005/8/quickstyle/simple1#6" qsCatId="simple" csTypeId="urn:microsoft.com/office/officeart/2005/8/colors/accent1_2#7" csCatId="accent1" phldr="1"/>
      <dgm:spPr/>
      <dgm:t>
        <a:bodyPr/>
        <a:lstStyle/>
        <a:p>
          <a:endParaRPr lang="ru-RU"/>
        </a:p>
      </dgm:t>
    </dgm:pt>
    <dgm:pt modelId="{68873DC0-40DA-4C1B-9803-49914CB3C387}">
      <dgm:prSet phldrT="[Текст]" custT="1"/>
      <dgm:spPr/>
      <dgm:t>
        <a:bodyPr/>
        <a:lstStyle/>
        <a:p>
          <a:r>
            <a:rPr lang="ru-RU" sz="1400" dirty="0" smtClean="0"/>
            <a:t>Национальные исследовательские университеты</a:t>
          </a:r>
          <a:endParaRPr lang="ru-RU" sz="1400" dirty="0"/>
        </a:p>
      </dgm:t>
    </dgm:pt>
    <dgm:pt modelId="{20C209F2-3AA8-4B78-9D48-8C2162E35D18}" type="parTrans" cxnId="{A4207018-6B6D-4DAE-8900-58DC7DE0D07F}">
      <dgm:prSet/>
      <dgm:spPr/>
      <dgm:t>
        <a:bodyPr/>
        <a:lstStyle/>
        <a:p>
          <a:endParaRPr lang="ru-RU"/>
        </a:p>
      </dgm:t>
    </dgm:pt>
    <dgm:pt modelId="{CB84F9B2-A80F-45D2-A24F-4594962EC239}" type="sibTrans" cxnId="{A4207018-6B6D-4DAE-8900-58DC7DE0D07F}">
      <dgm:prSet/>
      <dgm:spPr/>
      <dgm:t>
        <a:bodyPr/>
        <a:lstStyle/>
        <a:p>
          <a:endParaRPr lang="ru-RU"/>
        </a:p>
      </dgm:t>
    </dgm:pt>
    <dgm:pt modelId="{AF3F4FB5-9F9E-4AC9-96A9-95DA17A6870B}">
      <dgm:prSet phldrT="[Текст]" custT="1"/>
      <dgm:spPr/>
      <dgm:t>
        <a:bodyPr/>
        <a:lstStyle/>
        <a:p>
          <a:r>
            <a:rPr lang="ru-RU" sz="1400" dirty="0" smtClean="0"/>
            <a:t>Национальные вузы</a:t>
          </a:r>
          <a:endParaRPr lang="ru-RU" sz="1400" dirty="0"/>
        </a:p>
      </dgm:t>
    </dgm:pt>
    <dgm:pt modelId="{BB399B02-B824-4243-87FB-B6D728ED8B19}" type="parTrans" cxnId="{1135CD0A-05A5-4545-89FF-8C45BEE4474A}">
      <dgm:prSet/>
      <dgm:spPr/>
      <dgm:t>
        <a:bodyPr/>
        <a:lstStyle/>
        <a:p>
          <a:endParaRPr lang="ru-RU"/>
        </a:p>
      </dgm:t>
    </dgm:pt>
    <dgm:pt modelId="{56CE25D6-E5A9-4A31-A2CA-E2C38C999E4F}" type="sibTrans" cxnId="{1135CD0A-05A5-4545-89FF-8C45BEE4474A}">
      <dgm:prSet/>
      <dgm:spPr/>
      <dgm:t>
        <a:bodyPr/>
        <a:lstStyle/>
        <a:p>
          <a:endParaRPr lang="ru-RU"/>
        </a:p>
      </dgm:t>
    </dgm:pt>
    <dgm:pt modelId="{7A1DE5DF-07A0-43F3-B005-53F33D7AAA0A}">
      <dgm:prSet phldrT="[Текст]" custT="1"/>
      <dgm:spPr/>
      <dgm:t>
        <a:bodyPr/>
        <a:lstStyle/>
        <a:p>
          <a:r>
            <a:rPr lang="ru-RU" sz="1400" dirty="0" smtClean="0"/>
            <a:t>Исследовательские университеты</a:t>
          </a:r>
          <a:endParaRPr lang="ru-RU" sz="1400" dirty="0"/>
        </a:p>
      </dgm:t>
    </dgm:pt>
    <dgm:pt modelId="{10178539-5324-49BD-BB04-98AEEFEDBD15}" type="parTrans" cxnId="{C6F91AB9-F57B-4406-9975-3D7A0DCA7084}">
      <dgm:prSet/>
      <dgm:spPr/>
      <dgm:t>
        <a:bodyPr/>
        <a:lstStyle/>
        <a:p>
          <a:endParaRPr lang="ru-RU"/>
        </a:p>
      </dgm:t>
    </dgm:pt>
    <dgm:pt modelId="{6A2F9F8C-FF73-44F2-9BC9-618206FA69A3}" type="sibTrans" cxnId="{C6F91AB9-F57B-4406-9975-3D7A0DCA7084}">
      <dgm:prSet/>
      <dgm:spPr/>
      <dgm:t>
        <a:bodyPr/>
        <a:lstStyle/>
        <a:p>
          <a:endParaRPr lang="ru-RU"/>
        </a:p>
      </dgm:t>
    </dgm:pt>
    <dgm:pt modelId="{D2D821AA-8AAD-4009-84B6-E917D026DEF0}">
      <dgm:prSet phldrT="[Текст]" custT="1"/>
      <dgm:spPr/>
      <dgm:t>
        <a:bodyPr/>
        <a:lstStyle/>
        <a:p>
          <a:r>
            <a:rPr lang="ru-RU" sz="1400" dirty="0" smtClean="0"/>
            <a:t>Институты</a:t>
          </a:r>
          <a:endParaRPr lang="ru-RU" sz="1400" dirty="0"/>
        </a:p>
      </dgm:t>
    </dgm:pt>
    <dgm:pt modelId="{25E3E0B9-C98C-45D7-90C4-79348E45E8E0}" type="parTrans" cxnId="{D9D719A8-6B7D-455C-9AC6-85F912AF045C}">
      <dgm:prSet/>
      <dgm:spPr/>
      <dgm:t>
        <a:bodyPr/>
        <a:lstStyle/>
        <a:p>
          <a:endParaRPr lang="ru-RU"/>
        </a:p>
      </dgm:t>
    </dgm:pt>
    <dgm:pt modelId="{2BBC5598-98D8-4E87-82C0-5A561DA254BD}" type="sibTrans" cxnId="{D9D719A8-6B7D-455C-9AC6-85F912AF045C}">
      <dgm:prSet/>
      <dgm:spPr/>
      <dgm:t>
        <a:bodyPr/>
        <a:lstStyle/>
        <a:p>
          <a:endParaRPr lang="ru-RU"/>
        </a:p>
      </dgm:t>
    </dgm:pt>
    <dgm:pt modelId="{C3826A6D-DF7A-4866-A9FF-B642D59CA19C}">
      <dgm:prSet phldrT="[Текст]" custT="1"/>
      <dgm:spPr/>
      <dgm:t>
        <a:bodyPr/>
        <a:lstStyle/>
        <a:p>
          <a:r>
            <a:rPr lang="ru-RU" sz="1400" dirty="0" smtClean="0"/>
            <a:t>Университеты</a:t>
          </a:r>
          <a:endParaRPr lang="ru-RU" sz="1400" dirty="0"/>
        </a:p>
      </dgm:t>
    </dgm:pt>
    <dgm:pt modelId="{AD65BD87-DE09-469C-8DA3-6CFB216A0FF2}" type="parTrans" cxnId="{E05A97A3-E76A-4B62-BA41-3D7E9B313AD4}">
      <dgm:prSet/>
      <dgm:spPr/>
      <dgm:t>
        <a:bodyPr/>
        <a:lstStyle/>
        <a:p>
          <a:endParaRPr lang="ru-RU"/>
        </a:p>
      </dgm:t>
    </dgm:pt>
    <dgm:pt modelId="{E660EBBF-D1EA-4056-B463-EE9451F0F2DD}" type="sibTrans" cxnId="{E05A97A3-E76A-4B62-BA41-3D7E9B313AD4}">
      <dgm:prSet/>
      <dgm:spPr/>
      <dgm:t>
        <a:bodyPr/>
        <a:lstStyle/>
        <a:p>
          <a:endParaRPr lang="ru-RU"/>
        </a:p>
      </dgm:t>
    </dgm:pt>
    <dgm:pt modelId="{86A710E3-9030-4529-B47A-D32DA1313BED}">
      <dgm:prSet phldrT="[Текст]" custT="1"/>
      <dgm:spPr/>
      <dgm:t>
        <a:bodyPr/>
        <a:lstStyle/>
        <a:p>
          <a:r>
            <a:rPr lang="ru-RU" sz="1400" dirty="0" smtClean="0"/>
            <a:t>Академии</a:t>
          </a:r>
          <a:endParaRPr lang="ru-RU" sz="1400" dirty="0"/>
        </a:p>
      </dgm:t>
    </dgm:pt>
    <dgm:pt modelId="{374D353E-C14B-4BC4-9FE0-69EFC096A6BC}" type="parTrans" cxnId="{72BEB727-6EA7-4C53-AEBE-0815B06EC03D}">
      <dgm:prSet/>
      <dgm:spPr/>
      <dgm:t>
        <a:bodyPr/>
        <a:lstStyle/>
        <a:p>
          <a:endParaRPr lang="ru-RU"/>
        </a:p>
      </dgm:t>
    </dgm:pt>
    <dgm:pt modelId="{F434214F-DF52-41AA-B84A-F85D4B66F4E7}" type="sibTrans" cxnId="{72BEB727-6EA7-4C53-AEBE-0815B06EC03D}">
      <dgm:prSet/>
      <dgm:spPr/>
      <dgm:t>
        <a:bodyPr/>
        <a:lstStyle/>
        <a:p>
          <a:endParaRPr lang="ru-RU"/>
        </a:p>
      </dgm:t>
    </dgm:pt>
    <dgm:pt modelId="{11949D3B-FDCE-4885-95FD-ADBAF7AE5D86}" type="pres">
      <dgm:prSet presAssocID="{8E39CC17-6E91-4A95-A64C-47B527CC978B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5E32FB40-341C-4A55-AA90-ACF7A842C5F5}" type="pres">
      <dgm:prSet presAssocID="{68873DC0-40DA-4C1B-9803-49914CB3C387}" presName="withChildren" presStyleCnt="0"/>
      <dgm:spPr/>
    </dgm:pt>
    <dgm:pt modelId="{1B025F6E-558F-45AA-974E-F0E6602B6671}" type="pres">
      <dgm:prSet presAssocID="{68873DC0-40DA-4C1B-9803-49914CB3C387}" presName="bigCircle" presStyleLbl="vennNode1" presStyleIdx="0" presStyleCnt="6" custScaleX="136382" custScaleY="125343" custLinFactNeighborX="1847" custLinFactNeighborY="-752"/>
      <dgm:spPr>
        <a:solidFill>
          <a:schemeClr val="accent6">
            <a:lumMod val="75000"/>
            <a:alpha val="50000"/>
          </a:schemeClr>
        </a:solidFill>
      </dgm:spPr>
      <dgm:t>
        <a:bodyPr/>
        <a:lstStyle/>
        <a:p>
          <a:endParaRPr lang="ru-RU"/>
        </a:p>
      </dgm:t>
    </dgm:pt>
    <dgm:pt modelId="{0B25032C-D008-40C8-9698-53ED0E57F8AC}" type="pres">
      <dgm:prSet presAssocID="{68873DC0-40DA-4C1B-9803-49914CB3C387}" presName="medCircle" presStyleLbl="vennNode1" presStyleIdx="1" presStyleCnt="6" custLinFactNeighborX="-30972" custLinFactNeighborY="-1937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F1D2B461-B829-4959-87F7-9779E6E05CF2}" type="pres">
      <dgm:prSet presAssocID="{68873DC0-40DA-4C1B-9803-49914CB3C387}" presName="txLvl1" presStyleLbl="revTx" presStyleIdx="0" presStyleCnt="6" custLinFactNeighborX="8582" custLinFactNeighborY="-51504"/>
      <dgm:spPr/>
      <dgm:t>
        <a:bodyPr/>
        <a:lstStyle/>
        <a:p>
          <a:endParaRPr lang="ru-RU"/>
        </a:p>
      </dgm:t>
    </dgm:pt>
    <dgm:pt modelId="{8531B084-273E-466E-8ACB-ABD50D326BA5}" type="pres">
      <dgm:prSet presAssocID="{68873DC0-40DA-4C1B-9803-49914CB3C387}" presName="lin" presStyleCnt="0"/>
      <dgm:spPr/>
    </dgm:pt>
    <dgm:pt modelId="{D6814A67-6618-4202-8D74-9A1BCDF77FEB}" type="pres">
      <dgm:prSet presAssocID="{AF3F4FB5-9F9E-4AC9-96A9-95DA17A6870B}" presName="txLvl2" presStyleLbl="revTx" presStyleIdx="1" presStyleCnt="6" custLinFactY="-10556" custLinFactNeighborX="8582" custLinFactNeighborY="-100000"/>
      <dgm:spPr/>
      <dgm:t>
        <a:bodyPr/>
        <a:lstStyle/>
        <a:p>
          <a:endParaRPr lang="ru-RU"/>
        </a:p>
      </dgm:t>
    </dgm:pt>
    <dgm:pt modelId="{4A2C703C-6C20-469F-8A89-A249533F041C}" type="pres">
      <dgm:prSet presAssocID="{56CE25D6-E5A9-4A31-A2CA-E2C38C999E4F}" presName="smCircle" presStyleLbl="vennNode1" presStyleIdx="2" presStyleCnt="6" custFlipVert="0" custFlipHor="1" custScaleX="104611" custScaleY="99545"/>
      <dgm:spPr/>
      <dgm:t>
        <a:bodyPr/>
        <a:lstStyle/>
        <a:p>
          <a:endParaRPr lang="ru-RU"/>
        </a:p>
      </dgm:t>
    </dgm:pt>
    <dgm:pt modelId="{81D77B5D-14F6-4E9A-A862-8A94D7549EE6}" type="pres">
      <dgm:prSet presAssocID="{7A1DE5DF-07A0-43F3-B005-53F33D7AAA0A}" presName="txLvl2" presStyleLbl="revTx" presStyleIdx="2" presStyleCnt="6" custLinFactY="-7621" custLinFactNeighborX="8582" custLinFactNeighborY="-100000"/>
      <dgm:spPr/>
      <dgm:t>
        <a:bodyPr/>
        <a:lstStyle/>
        <a:p>
          <a:endParaRPr lang="ru-RU"/>
        </a:p>
      </dgm:t>
    </dgm:pt>
    <dgm:pt modelId="{B67408BF-CB76-4828-BF7F-557FF7729C6E}" type="pres">
      <dgm:prSet presAssocID="{6A2F9F8C-FF73-44F2-9BC9-618206FA69A3}" presName="smCircle" presStyleLbl="vennNode1" presStyleIdx="3" presStyleCnt="6"/>
      <dgm:spPr/>
    </dgm:pt>
    <dgm:pt modelId="{0F06A764-EAF6-4B4E-94EA-9D5628285B38}" type="pres">
      <dgm:prSet presAssocID="{C3826A6D-DF7A-4866-A9FF-B642D59CA19C}" presName="txLvl2" presStyleLbl="revTx" presStyleIdx="3" presStyleCnt="6" custLinFactNeighborX="8582" custLinFactNeighborY="-75409"/>
      <dgm:spPr/>
      <dgm:t>
        <a:bodyPr/>
        <a:lstStyle/>
        <a:p>
          <a:endParaRPr lang="ru-RU"/>
        </a:p>
      </dgm:t>
    </dgm:pt>
    <dgm:pt modelId="{80699820-8728-49A8-99FB-38A7365ED4AF}" type="pres">
      <dgm:prSet presAssocID="{E660EBBF-D1EA-4056-B463-EE9451F0F2DD}" presName="smCircle" presStyleLbl="vennNode1" presStyleIdx="4" presStyleCnt="6"/>
      <dgm:spPr/>
    </dgm:pt>
    <dgm:pt modelId="{D36522EF-3B78-4383-B81A-82F0D4CB0EE6}" type="pres">
      <dgm:prSet presAssocID="{86A710E3-9030-4529-B47A-D32DA1313BED}" presName="txLvl2" presStyleLbl="revTx" presStyleIdx="4" presStyleCnt="6" custLinFactY="-22379" custLinFactNeighborX="8582" custLinFactNeighborY="-100000"/>
      <dgm:spPr/>
      <dgm:t>
        <a:bodyPr/>
        <a:lstStyle/>
        <a:p>
          <a:endParaRPr lang="ru-RU"/>
        </a:p>
      </dgm:t>
    </dgm:pt>
    <dgm:pt modelId="{4B222BF8-75AE-4E82-9331-7EB75BBA549B}" type="pres">
      <dgm:prSet presAssocID="{F434214F-DF52-41AA-B84A-F85D4B66F4E7}" presName="smCircle" presStyleLbl="vennNode1" presStyleIdx="5" presStyleCnt="6"/>
      <dgm:spPr/>
    </dgm:pt>
    <dgm:pt modelId="{25B785F8-2547-418D-9C58-6D44C9EB9C8C}" type="pres">
      <dgm:prSet presAssocID="{D2D821AA-8AAD-4009-84B6-E917D026DEF0}" presName="txLvl2" presStyleLbl="revTx" presStyleIdx="5" presStyleCnt="6" custLinFactY="-43010" custLinFactNeighborX="8582" custLinFactNeighborY="-100000"/>
      <dgm:spPr/>
      <dgm:t>
        <a:bodyPr/>
        <a:lstStyle/>
        <a:p>
          <a:endParaRPr lang="ru-RU"/>
        </a:p>
      </dgm:t>
    </dgm:pt>
  </dgm:ptLst>
  <dgm:cxnLst>
    <dgm:cxn modelId="{86DD46D5-456D-4CF1-8C62-6D593C30F14D}" type="presOf" srcId="{68873DC0-40DA-4C1B-9803-49914CB3C387}" destId="{F1D2B461-B829-4959-87F7-9779E6E05CF2}" srcOrd="0" destOrd="0" presId="urn:microsoft.com/office/officeart/2008/layout/VerticalCircleList"/>
    <dgm:cxn modelId="{3BCC9CCA-CBE3-485E-995B-07D2F5EAE444}" type="presOf" srcId="{D2D821AA-8AAD-4009-84B6-E917D026DEF0}" destId="{25B785F8-2547-418D-9C58-6D44C9EB9C8C}" srcOrd="0" destOrd="0" presId="urn:microsoft.com/office/officeart/2008/layout/VerticalCircleList"/>
    <dgm:cxn modelId="{8537ABA8-AE0A-4848-9EBB-535BF41D2E74}" type="presOf" srcId="{86A710E3-9030-4529-B47A-D32DA1313BED}" destId="{D36522EF-3B78-4383-B81A-82F0D4CB0EE6}" srcOrd="0" destOrd="0" presId="urn:microsoft.com/office/officeart/2008/layout/VerticalCircleList"/>
    <dgm:cxn modelId="{C6F91AB9-F57B-4406-9975-3D7A0DCA7084}" srcId="{68873DC0-40DA-4C1B-9803-49914CB3C387}" destId="{7A1DE5DF-07A0-43F3-B005-53F33D7AAA0A}" srcOrd="1" destOrd="0" parTransId="{10178539-5324-49BD-BB04-98AEEFEDBD15}" sibTransId="{6A2F9F8C-FF73-44F2-9BC9-618206FA69A3}"/>
    <dgm:cxn modelId="{D9D719A8-6B7D-455C-9AC6-85F912AF045C}" srcId="{68873DC0-40DA-4C1B-9803-49914CB3C387}" destId="{D2D821AA-8AAD-4009-84B6-E917D026DEF0}" srcOrd="4" destOrd="0" parTransId="{25E3E0B9-C98C-45D7-90C4-79348E45E8E0}" sibTransId="{2BBC5598-98D8-4E87-82C0-5A561DA254BD}"/>
    <dgm:cxn modelId="{DCBCE261-AA8A-443C-990F-69987D1C6328}" type="presOf" srcId="{C3826A6D-DF7A-4866-A9FF-B642D59CA19C}" destId="{0F06A764-EAF6-4B4E-94EA-9D5628285B38}" srcOrd="0" destOrd="0" presId="urn:microsoft.com/office/officeart/2008/layout/VerticalCircleList"/>
    <dgm:cxn modelId="{8A8F00DC-1277-40A4-86DD-59B67ACC1D38}" type="presOf" srcId="{8E39CC17-6E91-4A95-A64C-47B527CC978B}" destId="{11949D3B-FDCE-4885-95FD-ADBAF7AE5D86}" srcOrd="0" destOrd="0" presId="urn:microsoft.com/office/officeart/2008/layout/VerticalCircleList"/>
    <dgm:cxn modelId="{A4207018-6B6D-4DAE-8900-58DC7DE0D07F}" srcId="{8E39CC17-6E91-4A95-A64C-47B527CC978B}" destId="{68873DC0-40DA-4C1B-9803-49914CB3C387}" srcOrd="0" destOrd="0" parTransId="{20C209F2-3AA8-4B78-9D48-8C2162E35D18}" sibTransId="{CB84F9B2-A80F-45D2-A24F-4594962EC239}"/>
    <dgm:cxn modelId="{72BEB727-6EA7-4C53-AEBE-0815B06EC03D}" srcId="{68873DC0-40DA-4C1B-9803-49914CB3C387}" destId="{86A710E3-9030-4529-B47A-D32DA1313BED}" srcOrd="3" destOrd="0" parTransId="{374D353E-C14B-4BC4-9FE0-69EFC096A6BC}" sibTransId="{F434214F-DF52-41AA-B84A-F85D4B66F4E7}"/>
    <dgm:cxn modelId="{AA3D2C99-0080-4093-AF9B-9FF2CC90DB6F}" type="presOf" srcId="{AF3F4FB5-9F9E-4AC9-96A9-95DA17A6870B}" destId="{D6814A67-6618-4202-8D74-9A1BCDF77FEB}" srcOrd="0" destOrd="0" presId="urn:microsoft.com/office/officeart/2008/layout/VerticalCircleList"/>
    <dgm:cxn modelId="{1135CD0A-05A5-4545-89FF-8C45BEE4474A}" srcId="{68873DC0-40DA-4C1B-9803-49914CB3C387}" destId="{AF3F4FB5-9F9E-4AC9-96A9-95DA17A6870B}" srcOrd="0" destOrd="0" parTransId="{BB399B02-B824-4243-87FB-B6D728ED8B19}" sibTransId="{56CE25D6-E5A9-4A31-A2CA-E2C38C999E4F}"/>
    <dgm:cxn modelId="{6659BFEF-5D90-4BDC-AC31-4BCF56C8615D}" type="presOf" srcId="{7A1DE5DF-07A0-43F3-B005-53F33D7AAA0A}" destId="{81D77B5D-14F6-4E9A-A862-8A94D7549EE6}" srcOrd="0" destOrd="0" presId="urn:microsoft.com/office/officeart/2008/layout/VerticalCircleList"/>
    <dgm:cxn modelId="{E05A97A3-E76A-4B62-BA41-3D7E9B313AD4}" srcId="{68873DC0-40DA-4C1B-9803-49914CB3C387}" destId="{C3826A6D-DF7A-4866-A9FF-B642D59CA19C}" srcOrd="2" destOrd="0" parTransId="{AD65BD87-DE09-469C-8DA3-6CFB216A0FF2}" sibTransId="{E660EBBF-D1EA-4056-B463-EE9451F0F2DD}"/>
    <dgm:cxn modelId="{4BDE54EA-778D-4CD8-93BC-872D0F90D49F}" type="presParOf" srcId="{11949D3B-FDCE-4885-95FD-ADBAF7AE5D86}" destId="{5E32FB40-341C-4A55-AA90-ACF7A842C5F5}" srcOrd="0" destOrd="0" presId="urn:microsoft.com/office/officeart/2008/layout/VerticalCircleList"/>
    <dgm:cxn modelId="{F7EB6F1E-FC3E-4BD7-B28C-2E1A9C3FF018}" type="presParOf" srcId="{5E32FB40-341C-4A55-AA90-ACF7A842C5F5}" destId="{1B025F6E-558F-45AA-974E-F0E6602B6671}" srcOrd="0" destOrd="0" presId="urn:microsoft.com/office/officeart/2008/layout/VerticalCircleList"/>
    <dgm:cxn modelId="{ED32A7D1-5ECF-4F3B-B2D7-34A862221C34}" type="presParOf" srcId="{5E32FB40-341C-4A55-AA90-ACF7A842C5F5}" destId="{0B25032C-D008-40C8-9698-53ED0E57F8AC}" srcOrd="1" destOrd="0" presId="urn:microsoft.com/office/officeart/2008/layout/VerticalCircleList"/>
    <dgm:cxn modelId="{FDF002C3-D5F6-4F82-BCE8-F506D9763B8B}" type="presParOf" srcId="{5E32FB40-341C-4A55-AA90-ACF7A842C5F5}" destId="{F1D2B461-B829-4959-87F7-9779E6E05CF2}" srcOrd="2" destOrd="0" presId="urn:microsoft.com/office/officeart/2008/layout/VerticalCircleList"/>
    <dgm:cxn modelId="{FD323814-5156-4B68-AD9D-849135941072}" type="presParOf" srcId="{5E32FB40-341C-4A55-AA90-ACF7A842C5F5}" destId="{8531B084-273E-466E-8ACB-ABD50D326BA5}" srcOrd="3" destOrd="0" presId="urn:microsoft.com/office/officeart/2008/layout/VerticalCircleList"/>
    <dgm:cxn modelId="{52543C8E-EE2F-486A-B9D5-80D919E64F1C}" type="presParOf" srcId="{8531B084-273E-466E-8ACB-ABD50D326BA5}" destId="{D6814A67-6618-4202-8D74-9A1BCDF77FEB}" srcOrd="0" destOrd="0" presId="urn:microsoft.com/office/officeart/2008/layout/VerticalCircleList"/>
    <dgm:cxn modelId="{6D33C5B9-3968-4884-B5DB-EDA9D9B2E6E2}" type="presParOf" srcId="{8531B084-273E-466E-8ACB-ABD50D326BA5}" destId="{4A2C703C-6C20-469F-8A89-A249533F041C}" srcOrd="1" destOrd="0" presId="urn:microsoft.com/office/officeart/2008/layout/VerticalCircleList"/>
    <dgm:cxn modelId="{2B9F5D3D-3EF1-4C79-AD8B-BB342AB1F833}" type="presParOf" srcId="{8531B084-273E-466E-8ACB-ABD50D326BA5}" destId="{81D77B5D-14F6-4E9A-A862-8A94D7549EE6}" srcOrd="2" destOrd="0" presId="urn:microsoft.com/office/officeart/2008/layout/VerticalCircleList"/>
    <dgm:cxn modelId="{4615B7FE-9EF6-4A15-AC04-9E399C65FE05}" type="presParOf" srcId="{8531B084-273E-466E-8ACB-ABD50D326BA5}" destId="{B67408BF-CB76-4828-BF7F-557FF7729C6E}" srcOrd="3" destOrd="0" presId="urn:microsoft.com/office/officeart/2008/layout/VerticalCircleList"/>
    <dgm:cxn modelId="{42E1DBB9-06B6-406B-A5FF-7F972B12D050}" type="presParOf" srcId="{8531B084-273E-466E-8ACB-ABD50D326BA5}" destId="{0F06A764-EAF6-4B4E-94EA-9D5628285B38}" srcOrd="4" destOrd="0" presId="urn:microsoft.com/office/officeart/2008/layout/VerticalCircleList"/>
    <dgm:cxn modelId="{E92E40F6-D5E6-4E66-A5B7-0E9458F610EE}" type="presParOf" srcId="{8531B084-273E-466E-8ACB-ABD50D326BA5}" destId="{80699820-8728-49A8-99FB-38A7365ED4AF}" srcOrd="5" destOrd="0" presId="urn:microsoft.com/office/officeart/2008/layout/VerticalCircleList"/>
    <dgm:cxn modelId="{F4C380D2-CC0D-4B79-AA4C-0FD45D7ED1C0}" type="presParOf" srcId="{8531B084-273E-466E-8ACB-ABD50D326BA5}" destId="{D36522EF-3B78-4383-B81A-82F0D4CB0EE6}" srcOrd="6" destOrd="0" presId="urn:microsoft.com/office/officeart/2008/layout/VerticalCircleList"/>
    <dgm:cxn modelId="{200D2650-717F-4019-A0B8-CB60C8AE6AA9}" type="presParOf" srcId="{8531B084-273E-466E-8ACB-ABD50D326BA5}" destId="{4B222BF8-75AE-4E82-9331-7EB75BBA549B}" srcOrd="7" destOrd="0" presId="urn:microsoft.com/office/officeart/2008/layout/VerticalCircleList"/>
    <dgm:cxn modelId="{882553D4-B552-4096-8602-C397BA1B5FC3}" type="presParOf" srcId="{8531B084-273E-466E-8ACB-ABD50D326BA5}" destId="{25B785F8-2547-418D-9C58-6D44C9EB9C8C}" srcOrd="8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96EEE2-8EDB-4121-BA4C-7951EF9CEE16}" type="doc">
      <dgm:prSet loTypeId="urn:microsoft.com/office/officeart/2005/8/layout/hProcess9" loCatId="process" qsTypeId="urn:microsoft.com/office/officeart/2005/8/quickstyle/simple1#8" qsCatId="simple" csTypeId="urn:microsoft.com/office/officeart/2005/8/colors/accent1_2#9" csCatId="accent1" phldr="1"/>
      <dgm:spPr/>
    </dgm:pt>
    <dgm:pt modelId="{3A979B54-CFD3-492D-B0E3-E90713552C8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effectLst>
          <a:softEdge rad="63500"/>
        </a:effectLst>
      </dgm:spPr>
      <dgm:t>
        <a:bodyPr/>
        <a:lstStyle/>
        <a:p>
          <a:r>
            <a:rPr lang="ru-RU" sz="2000" b="1" dirty="0" smtClean="0"/>
            <a:t>Государственная</a:t>
          </a:r>
        </a:p>
        <a:p>
          <a:r>
            <a:rPr lang="ru-RU" sz="2000" b="1" dirty="0" smtClean="0"/>
            <a:t>аттестация</a:t>
          </a:r>
          <a:endParaRPr lang="ru-RU" sz="2000" b="1" dirty="0"/>
        </a:p>
      </dgm:t>
    </dgm:pt>
    <dgm:pt modelId="{87BD5F5B-11D1-4A4F-BFC4-007E783D5E63}" type="parTrans" cxnId="{8BC88A9C-B51E-4741-B208-83C5AE024881}">
      <dgm:prSet/>
      <dgm:spPr/>
      <dgm:t>
        <a:bodyPr/>
        <a:lstStyle/>
        <a:p>
          <a:endParaRPr lang="ru-RU"/>
        </a:p>
      </dgm:t>
    </dgm:pt>
    <dgm:pt modelId="{44081B93-B97E-4BFC-995F-C11203E8C7B3}" type="sibTrans" cxnId="{8BC88A9C-B51E-4741-B208-83C5AE024881}">
      <dgm:prSet/>
      <dgm:spPr/>
      <dgm:t>
        <a:bodyPr/>
        <a:lstStyle/>
        <a:p>
          <a:endParaRPr lang="ru-RU"/>
        </a:p>
      </dgm:t>
    </dgm:pt>
    <dgm:pt modelId="{25AD3AB2-E0CD-4D62-9C6F-3667E53383E0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effectLst>
          <a:softEdge rad="63500"/>
        </a:effectLst>
      </dgm:spPr>
      <dgm:t>
        <a:bodyPr/>
        <a:lstStyle/>
        <a:p>
          <a:r>
            <a:rPr lang="ru-RU" sz="2000" b="1" dirty="0" smtClean="0"/>
            <a:t>Национальная</a:t>
          </a:r>
        </a:p>
        <a:p>
          <a:r>
            <a:rPr lang="ru-RU" sz="2000" b="1" dirty="0" smtClean="0"/>
            <a:t>аккредитация</a:t>
          </a:r>
          <a:endParaRPr lang="ru-RU" sz="2000" b="1" dirty="0"/>
        </a:p>
      </dgm:t>
    </dgm:pt>
    <dgm:pt modelId="{1DEE592A-0EBF-4B65-9908-CB84049C2936}" type="parTrans" cxnId="{3B4BE98B-5D0E-4A5A-B5EC-FE735B19FC5F}">
      <dgm:prSet/>
      <dgm:spPr/>
      <dgm:t>
        <a:bodyPr/>
        <a:lstStyle/>
        <a:p>
          <a:endParaRPr lang="ru-RU"/>
        </a:p>
      </dgm:t>
    </dgm:pt>
    <dgm:pt modelId="{E4FEA0C5-F520-4333-94BE-77232E0FD3C4}" type="sibTrans" cxnId="{3B4BE98B-5D0E-4A5A-B5EC-FE735B19FC5F}">
      <dgm:prSet/>
      <dgm:spPr/>
      <dgm:t>
        <a:bodyPr/>
        <a:lstStyle/>
        <a:p>
          <a:endParaRPr lang="ru-RU"/>
        </a:p>
      </dgm:t>
    </dgm:pt>
    <dgm:pt modelId="{5BD0FEE3-26CC-483F-B674-53C0C8060490}" type="pres">
      <dgm:prSet presAssocID="{BF96EEE2-8EDB-4121-BA4C-7951EF9CEE16}" presName="CompostProcess" presStyleCnt="0">
        <dgm:presLayoutVars>
          <dgm:dir/>
          <dgm:resizeHandles val="exact"/>
        </dgm:presLayoutVars>
      </dgm:prSet>
      <dgm:spPr/>
    </dgm:pt>
    <dgm:pt modelId="{C99E1A06-606A-4C4A-8956-B704466FBC90}" type="pres">
      <dgm:prSet presAssocID="{BF96EEE2-8EDB-4121-BA4C-7951EF9CEE16}" presName="arrow" presStyleLbl="bgShp" presStyleIdx="0" presStyleCnt="1" custScaleX="46141" custScaleY="67572" custLinFactNeighborX="48304" custLinFactNeighborY="23698"/>
      <dgm:spPr/>
    </dgm:pt>
    <dgm:pt modelId="{146410C8-3765-4AA2-9167-EC1EE84063E7}" type="pres">
      <dgm:prSet presAssocID="{BF96EEE2-8EDB-4121-BA4C-7951EF9CEE16}" presName="linearProcess" presStyleCnt="0"/>
      <dgm:spPr/>
    </dgm:pt>
    <dgm:pt modelId="{902AF4C0-15AB-4CA9-82BE-8FFCF09EC7FB}" type="pres">
      <dgm:prSet presAssocID="{3A979B54-CFD3-492D-B0E3-E90713552C82}" presName="textNode" presStyleLbl="node1" presStyleIdx="0" presStyleCnt="2" custScaleX="105551" custScaleY="165734" custLinFactX="-44310" custLinFactNeighborX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09F45E-3F51-4201-B582-5DA0BD705060}" type="pres">
      <dgm:prSet presAssocID="{44081B93-B97E-4BFC-995F-C11203E8C7B3}" presName="sibTrans" presStyleCnt="0"/>
      <dgm:spPr/>
    </dgm:pt>
    <dgm:pt modelId="{90100A41-D814-40BB-A1D7-4F3EFC6B0BF6}" type="pres">
      <dgm:prSet presAssocID="{25AD3AB2-E0CD-4D62-9C6F-3667E53383E0}" presName="textNode" presStyleLbl="node1" presStyleIdx="1" presStyleCnt="2" custScaleX="127470" custScaleY="218942" custLinFactX="40373" custLinFactNeighbor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4BE98B-5D0E-4A5A-B5EC-FE735B19FC5F}" srcId="{BF96EEE2-8EDB-4121-BA4C-7951EF9CEE16}" destId="{25AD3AB2-E0CD-4D62-9C6F-3667E53383E0}" srcOrd="1" destOrd="0" parTransId="{1DEE592A-0EBF-4B65-9908-CB84049C2936}" sibTransId="{E4FEA0C5-F520-4333-94BE-77232E0FD3C4}"/>
    <dgm:cxn modelId="{8BC88A9C-B51E-4741-B208-83C5AE024881}" srcId="{BF96EEE2-8EDB-4121-BA4C-7951EF9CEE16}" destId="{3A979B54-CFD3-492D-B0E3-E90713552C82}" srcOrd="0" destOrd="0" parTransId="{87BD5F5B-11D1-4A4F-BFC4-007E783D5E63}" sibTransId="{44081B93-B97E-4BFC-995F-C11203E8C7B3}"/>
    <dgm:cxn modelId="{BEF99E8E-577A-41AC-BED5-ACEAF99C8584}" type="presOf" srcId="{25AD3AB2-E0CD-4D62-9C6F-3667E53383E0}" destId="{90100A41-D814-40BB-A1D7-4F3EFC6B0BF6}" srcOrd="0" destOrd="0" presId="urn:microsoft.com/office/officeart/2005/8/layout/hProcess9"/>
    <dgm:cxn modelId="{29542DC9-4313-47A7-A63A-7679264C79EA}" type="presOf" srcId="{BF96EEE2-8EDB-4121-BA4C-7951EF9CEE16}" destId="{5BD0FEE3-26CC-483F-B674-53C0C8060490}" srcOrd="0" destOrd="0" presId="urn:microsoft.com/office/officeart/2005/8/layout/hProcess9"/>
    <dgm:cxn modelId="{C5742815-EB9C-481D-AADC-3F8F8FDBB119}" type="presOf" srcId="{3A979B54-CFD3-492D-B0E3-E90713552C82}" destId="{902AF4C0-15AB-4CA9-82BE-8FFCF09EC7FB}" srcOrd="0" destOrd="0" presId="urn:microsoft.com/office/officeart/2005/8/layout/hProcess9"/>
    <dgm:cxn modelId="{BABCDF2C-45D3-4AD3-87C5-9D2825B51352}" type="presParOf" srcId="{5BD0FEE3-26CC-483F-B674-53C0C8060490}" destId="{C99E1A06-606A-4C4A-8956-B704466FBC90}" srcOrd="0" destOrd="0" presId="urn:microsoft.com/office/officeart/2005/8/layout/hProcess9"/>
    <dgm:cxn modelId="{35CFCEE0-AA25-4AA0-96D6-C3474A704012}" type="presParOf" srcId="{5BD0FEE3-26CC-483F-B674-53C0C8060490}" destId="{146410C8-3765-4AA2-9167-EC1EE84063E7}" srcOrd="1" destOrd="0" presId="urn:microsoft.com/office/officeart/2005/8/layout/hProcess9"/>
    <dgm:cxn modelId="{B794BB7D-9DC4-4580-A089-5DBC980892CD}" type="presParOf" srcId="{146410C8-3765-4AA2-9167-EC1EE84063E7}" destId="{902AF4C0-15AB-4CA9-82BE-8FFCF09EC7FB}" srcOrd="0" destOrd="0" presId="urn:microsoft.com/office/officeart/2005/8/layout/hProcess9"/>
    <dgm:cxn modelId="{6328AD81-E51C-424F-AA9F-327216A96212}" type="presParOf" srcId="{146410C8-3765-4AA2-9167-EC1EE84063E7}" destId="{3709F45E-3F51-4201-B582-5DA0BD705060}" srcOrd="1" destOrd="0" presId="urn:microsoft.com/office/officeart/2005/8/layout/hProcess9"/>
    <dgm:cxn modelId="{7DAE433F-9105-4112-93FB-6551BD520922}" type="presParOf" srcId="{146410C8-3765-4AA2-9167-EC1EE84063E7}" destId="{90100A41-D814-40BB-A1D7-4F3EFC6B0BF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1D9EA6-A5C5-4EA2-905B-6399C8303CE1}">
      <dsp:nvSpPr>
        <dsp:cNvPr id="0" name=""/>
        <dsp:cNvSpPr/>
      </dsp:nvSpPr>
      <dsp:spPr>
        <a:xfrm>
          <a:off x="673" y="0"/>
          <a:ext cx="1618260" cy="1114981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0528EFE0-ADC1-4BDD-B1E1-5AD9F3924BCF}">
      <dsp:nvSpPr>
        <dsp:cNvPr id="0" name=""/>
        <dsp:cNvSpPr/>
      </dsp:nvSpPr>
      <dsp:spPr>
        <a:xfrm>
          <a:off x="308709" y="889527"/>
          <a:ext cx="1054847" cy="4285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вуз</a:t>
          </a:r>
          <a:endParaRPr lang="ru-RU" sz="1400" kern="1200" dirty="0"/>
        </a:p>
      </dsp:txBody>
      <dsp:txXfrm>
        <a:off x="308709" y="889527"/>
        <a:ext cx="1054847" cy="428595"/>
      </dsp:txXfrm>
    </dsp:sp>
    <dsp:sp modelId="{73CDE768-F95C-40C3-8D11-11F252E99377}">
      <dsp:nvSpPr>
        <dsp:cNvPr id="0" name=""/>
        <dsp:cNvSpPr/>
      </dsp:nvSpPr>
      <dsp:spPr>
        <a:xfrm>
          <a:off x="3011629" y="0"/>
          <a:ext cx="1618260" cy="1114981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70EB0CAB-99F4-4493-A88B-B92A2C285B41}">
      <dsp:nvSpPr>
        <dsp:cNvPr id="0" name=""/>
        <dsp:cNvSpPr/>
      </dsp:nvSpPr>
      <dsp:spPr>
        <a:xfrm>
          <a:off x="2855563" y="1269048"/>
          <a:ext cx="2000267" cy="600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Профессиональные ассоциации, </a:t>
          </a:r>
          <a:r>
            <a:rPr lang="ru-RU" sz="1400" kern="1200" dirty="0" err="1" smtClean="0"/>
            <a:t>тестологи</a:t>
          </a:r>
          <a:r>
            <a:rPr lang="ru-RU" sz="1400" kern="1200" dirty="0" smtClean="0"/>
            <a:t>, работодатели</a:t>
          </a:r>
          <a:endParaRPr lang="ru-RU" sz="1400" kern="1200" dirty="0"/>
        </a:p>
      </dsp:txBody>
      <dsp:txXfrm>
        <a:off x="2855563" y="1269048"/>
        <a:ext cx="2000267" cy="600374"/>
      </dsp:txXfrm>
    </dsp:sp>
    <dsp:sp modelId="{6AFE024E-8DCD-420B-90B4-3CCD7828A535}">
      <dsp:nvSpPr>
        <dsp:cNvPr id="0" name=""/>
        <dsp:cNvSpPr/>
      </dsp:nvSpPr>
      <dsp:spPr>
        <a:xfrm>
          <a:off x="1884869" y="2086083"/>
          <a:ext cx="2154260" cy="1114981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12237111-7AB2-4534-B12A-698CEDB95233}">
      <dsp:nvSpPr>
        <dsp:cNvPr id="0" name=""/>
        <dsp:cNvSpPr/>
      </dsp:nvSpPr>
      <dsp:spPr>
        <a:xfrm>
          <a:off x="1952359" y="2198743"/>
          <a:ext cx="1943676" cy="863711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softEdge rad="317500"/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Независимый центр подтверждения квалификации</a:t>
          </a:r>
          <a:endParaRPr lang="ru-RU" sz="1400" kern="1200" dirty="0"/>
        </a:p>
      </dsp:txBody>
      <dsp:txXfrm>
        <a:off x="1952359" y="2198743"/>
        <a:ext cx="1943676" cy="863711"/>
      </dsp:txXfrm>
    </dsp:sp>
    <dsp:sp modelId="{62AF0352-2E0A-409F-B0BE-554413A5DBC5}">
      <dsp:nvSpPr>
        <dsp:cNvPr id="0" name=""/>
        <dsp:cNvSpPr/>
      </dsp:nvSpPr>
      <dsp:spPr>
        <a:xfrm>
          <a:off x="5526250" y="2019485"/>
          <a:ext cx="1618260" cy="1114981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95E31A6A-47D8-41A2-A31B-9F679D15ED6D}">
      <dsp:nvSpPr>
        <dsp:cNvPr id="0" name=""/>
        <dsp:cNvSpPr/>
      </dsp:nvSpPr>
      <dsp:spPr>
        <a:xfrm>
          <a:off x="5622869" y="2126095"/>
          <a:ext cx="1515258" cy="600374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softEdge rad="127000"/>
        </a:effectLst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Рынок труда </a:t>
          </a:r>
          <a:endParaRPr lang="ru-RU" sz="1800" kern="1200" dirty="0"/>
        </a:p>
      </dsp:txBody>
      <dsp:txXfrm>
        <a:off x="5622869" y="2126095"/>
        <a:ext cx="1515258" cy="60037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025F6E-558F-45AA-974E-F0E6602B6671}">
      <dsp:nvSpPr>
        <dsp:cNvPr id="0" name=""/>
        <dsp:cNvSpPr/>
      </dsp:nvSpPr>
      <dsp:spPr>
        <a:xfrm>
          <a:off x="96446" y="0"/>
          <a:ext cx="3697459" cy="3398180"/>
        </a:xfrm>
        <a:prstGeom prst="ellipse">
          <a:avLst/>
        </a:prstGeom>
        <a:solidFill>
          <a:schemeClr val="accent6">
            <a:lumMod val="7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B25032C-D008-40C8-9698-53ED0E57F8AC}">
      <dsp:nvSpPr>
        <dsp:cNvPr id="0" name=""/>
        <dsp:cNvSpPr/>
      </dsp:nvSpPr>
      <dsp:spPr>
        <a:xfrm>
          <a:off x="518505" y="364097"/>
          <a:ext cx="487998" cy="48799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1D2B461-B829-4959-87F7-9779E6E05CF2}">
      <dsp:nvSpPr>
        <dsp:cNvPr id="0" name=""/>
        <dsp:cNvSpPr/>
      </dsp:nvSpPr>
      <dsp:spPr>
        <a:xfrm>
          <a:off x="1137661" y="207313"/>
          <a:ext cx="2610266" cy="487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Национальные исследовательские университеты</a:t>
          </a:r>
          <a:endParaRPr lang="ru-RU" sz="1400" kern="1200" dirty="0"/>
        </a:p>
      </dsp:txBody>
      <dsp:txXfrm>
        <a:off x="1137661" y="207313"/>
        <a:ext cx="2610266" cy="487998"/>
      </dsp:txXfrm>
    </dsp:sp>
    <dsp:sp modelId="{D6814A67-6618-4202-8D74-9A1BCDF77FEB}">
      <dsp:nvSpPr>
        <dsp:cNvPr id="0" name=""/>
        <dsp:cNvSpPr/>
      </dsp:nvSpPr>
      <dsp:spPr>
        <a:xfrm>
          <a:off x="1137661" y="818471"/>
          <a:ext cx="2610266" cy="275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Национальные вузы</a:t>
          </a:r>
          <a:endParaRPr lang="ru-RU" sz="1400" kern="1200" dirty="0"/>
        </a:p>
      </dsp:txBody>
      <dsp:txXfrm>
        <a:off x="1137661" y="818471"/>
        <a:ext cx="2610266" cy="275932"/>
      </dsp:txXfrm>
    </dsp:sp>
    <dsp:sp modelId="{4A2C703C-6C20-469F-8A89-A249533F041C}">
      <dsp:nvSpPr>
        <dsp:cNvPr id="0" name=""/>
        <dsp:cNvSpPr/>
      </dsp:nvSpPr>
      <dsp:spPr>
        <a:xfrm flipH="1">
          <a:off x="913647" y="1222583"/>
          <a:ext cx="108397" cy="986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1D77B5D-14F6-4E9A-A862-8A94D7549EE6}">
      <dsp:nvSpPr>
        <dsp:cNvPr id="0" name=""/>
        <dsp:cNvSpPr/>
      </dsp:nvSpPr>
      <dsp:spPr>
        <a:xfrm>
          <a:off x="1137661" y="1201104"/>
          <a:ext cx="2610266" cy="275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Исследовательские университеты</a:t>
          </a:r>
          <a:endParaRPr lang="ru-RU" sz="1400" kern="1200" dirty="0"/>
        </a:p>
      </dsp:txBody>
      <dsp:txXfrm>
        <a:off x="1137661" y="1201104"/>
        <a:ext cx="2610266" cy="275932"/>
      </dsp:txXfrm>
    </dsp:sp>
    <dsp:sp modelId="{B67408BF-CB76-4828-BF7F-557FF7729C6E}">
      <dsp:nvSpPr>
        <dsp:cNvPr id="0" name=""/>
        <dsp:cNvSpPr/>
      </dsp:nvSpPr>
      <dsp:spPr>
        <a:xfrm>
          <a:off x="913647" y="1597118"/>
          <a:ext cx="99052" cy="990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F06A764-EAF6-4B4E-94EA-9D5628285B38}">
      <dsp:nvSpPr>
        <dsp:cNvPr id="0" name=""/>
        <dsp:cNvSpPr/>
      </dsp:nvSpPr>
      <dsp:spPr>
        <a:xfrm>
          <a:off x="1137661" y="1621476"/>
          <a:ext cx="2610266" cy="275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Университеты</a:t>
          </a:r>
          <a:endParaRPr lang="ru-RU" sz="1400" kern="1200" dirty="0"/>
        </a:p>
      </dsp:txBody>
      <dsp:txXfrm>
        <a:off x="1137661" y="1621476"/>
        <a:ext cx="2610266" cy="275932"/>
      </dsp:txXfrm>
    </dsp:sp>
    <dsp:sp modelId="{80699820-8728-49A8-99FB-38A7365ED4AF}">
      <dsp:nvSpPr>
        <dsp:cNvPr id="0" name=""/>
        <dsp:cNvSpPr/>
      </dsp:nvSpPr>
      <dsp:spPr>
        <a:xfrm>
          <a:off x="913647" y="1972103"/>
          <a:ext cx="99052" cy="990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36522EF-3B78-4383-B81A-82F0D4CB0EE6}">
      <dsp:nvSpPr>
        <dsp:cNvPr id="0" name=""/>
        <dsp:cNvSpPr/>
      </dsp:nvSpPr>
      <dsp:spPr>
        <a:xfrm>
          <a:off x="1137661" y="1910352"/>
          <a:ext cx="2610266" cy="275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Академии</a:t>
          </a:r>
          <a:endParaRPr lang="ru-RU" sz="1400" kern="1200" dirty="0"/>
        </a:p>
      </dsp:txBody>
      <dsp:txXfrm>
        <a:off x="1137661" y="1910352"/>
        <a:ext cx="2610266" cy="275932"/>
      </dsp:txXfrm>
    </dsp:sp>
    <dsp:sp modelId="{4B222BF8-75AE-4E82-9331-7EB75BBA549B}">
      <dsp:nvSpPr>
        <dsp:cNvPr id="0" name=""/>
        <dsp:cNvSpPr/>
      </dsp:nvSpPr>
      <dsp:spPr>
        <a:xfrm>
          <a:off x="913647" y="2347089"/>
          <a:ext cx="99052" cy="9905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5B785F8-2547-418D-9C58-6D44C9EB9C8C}">
      <dsp:nvSpPr>
        <dsp:cNvPr id="0" name=""/>
        <dsp:cNvSpPr/>
      </dsp:nvSpPr>
      <dsp:spPr>
        <a:xfrm>
          <a:off x="1137661" y="2228410"/>
          <a:ext cx="2610266" cy="275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Институты</a:t>
          </a:r>
          <a:endParaRPr lang="ru-RU" sz="1400" kern="1200" dirty="0"/>
        </a:p>
      </dsp:txBody>
      <dsp:txXfrm>
        <a:off x="1137661" y="2228410"/>
        <a:ext cx="2610266" cy="27593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9E1A06-606A-4C4A-8956-B704466FBC90}">
      <dsp:nvSpPr>
        <dsp:cNvPr id="0" name=""/>
        <dsp:cNvSpPr/>
      </dsp:nvSpPr>
      <dsp:spPr>
        <a:xfrm>
          <a:off x="2255914" y="345690"/>
          <a:ext cx="1103158" cy="5852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2AF4C0-15AB-4CA9-82BE-8FFCF09EC7FB}">
      <dsp:nvSpPr>
        <dsp:cNvPr id="0" name=""/>
        <dsp:cNvSpPr/>
      </dsp:nvSpPr>
      <dsp:spPr>
        <a:xfrm>
          <a:off x="0" y="216022"/>
          <a:ext cx="2211821" cy="849746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softEdge rad="63500"/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Государственная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аттестация</a:t>
          </a:r>
          <a:endParaRPr lang="ru-RU" sz="2000" b="1" kern="1200" dirty="0"/>
        </a:p>
      </dsp:txBody>
      <dsp:txXfrm>
        <a:off x="0" y="216022"/>
        <a:ext cx="2211821" cy="849746"/>
      </dsp:txXfrm>
    </dsp:sp>
    <dsp:sp modelId="{90100A41-D814-40BB-A1D7-4F3EFC6B0BF6}">
      <dsp:nvSpPr>
        <dsp:cNvPr id="0" name=""/>
        <dsp:cNvSpPr/>
      </dsp:nvSpPr>
      <dsp:spPr>
        <a:xfrm>
          <a:off x="3424866" y="79619"/>
          <a:ext cx="2671133" cy="1122552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softEdge rad="63500"/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Национальная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аккредитация</a:t>
          </a:r>
          <a:endParaRPr lang="ru-RU" sz="2000" b="1" kern="1200" dirty="0"/>
        </a:p>
      </dsp:txBody>
      <dsp:txXfrm>
        <a:off x="3424866" y="79619"/>
        <a:ext cx="2671133" cy="1122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#2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5F3FFE4-165F-4D93-8778-13E590931642}" type="datetimeFigureOut">
              <a:rPr lang="ru-RU"/>
              <a:pPr/>
              <a:t>20.03.2013</a:t>
            </a:fld>
            <a:endParaRPr lang="ru-RU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766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ru-RU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432766"/>
            <a:ext cx="2944958" cy="497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2" tIns="46081" rIns="92162" bIns="4608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CCCBE8A-0679-40B1-87F9-482095BD9B7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0681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1"/>
            <a:ext cx="6797675" cy="9931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2162" tIns="46081" rIns="92162" bIns="46081" anchor="ctr"/>
          <a:lstStyle/>
          <a:p>
            <a:pPr>
              <a:defRPr/>
            </a:pPr>
            <a:endParaRPr lang="ru-RU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2946576" cy="4970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2162" tIns="46081" rIns="92162" bIns="46081" anchor="ctr"/>
          <a:lstStyle/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51098" y="0"/>
            <a:ext cx="2944958" cy="4954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5" tIns="46081" rIns="92525" bIns="46081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 sz="12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9163" y="742950"/>
            <a:ext cx="4960937" cy="3721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1224" y="4717971"/>
            <a:ext cx="5436845" cy="44654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5" tIns="46081" rIns="92525" bIns="46081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9431179"/>
            <a:ext cx="2946576" cy="4986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2162" tIns="46081" rIns="92162" bIns="46081" anchor="ctr"/>
          <a:lstStyle/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51098" y="9431179"/>
            <a:ext cx="2944958" cy="4970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525" tIns="46081" rIns="92525" bIns="46081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 sz="12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D315509-CEAF-494E-9407-EB433F26A0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8639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34465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95277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56089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916901" indent="-230406" defTabSz="452812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/>
            <a:fld id="{B6A21A04-D80C-48A3-A302-8C41A36A2020}" type="slidenum">
              <a:rPr lang="ru-RU" smtClean="0">
                <a:solidFill>
                  <a:srgbClr val="000000"/>
                </a:solidFill>
                <a:latin typeface="Calibri" pitchFamily="34" charset="0"/>
              </a:rPr>
              <a:pPr eaLnBrk="1" hangingPunct="1"/>
              <a:t>1</a:t>
            </a:fld>
            <a:endParaRPr lang="ru-RU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3795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3797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525" tIns="46081" rIns="92525" bIns="46081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1356F156-6F31-49D8-B294-97FCBFC5DAF3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1</a:t>
            </a:fld>
            <a:endParaRPr lang="ru-RU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E6B9651-DC72-46CE-BDF3-714CCFA398FC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932031" y="743188"/>
            <a:ext cx="4936850" cy="37222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/>
          </p:nvPr>
        </p:nvSpPr>
        <p:spPr>
          <a:xfrm>
            <a:off x="681225" y="4717971"/>
            <a:ext cx="5438463" cy="456075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3851099" y="9431179"/>
            <a:ext cx="2946576" cy="4986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525" tIns="46081" rIns="92525" bIns="46081" anchor="b"/>
          <a:lstStyle/>
          <a:p>
            <a:pPr algn="r">
              <a:tabLst>
                <a:tab pos="0" algn="l"/>
                <a:tab pos="921624" algn="l"/>
                <a:tab pos="1843248" algn="l"/>
                <a:tab pos="2764871" algn="l"/>
                <a:tab pos="3686495" algn="l"/>
                <a:tab pos="4608119" algn="l"/>
                <a:tab pos="5529743" algn="l"/>
                <a:tab pos="6451366" algn="l"/>
                <a:tab pos="7372990" algn="l"/>
                <a:tab pos="8294614" algn="l"/>
                <a:tab pos="9216238" algn="l"/>
                <a:tab pos="10137861" algn="l"/>
              </a:tabLst>
            </a:pPr>
            <a:fld id="{62197DC0-45B5-4D26-943E-61EAF14B463D}" type="slidenum">
              <a:rPr lang="ru-RU" sz="1200">
                <a:solidFill>
                  <a:srgbClr val="000000"/>
                </a:solidFill>
                <a:latin typeface="Calibri" pitchFamily="34" charset="0"/>
              </a:rPr>
              <a:pPr algn="r">
                <a:tabLst>
                  <a:tab pos="0" algn="l"/>
                  <a:tab pos="921624" algn="l"/>
                  <a:tab pos="1843248" algn="l"/>
                  <a:tab pos="2764871" algn="l"/>
                  <a:tab pos="3686495" algn="l"/>
                  <a:tab pos="4608119" algn="l"/>
                  <a:tab pos="5529743" algn="l"/>
                  <a:tab pos="6451366" algn="l"/>
                  <a:tab pos="7372990" algn="l"/>
                  <a:tab pos="8294614" algn="l"/>
                  <a:tab pos="9216238" algn="l"/>
                  <a:tab pos="10137861" algn="l"/>
                </a:tabLst>
              </a:pPr>
              <a:t>2</a:t>
            </a:fld>
            <a:endParaRPr lang="ru-RU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0" y="-10855621"/>
            <a:ext cx="1619" cy="232182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0342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22645" y="5022869"/>
            <a:ext cx="4561449" cy="4051007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5700" cy="3724275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288" y="4717134"/>
            <a:ext cx="5439101" cy="4469371"/>
          </a:xfrm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923940" y="744776"/>
            <a:ext cx="4951413" cy="372229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162" tIns="46081" rIns="92162" bIns="46081" anchor="ctr"/>
          <a:lstStyle/>
          <a:p>
            <a:endParaRPr lang="ru-RU"/>
          </a:p>
        </p:txBody>
      </p:sp>
      <p:sp>
        <p:nvSpPr>
          <p:cNvPr id="11366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79606" y="4717972"/>
            <a:ext cx="5431991" cy="4462302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6C6A2-C1EE-489D-BC79-EF814888E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650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96F7F-ED9F-46DD-9E77-9463E9148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1815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DD0FC-2BE8-487E-9A15-E7DAF26E19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7696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>
          <a:xfrm>
            <a:off x="6553200" y="6356350"/>
            <a:ext cx="2132013" cy="36353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F4E957-1E96-4C81-901E-905ACE79E0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1DD94-7A6B-45CD-8E7E-90E2B0B45D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48CF4-10FF-46C4-B642-15747E3DC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337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D5ECA-26B9-4577-8120-EB7F492028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964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B1F13-0286-4E9D-A7B3-ECBC7CC11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569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98196-AFE1-443F-AEFA-56ECC494E5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5117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45D02-852A-43A1-B806-0525FF17C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341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45000-647D-46B3-A6C4-E0FDAA257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650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2BD49-23F7-4F97-BD43-690441784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858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AB51-50DF-416E-9F2C-66433D4219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744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308725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F8BB13AA-151A-41C3-90B6-1944509F0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cs typeface="Lucida Sans Unicode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3029744" y="5904538"/>
            <a:ext cx="3732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/>
            <a:r>
              <a:rPr lang="ru-RU" sz="2000" b="1" i="1" dirty="0" smtClean="0">
                <a:solidFill>
                  <a:srgbClr val="990000"/>
                </a:solidFill>
                <a:latin typeface="Calibri" pitchFamily="34" charset="0"/>
              </a:rPr>
              <a:t>Москва, 27 марта 2013 </a:t>
            </a:r>
            <a:r>
              <a:rPr lang="ru-RU" sz="2000" b="1" i="1" dirty="0">
                <a:solidFill>
                  <a:srgbClr val="990000"/>
                </a:solidFill>
                <a:latin typeface="Calibri" pitchFamily="34" charset="0"/>
              </a:rPr>
              <a:t>г.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971550" y="1248467"/>
            <a:ext cx="7848600" cy="4637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ru-RU" sz="3600" b="1" dirty="0" smtClean="0">
                <a:solidFill>
                  <a:srgbClr val="003399"/>
                </a:solidFill>
                <a:ea typeface="맑은 고딕" pitchFamily="34" charset="-127"/>
              </a:rPr>
              <a:t>Основные тренды в высшем образовании Республики Казахстан: </a:t>
            </a:r>
            <a:r>
              <a:rPr lang="ru-RU" sz="3600" b="1" smtClean="0">
                <a:solidFill>
                  <a:srgbClr val="003399"/>
                </a:solidFill>
                <a:ea typeface="맑은 고딕" pitchFamily="34" charset="-127"/>
              </a:rPr>
              <a:t>контекст сотрудничества</a:t>
            </a:r>
            <a:endParaRPr lang="ru-RU" sz="3600" b="1" dirty="0">
              <a:solidFill>
                <a:srgbClr val="003399"/>
              </a:solidFill>
              <a:ea typeface="맑은 고딕" pitchFamily="34" charset="-127"/>
            </a:endParaRPr>
          </a:p>
          <a:p>
            <a:pPr algn="ctr" eaLnBrk="1" hangingPunct="1">
              <a:lnSpc>
                <a:spcPct val="120000"/>
              </a:lnSpc>
            </a:pPr>
            <a:r>
              <a:rPr lang="ru-RU" b="1" i="1" dirty="0">
                <a:solidFill>
                  <a:srgbClr val="993300"/>
                </a:solidFill>
              </a:rPr>
              <a:t> </a:t>
            </a:r>
          </a:p>
          <a:p>
            <a:pPr algn="ctr" eaLnBrk="1" hangingPunct="1">
              <a:lnSpc>
                <a:spcPct val="120000"/>
              </a:lnSpc>
            </a:pPr>
            <a:r>
              <a:rPr lang="ru-RU" sz="2800" b="1" i="1" dirty="0" err="1">
                <a:solidFill>
                  <a:srgbClr val="993300"/>
                </a:solidFill>
              </a:rPr>
              <a:t>Омирбаев</a:t>
            </a:r>
            <a:r>
              <a:rPr lang="ru-RU" sz="2800" b="1" i="1" dirty="0">
                <a:solidFill>
                  <a:srgbClr val="993300"/>
                </a:solidFill>
              </a:rPr>
              <a:t> С.М</a:t>
            </a:r>
            <a:r>
              <a:rPr lang="ru-RU" sz="2800" b="1" i="1" dirty="0" smtClean="0">
                <a:solidFill>
                  <a:srgbClr val="993300"/>
                </a:solidFill>
              </a:rPr>
              <a:t>. –ректор Павлодарского государственного университета им. </a:t>
            </a:r>
            <a:r>
              <a:rPr lang="ru-RU" sz="2800" b="1" i="1" dirty="0" err="1" smtClean="0">
                <a:solidFill>
                  <a:srgbClr val="993300"/>
                </a:solidFill>
              </a:rPr>
              <a:t>С.Торайгырова</a:t>
            </a:r>
            <a:endParaRPr lang="ru-RU" sz="2800" b="1" i="1" dirty="0">
              <a:solidFill>
                <a:srgbClr val="993300"/>
              </a:solidFill>
            </a:endParaRPr>
          </a:p>
        </p:txBody>
      </p:sp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73025"/>
            <a:ext cx="996950" cy="998538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175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8" y="1285875"/>
            <a:ext cx="742950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C5645000-647D-46B3-A6C4-E0FDAA2572C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ru-RU" smtClean="0"/>
              <a:t>Москва, 2013</a:t>
            </a:r>
          </a:p>
        </p:txBody>
      </p:sp>
      <p:sp>
        <p:nvSpPr>
          <p:cNvPr id="14339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DE8A8C8-32FE-4CEF-9B14-1728D3A4DE6C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576263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</a:rPr>
              <a:t>Трехуровневая модель подготовки специалистов</a:t>
            </a:r>
            <a:endParaRPr lang="ru-RU" sz="4000" b="1" dirty="0" smtClean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20688"/>
            <a:ext cx="8712968" cy="5832648"/>
          </a:xfrm>
        </p:spPr>
        <p:txBody>
          <a:bodyPr/>
          <a:lstStyle/>
          <a:p>
            <a:pPr>
              <a:buNone/>
            </a:pPr>
            <a:r>
              <a:rPr lang="ru-RU" sz="2400" dirty="0" err="1" smtClean="0"/>
              <a:t>Бакалавриат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Срок обучения - 4 года</a:t>
            </a:r>
          </a:p>
          <a:p>
            <a:r>
              <a:rPr lang="ru-RU" sz="2400" dirty="0" smtClean="0"/>
              <a:t>Структура образовательной программы: </a:t>
            </a:r>
          </a:p>
          <a:p>
            <a:pPr>
              <a:buNone/>
            </a:pPr>
            <a:r>
              <a:rPr lang="ru-RU" sz="2400" dirty="0" smtClean="0"/>
              <a:t>теоретическое обучение - не менее 129 кредитов,</a:t>
            </a:r>
          </a:p>
          <a:p>
            <a:pPr>
              <a:buNone/>
            </a:pPr>
            <a:r>
              <a:rPr lang="ru-RU" sz="2400" dirty="0" smtClean="0"/>
              <a:t> профессиональная практика – не менее 6 кредитов,</a:t>
            </a:r>
          </a:p>
          <a:p>
            <a:pPr>
              <a:buNone/>
            </a:pPr>
            <a:r>
              <a:rPr lang="ru-RU" sz="2400" dirty="0" smtClean="0"/>
              <a:t> ИА - 3 кредита</a:t>
            </a:r>
          </a:p>
          <a:p>
            <a:r>
              <a:rPr lang="ru-RU" sz="2400" dirty="0" smtClean="0"/>
              <a:t>Академическая свобода: 55% ОП формируется вузом самостоятельно, в 2014 – 70%</a:t>
            </a:r>
          </a:p>
          <a:p>
            <a:r>
              <a:rPr lang="ru-RU" sz="2400" dirty="0" smtClean="0"/>
              <a:t> Объем государственного образовательного заказа -  </a:t>
            </a:r>
            <a:r>
              <a:rPr lang="ru-RU" sz="2400" b="1" dirty="0" smtClean="0">
                <a:solidFill>
                  <a:srgbClr val="FF0000"/>
                </a:solidFill>
              </a:rPr>
              <a:t>34315</a:t>
            </a:r>
            <a:r>
              <a:rPr lang="ru-RU" sz="2400" dirty="0" smtClean="0"/>
              <a:t> грантов. Обучение по госзаказу и на платной основе.</a:t>
            </a:r>
          </a:p>
          <a:p>
            <a:r>
              <a:rPr lang="ru-RU" sz="2400" dirty="0" smtClean="0"/>
              <a:t>Стоимость 1 образовательного гранта:  </a:t>
            </a:r>
            <a:r>
              <a:rPr lang="ru-RU" sz="2400" dirty="0" smtClean="0">
                <a:solidFill>
                  <a:srgbClr val="FF0000"/>
                </a:solidFill>
              </a:rPr>
              <a:t>344,8 тыс. тенге (2,3 тыс. дол.)</a:t>
            </a:r>
          </a:p>
          <a:p>
            <a:r>
              <a:rPr lang="ru-RU" sz="2400" dirty="0" smtClean="0"/>
              <a:t>Размер стипендии: </a:t>
            </a:r>
            <a:r>
              <a:rPr lang="ru-RU" sz="2400" dirty="0" smtClean="0">
                <a:solidFill>
                  <a:srgbClr val="FF0000"/>
                </a:solidFill>
              </a:rPr>
              <a:t>15235 тенге (102 дол.)</a:t>
            </a: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ru-RU" smtClean="0"/>
              <a:t>Москва, 2013</a:t>
            </a:r>
          </a:p>
        </p:txBody>
      </p:sp>
      <p:sp>
        <p:nvSpPr>
          <p:cNvPr id="14339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DE8A8C8-32FE-4CEF-9B14-1728D3A4DE6C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576263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</a:rPr>
              <a:t>Трехуровневая модель подготовки специалистов</a:t>
            </a:r>
            <a:endParaRPr lang="ru-RU" sz="4000" b="1" dirty="0" smtClean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620688"/>
            <a:ext cx="8712968" cy="6048672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Магистратура: </a:t>
            </a:r>
          </a:p>
          <a:p>
            <a:r>
              <a:rPr lang="ru-RU" sz="2400" dirty="0" smtClean="0"/>
              <a:t>Срок обучения: профильное направление - 1- 1,5 года,</a:t>
            </a:r>
          </a:p>
          <a:p>
            <a:pPr>
              <a:buNone/>
            </a:pPr>
            <a:r>
              <a:rPr lang="ru-RU" sz="2400" dirty="0" smtClean="0"/>
              <a:t>                                  научно-педагогическое – 2 года</a:t>
            </a:r>
          </a:p>
          <a:p>
            <a:r>
              <a:rPr lang="ru-RU" sz="2400" dirty="0" smtClean="0"/>
              <a:t>Структура образовательной программы: </a:t>
            </a:r>
          </a:p>
          <a:p>
            <a:pPr algn="just">
              <a:buNone/>
            </a:pPr>
            <a:r>
              <a:rPr lang="ru-RU" sz="2400" dirty="0" smtClean="0"/>
              <a:t>профильное: теоретическое обучение – 16-36 кредитов, практика – 6-8 кредитов, ИА – 4 кредита </a:t>
            </a:r>
          </a:p>
          <a:p>
            <a:pPr algn="just">
              <a:buNone/>
            </a:pPr>
            <a:r>
              <a:rPr lang="ru-RU" sz="2400" dirty="0" smtClean="0"/>
              <a:t>научно-педагогическое:  теоретическое обучение – 42 кредита, </a:t>
            </a:r>
          </a:p>
          <a:p>
            <a:pPr>
              <a:buNone/>
            </a:pPr>
            <a:r>
              <a:rPr lang="ru-RU" sz="2400" dirty="0" smtClean="0"/>
              <a:t>практика – 13, ИА – 4</a:t>
            </a:r>
          </a:p>
          <a:p>
            <a:r>
              <a:rPr lang="ru-RU" sz="2400" dirty="0" smtClean="0"/>
              <a:t>Академическая свобода: 70-75%, в 2014 г. – 80%</a:t>
            </a:r>
          </a:p>
          <a:p>
            <a:r>
              <a:rPr lang="ru-RU" sz="2400" dirty="0" smtClean="0"/>
              <a:t>Объем государственного образовательного заказа – </a:t>
            </a:r>
            <a:r>
              <a:rPr lang="ru-RU" sz="2400" dirty="0" smtClean="0">
                <a:solidFill>
                  <a:srgbClr val="FF0000"/>
                </a:solidFill>
              </a:rPr>
              <a:t>6809  </a:t>
            </a:r>
            <a:r>
              <a:rPr lang="ru-RU" sz="2400" dirty="0" smtClean="0"/>
              <a:t>мест. Обучение по госзаказу и на платной основе</a:t>
            </a:r>
          </a:p>
          <a:p>
            <a:r>
              <a:rPr lang="ru-RU" sz="2400" dirty="0" smtClean="0"/>
              <a:t>Стоимость 1 обучающегося: </a:t>
            </a:r>
            <a:r>
              <a:rPr lang="ru-RU" sz="2400" dirty="0" smtClean="0">
                <a:solidFill>
                  <a:srgbClr val="FF0000"/>
                </a:solidFill>
              </a:rPr>
              <a:t>396 тыс.тг.-646 тыс. </a:t>
            </a:r>
            <a:r>
              <a:rPr lang="ru-RU" sz="2400" dirty="0" err="1" smtClean="0">
                <a:solidFill>
                  <a:srgbClr val="FF0000"/>
                </a:solidFill>
              </a:rPr>
              <a:t>тг</a:t>
            </a:r>
            <a:r>
              <a:rPr lang="ru-RU" sz="2400" dirty="0" smtClean="0">
                <a:solidFill>
                  <a:srgbClr val="FF0000"/>
                </a:solidFill>
              </a:rPr>
              <a:t>.  (2,6 тыс.-4,3 тыс. дол)</a:t>
            </a:r>
          </a:p>
          <a:p>
            <a:r>
              <a:rPr lang="ru-RU" sz="2400" dirty="0" smtClean="0"/>
              <a:t>Размер стипендии: </a:t>
            </a:r>
            <a:r>
              <a:rPr lang="ru-RU" sz="2400" dirty="0" smtClean="0">
                <a:solidFill>
                  <a:srgbClr val="FF0000"/>
                </a:solidFill>
              </a:rPr>
              <a:t>38931 тенге (260 дол.)</a:t>
            </a:r>
          </a:p>
          <a:p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ru-RU" smtClean="0"/>
              <a:t>Москва, 2013</a:t>
            </a:r>
          </a:p>
        </p:txBody>
      </p:sp>
      <p:sp>
        <p:nvSpPr>
          <p:cNvPr id="14339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DE8A8C8-32FE-4CEF-9B14-1728D3A4DE6C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576263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</a:rPr>
              <a:t>Трехуровневая модель подготовки специалистов</a:t>
            </a:r>
            <a:endParaRPr lang="ru-RU" sz="4000" b="1" dirty="0" smtClean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20688"/>
            <a:ext cx="8640960" cy="5472608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Докторантура </a:t>
            </a:r>
            <a:r>
              <a:rPr lang="en-US" sz="2400" dirty="0" smtClean="0"/>
              <a:t>PhD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Срок обучения - не менее 3 лет</a:t>
            </a:r>
          </a:p>
          <a:p>
            <a:r>
              <a:rPr lang="ru-RU" sz="2400" dirty="0" smtClean="0"/>
              <a:t>Структура образовательной программы:</a:t>
            </a:r>
          </a:p>
          <a:p>
            <a:pPr>
              <a:buNone/>
            </a:pPr>
            <a:r>
              <a:rPr lang="ru-RU" sz="2400" dirty="0" smtClean="0"/>
              <a:t>теоретическое обучение – 36 кредитов, практика – не менее 6 кредитов, научно-исследовательская работа – 28 кредитов,</a:t>
            </a:r>
          </a:p>
          <a:p>
            <a:pPr>
              <a:buNone/>
            </a:pPr>
            <a:r>
              <a:rPr lang="ru-RU" sz="2400" dirty="0" smtClean="0"/>
              <a:t>в т.ч. выполнение докторской диссертации – 15 кредитов, ИА – 5 кредитов</a:t>
            </a:r>
          </a:p>
          <a:p>
            <a:r>
              <a:rPr lang="ru-RU" sz="2400" dirty="0" smtClean="0"/>
              <a:t> Академическая свобода: 90%</a:t>
            </a:r>
          </a:p>
          <a:p>
            <a:r>
              <a:rPr lang="ru-RU" sz="2400" dirty="0" smtClean="0"/>
              <a:t>Объем государственного образовательного заказа – </a:t>
            </a:r>
            <a:r>
              <a:rPr lang="ru-RU" sz="2400" dirty="0" smtClean="0">
                <a:solidFill>
                  <a:srgbClr val="FF0000"/>
                </a:solidFill>
              </a:rPr>
              <a:t>500 </a:t>
            </a:r>
            <a:r>
              <a:rPr lang="ru-RU" sz="2400" dirty="0" smtClean="0"/>
              <a:t>мест (2015 г. – 1000). Обучение только по госзаказу. </a:t>
            </a:r>
          </a:p>
          <a:p>
            <a:r>
              <a:rPr lang="ru-RU" sz="2400" dirty="0" smtClean="0"/>
              <a:t>Стоимость 1 обучающегося: </a:t>
            </a:r>
            <a:r>
              <a:rPr lang="ru-RU" sz="2400" dirty="0" smtClean="0">
                <a:solidFill>
                  <a:srgbClr val="FF0000"/>
                </a:solidFill>
              </a:rPr>
              <a:t>1307 тыс. </a:t>
            </a:r>
            <a:r>
              <a:rPr lang="ru-RU" sz="2400" dirty="0" err="1" smtClean="0">
                <a:solidFill>
                  <a:srgbClr val="FF0000"/>
                </a:solidFill>
              </a:rPr>
              <a:t>тг</a:t>
            </a:r>
            <a:r>
              <a:rPr lang="ru-RU" sz="2400" dirty="0" smtClean="0">
                <a:solidFill>
                  <a:srgbClr val="FF0000"/>
                </a:solidFill>
              </a:rPr>
              <a:t>  (8,7 тыс. дол.)</a:t>
            </a:r>
          </a:p>
          <a:p>
            <a:r>
              <a:rPr lang="ru-RU" sz="2400" dirty="0" smtClean="0"/>
              <a:t>Размер стипендии: </a:t>
            </a:r>
            <a:r>
              <a:rPr lang="ru-RU" sz="2400" dirty="0" smtClean="0">
                <a:solidFill>
                  <a:srgbClr val="FF0000"/>
                </a:solidFill>
              </a:rPr>
              <a:t>59635 тенге (398 дол.)</a:t>
            </a:r>
          </a:p>
          <a:p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3"/>
          <p:cNvSpPr>
            <a:spLocks noChangeArrowheads="1"/>
          </p:cNvSpPr>
          <p:nvPr/>
        </p:nvSpPr>
        <p:spPr bwMode="auto">
          <a:xfrm>
            <a:off x="250825" y="836613"/>
            <a:ext cx="8724900" cy="5688012"/>
          </a:xfrm>
          <a:prstGeom prst="roundRect">
            <a:avLst>
              <a:gd name="adj" fmla="val 16667"/>
            </a:avLst>
          </a:prstGeom>
          <a:solidFill>
            <a:srgbClr val="CCFFCC">
              <a:alpha val="49019"/>
            </a:srgbClr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buClrTx/>
              <a:buSzTx/>
              <a:buFontTx/>
              <a:buNone/>
            </a:pPr>
            <a:endParaRPr lang="ru-RU" sz="1400">
              <a:solidFill>
                <a:schemeClr val="tx1"/>
              </a:solidFill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268538" y="260350"/>
            <a:ext cx="4176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ru-RU" sz="2000" b="1" dirty="0" smtClean="0">
                <a:solidFill>
                  <a:srgbClr val="E00000"/>
                </a:solidFill>
              </a:rPr>
              <a:t>Особенности:</a:t>
            </a:r>
            <a:endParaRPr lang="ru-RU" sz="2000" dirty="0">
              <a:solidFill>
                <a:srgbClr val="E00000"/>
              </a:solidFill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468313" y="836613"/>
            <a:ext cx="8207375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defTabSz="914400">
              <a:buClrTx/>
              <a:buSzTx/>
              <a:buFontTx/>
              <a:buAutoNum type="arabicPeriod"/>
            </a:pPr>
            <a:endParaRPr lang="ru-RU" sz="1400" dirty="0">
              <a:solidFill>
                <a:schemeClr val="tx1"/>
              </a:solidFill>
            </a:endParaRPr>
          </a:p>
          <a:p>
            <a:pPr marL="342900" indent="-342900" defTabSz="914400">
              <a:buClrTx/>
              <a:buSzTx/>
            </a:pPr>
            <a:r>
              <a:rPr lang="ru-RU" sz="2400" dirty="0" smtClean="0">
                <a:solidFill>
                  <a:schemeClr val="tx1"/>
                </a:solidFill>
              </a:rPr>
              <a:t>1. </a:t>
            </a:r>
            <a:r>
              <a:rPr lang="ru-RU" sz="2400" dirty="0">
                <a:solidFill>
                  <a:schemeClr val="tx1"/>
                </a:solidFill>
              </a:rPr>
              <a:t>Докторанту назначаются 2 научных консультанта, один из которых - зарубежный ученый.</a:t>
            </a:r>
          </a:p>
          <a:p>
            <a:pPr marL="342900" indent="-342900" defTabSz="914400">
              <a:buClrTx/>
              <a:buSzTx/>
            </a:pPr>
            <a:r>
              <a:rPr lang="ru-RU" sz="2400" dirty="0" smtClean="0">
                <a:solidFill>
                  <a:schemeClr val="tx1"/>
                </a:solidFill>
              </a:rPr>
              <a:t>2. </a:t>
            </a:r>
            <a:r>
              <a:rPr lang="ru-RU" sz="2400" dirty="0">
                <a:solidFill>
                  <a:schemeClr val="tx1"/>
                </a:solidFill>
              </a:rPr>
              <a:t>Образовательной программой докторантуры </a:t>
            </a:r>
            <a:r>
              <a:rPr lang="ru-RU" sz="2400" dirty="0" smtClean="0">
                <a:solidFill>
                  <a:schemeClr val="tx1"/>
                </a:solidFill>
              </a:rPr>
              <a:t>предусматривается </a:t>
            </a:r>
            <a:r>
              <a:rPr lang="ru-RU" sz="2400" dirty="0">
                <a:solidFill>
                  <a:schemeClr val="tx1"/>
                </a:solidFill>
              </a:rPr>
              <a:t>обязательная зарубежная научная стажировка.</a:t>
            </a:r>
          </a:p>
          <a:p>
            <a:pPr marL="342900" indent="-342900" defTabSz="914400">
              <a:buClrTx/>
              <a:buSzTx/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3. </a:t>
            </a:r>
            <a:r>
              <a:rPr lang="ru-RU" sz="2400" dirty="0">
                <a:solidFill>
                  <a:schemeClr val="tx1"/>
                </a:solidFill>
              </a:rPr>
              <a:t>Перед защитой докторской диссертации предусматривается сдача комплексного экзамена по специальности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ru-RU" sz="2400" dirty="0">
                <a:solidFill>
                  <a:schemeClr val="tx1"/>
                </a:solidFill>
              </a:rPr>
              <a:t>в ГАК).</a:t>
            </a:r>
          </a:p>
          <a:p>
            <a:pPr marL="342900" indent="-342900" defTabSz="914400">
              <a:buClrTx/>
              <a:buSzTx/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BE76C6A2-C1EE-489D-BC79-EF814888EE2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1CA4835-8D7D-4DF0-A94E-A98B64B837B3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4427538" y="765175"/>
            <a:ext cx="4537075" cy="29527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828443" y="260350"/>
            <a:ext cx="61951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Корпоративные принципы управления в вузах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4498975" y="980728"/>
            <a:ext cx="4572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smtClean="0">
                <a:solidFill>
                  <a:srgbClr val="0000CC"/>
                </a:solidFill>
              </a:rPr>
              <a:t>По опыту ОАО «Назарбаев Университет» внедряются принципы корпоративного управления:</a:t>
            </a: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0000CC"/>
                </a:solidFill>
              </a:rPr>
              <a:t>Создаются Попечительские (64) или Наблюдательные (4) советы</a:t>
            </a:r>
            <a:endParaRPr lang="ru-RU" dirty="0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smtClean="0">
                <a:solidFill>
                  <a:srgbClr val="0000CC"/>
                </a:solidFill>
              </a:rPr>
              <a:t>С 2013 г. поэтапно будет предоставляться автономия вузам</a:t>
            </a:r>
            <a:endParaRPr lang="ru-RU" dirty="0">
              <a:solidFill>
                <a:srgbClr val="0000CC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ru-RU" dirty="0">
                <a:solidFill>
                  <a:srgbClr val="0000CC"/>
                </a:solidFill>
              </a:rPr>
              <a:t> </a:t>
            </a:r>
            <a:r>
              <a:rPr lang="ru-RU" b="1" dirty="0">
                <a:solidFill>
                  <a:srgbClr val="0000CC"/>
                </a:solidFill>
              </a:rPr>
              <a:t>Синхронизация </a:t>
            </a:r>
            <a:r>
              <a:rPr lang="ru-RU" b="1" dirty="0" smtClean="0">
                <a:solidFill>
                  <a:srgbClr val="0000CC"/>
                </a:solidFill>
              </a:rPr>
              <a:t> системы подготовки кадров с </a:t>
            </a:r>
            <a:r>
              <a:rPr lang="ru-RU" b="1" dirty="0">
                <a:solidFill>
                  <a:srgbClr val="0000CC"/>
                </a:solidFill>
              </a:rPr>
              <a:t>инновационным развитием экономики</a:t>
            </a:r>
          </a:p>
        </p:txBody>
      </p:sp>
      <p:sp>
        <p:nvSpPr>
          <p:cNvPr id="2055" name="Прямоугольник 9"/>
          <p:cNvSpPr>
            <a:spLocks noChangeArrowheads="1"/>
          </p:cNvSpPr>
          <p:nvPr/>
        </p:nvSpPr>
        <p:spPr bwMode="auto">
          <a:xfrm>
            <a:off x="4499992" y="4365104"/>
            <a:ext cx="3887787" cy="923330"/>
          </a:xfrm>
          <a:prstGeom prst="rect">
            <a:avLst/>
          </a:prstGeom>
          <a:solidFill>
            <a:srgbClr val="FFCCFF">
              <a:alpha val="7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ts val="600"/>
              </a:spcBef>
              <a:buFont typeface="Wingdings" pitchFamily="2" charset="2"/>
              <a:buNone/>
            </a:pPr>
            <a:r>
              <a:rPr lang="ru-RU" b="1" dirty="0" smtClean="0">
                <a:solidFill>
                  <a:srgbClr val="800000"/>
                </a:solidFill>
              </a:rPr>
              <a:t>Процесс управления вузами становится более прозрачным, эффективным</a:t>
            </a:r>
            <a:endParaRPr lang="ru-RU" b="1" dirty="0">
              <a:solidFill>
                <a:srgbClr val="006600"/>
              </a:solidFill>
            </a:endParaRPr>
          </a:p>
        </p:txBody>
      </p:sp>
      <p:pic>
        <p:nvPicPr>
          <p:cNvPr id="2056" name="Picture 12" descr="D48AD5E4FFA948ADAA5jpg_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924175"/>
            <a:ext cx="3162300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4" descr="1291730737165-610x2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836613"/>
            <a:ext cx="3816350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Rectangle 15"/>
          <p:cNvSpPr>
            <a:spLocks noChangeArrowheads="1"/>
          </p:cNvSpPr>
          <p:nvPr/>
        </p:nvSpPr>
        <p:spPr bwMode="auto">
          <a:xfrm>
            <a:off x="898525" y="5537348"/>
            <a:ext cx="36734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В целях распространения опыта Назарбаев Университета определены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18 базовых вузов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0339605-A0B8-4277-BE3B-E3AB4CF12D82}" type="slidenum">
              <a:rPr lang="ru-RU" smtClean="0"/>
              <a:pPr/>
              <a:t>15</a:t>
            </a:fld>
            <a:endParaRPr lang="ru-RU" smtClean="0"/>
          </a:p>
        </p:txBody>
      </p:sp>
      <p:pic>
        <p:nvPicPr>
          <p:cNvPr id="10243" name="Picture 2" descr="http://img.nur.kz/n/student28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765175"/>
            <a:ext cx="2233613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Схема 10"/>
          <p:cNvGraphicFramePr/>
          <p:nvPr/>
        </p:nvGraphicFramePr>
        <p:xfrm>
          <a:off x="772078" y="764704"/>
          <a:ext cx="3793906" cy="3400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Овал 20"/>
          <p:cNvSpPr/>
          <p:nvPr/>
        </p:nvSpPr>
        <p:spPr>
          <a:xfrm>
            <a:off x="2124075" y="3259138"/>
            <a:ext cx="3100388" cy="2978150"/>
          </a:xfrm>
          <a:prstGeom prst="ellipse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22" name="Овал 21"/>
          <p:cNvSpPr/>
          <p:nvPr/>
        </p:nvSpPr>
        <p:spPr>
          <a:xfrm>
            <a:off x="2555875" y="3590925"/>
            <a:ext cx="425450" cy="409575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0247" name="Rectangle 3"/>
          <p:cNvSpPr>
            <a:spLocks noChangeArrowheads="1"/>
          </p:cNvSpPr>
          <p:nvPr/>
        </p:nvSpPr>
        <p:spPr bwMode="auto">
          <a:xfrm>
            <a:off x="2411413" y="4022725"/>
            <a:ext cx="2600325" cy="1463675"/>
          </a:xfrm>
          <a:prstGeom prst="rect">
            <a:avLst/>
          </a:prstGeom>
          <a:noFill/>
          <a:ln w="9360">
            <a:noFill/>
            <a:prstDash val="sysDot"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285750" indent="-285750" algn="just">
              <a:buClr>
                <a:srgbClr val="54000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500"/>
              <a:t>Бизнес-инновационные центры</a:t>
            </a:r>
          </a:p>
          <a:p>
            <a:pPr marL="285750" indent="-285750" algn="just">
              <a:buClr>
                <a:srgbClr val="54000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500"/>
              <a:t>Бизнес-инкубаторы</a:t>
            </a:r>
          </a:p>
          <a:p>
            <a:pPr marL="285750" indent="-285750" algn="just">
              <a:buClr>
                <a:srgbClr val="54000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500"/>
              <a:t>Технопарки</a:t>
            </a:r>
          </a:p>
          <a:p>
            <a:pPr marL="285750" indent="-285750" algn="just">
              <a:buClr>
                <a:srgbClr val="540000"/>
              </a:buClr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1500"/>
              <a:t>Центры коммерциализации</a:t>
            </a:r>
          </a:p>
        </p:txBody>
      </p:sp>
      <p:sp>
        <p:nvSpPr>
          <p:cNvPr id="10248" name="Text Box 22"/>
          <p:cNvSpPr txBox="1">
            <a:spLocks noChangeArrowheads="1"/>
          </p:cNvSpPr>
          <p:nvPr/>
        </p:nvSpPr>
        <p:spPr bwMode="auto">
          <a:xfrm>
            <a:off x="2627313" y="260350"/>
            <a:ext cx="4497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НОВАЯ КЛАССИФИКАЦИЯ ВУЗОВ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5329238" y="2565400"/>
            <a:ext cx="3635375" cy="35417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>
                <a:solidFill>
                  <a:srgbClr val="0000CC"/>
                </a:solidFill>
              </a:rPr>
              <a:t>1. Новая классификация позволяет дифференцировать  вузы по:</a:t>
            </a:r>
          </a:p>
          <a:p>
            <a:pPr lvl="1">
              <a:buFontTx/>
              <a:buChar char="•"/>
            </a:pPr>
            <a:r>
              <a:rPr lang="kk-KZ">
                <a:solidFill>
                  <a:srgbClr val="0000CC"/>
                </a:solidFill>
              </a:rPr>
              <a:t> </a:t>
            </a:r>
            <a:r>
              <a:rPr lang="kk-KZ" sz="1600">
                <a:solidFill>
                  <a:srgbClr val="0000CC"/>
                </a:solidFill>
              </a:rPr>
              <a:t>объему и видам образовательных программ </a:t>
            </a:r>
          </a:p>
          <a:p>
            <a:pPr lvl="1">
              <a:buFontTx/>
              <a:buChar char="•"/>
            </a:pPr>
            <a:r>
              <a:rPr lang="ru-RU" sz="1600">
                <a:solidFill>
                  <a:srgbClr val="0000CC"/>
                </a:solidFill>
              </a:rPr>
              <a:t> уровню научно-исследовательской деятельности</a:t>
            </a:r>
          </a:p>
          <a:p>
            <a:r>
              <a:rPr lang="ru-RU">
                <a:solidFill>
                  <a:srgbClr val="0000CC"/>
                </a:solidFill>
              </a:rPr>
              <a:t> </a:t>
            </a:r>
          </a:p>
          <a:p>
            <a:r>
              <a:rPr lang="ru-RU">
                <a:solidFill>
                  <a:srgbClr val="0000CC"/>
                </a:solidFill>
              </a:rPr>
              <a:t>2. Абитуриенты получают возможность  выбора вуза с учетом своих жизненных планов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F904E9B-BC1F-469D-88B3-F8FA75C312DB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736849" y="2360693"/>
            <a:ext cx="8280919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tx1"/>
                </a:solidFill>
                <a:latin typeface="Calibri" pitchFamily="34" charset="0"/>
              </a:rPr>
              <a:t>Создан  </a:t>
            </a:r>
            <a:r>
              <a:rPr lang="ru-RU" b="1" u="sng" dirty="0">
                <a:solidFill>
                  <a:schemeClr val="tx1"/>
                </a:solidFill>
                <a:latin typeface="Calibri" pitchFamily="34" charset="0"/>
              </a:rPr>
              <a:t>Национальный реестр </a:t>
            </a:r>
            <a:r>
              <a:rPr lang="ru-RU" b="1" u="sng" dirty="0" err="1">
                <a:solidFill>
                  <a:schemeClr val="tx1"/>
                </a:solidFill>
                <a:latin typeface="Calibri" pitchFamily="34" charset="0"/>
              </a:rPr>
              <a:t>аккредитационных</a:t>
            </a:r>
            <a:r>
              <a:rPr lang="ru-RU" b="1" u="sng" dirty="0">
                <a:solidFill>
                  <a:schemeClr val="tx1"/>
                </a:solidFill>
                <a:latin typeface="Calibri" pitchFamily="34" charset="0"/>
              </a:rPr>
              <a:t> агентств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</a:rPr>
              <a:t>, включающий 2 казахстанских и 4 зарубежных </a:t>
            </a:r>
            <a:r>
              <a:rPr lang="ru-RU" dirty="0" err="1">
                <a:solidFill>
                  <a:schemeClr val="tx1"/>
                </a:solidFill>
                <a:latin typeface="Calibri" pitchFamily="34" charset="0"/>
              </a:rPr>
              <a:t>аккредитационных</a:t>
            </a:r>
            <a:r>
              <a:rPr lang="ru-RU" dirty="0">
                <a:solidFill>
                  <a:schemeClr val="tx1"/>
                </a:solidFill>
                <a:latin typeface="Calibri" pitchFamily="34" charset="0"/>
              </a:rPr>
              <a:t> агентства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1830388" y="864394"/>
          <a:ext cx="6096000" cy="1281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03" name="Rectangle 20"/>
          <p:cNvSpPr>
            <a:spLocks noChangeArrowheads="1"/>
          </p:cNvSpPr>
          <p:nvPr/>
        </p:nvSpPr>
        <p:spPr bwMode="auto">
          <a:xfrm>
            <a:off x="1763713" y="333375"/>
            <a:ext cx="58340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002060"/>
                </a:solidFill>
              </a:rPr>
              <a:t>НОВЫЙ МЕХАНИЗМ АККРЕДИТАЦИИ ВУЗОВ</a:t>
            </a:r>
          </a:p>
        </p:txBody>
      </p:sp>
      <p:sp>
        <p:nvSpPr>
          <p:cNvPr id="4104" name="Rectangle 21"/>
          <p:cNvSpPr>
            <a:spLocks noChangeArrowheads="1"/>
          </p:cNvSpPr>
          <p:nvPr/>
        </p:nvSpPr>
        <p:spPr bwMode="auto">
          <a:xfrm>
            <a:off x="395536" y="3313113"/>
            <a:ext cx="849694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CC"/>
                </a:solidFill>
              </a:rPr>
              <a:t>Институт аккредитации вузов становится независимым и </a:t>
            </a:r>
            <a:r>
              <a:rPr lang="ru-RU" b="1" dirty="0" smtClean="0">
                <a:solidFill>
                  <a:srgbClr val="0000CC"/>
                </a:solidFill>
              </a:rPr>
              <a:t>профессиональным в соответствии с мировой практикой</a:t>
            </a:r>
            <a:endParaRPr lang="ru-RU" b="1" dirty="0">
              <a:solidFill>
                <a:srgbClr val="0000CC"/>
              </a:solidFill>
            </a:endParaRPr>
          </a:p>
          <a:p>
            <a:pPr algn="ctr"/>
            <a:r>
              <a:rPr lang="ru-RU" b="1" dirty="0">
                <a:solidFill>
                  <a:srgbClr val="0000CC"/>
                </a:solidFill>
              </a:rPr>
              <a:t>Будет получена объективная картина качества образования, которое дают казахстанские вузы</a:t>
            </a:r>
          </a:p>
        </p:txBody>
      </p:sp>
      <p:pic>
        <p:nvPicPr>
          <p:cNvPr id="4105" name="Picture 6" descr="http://cs11240.vkontakte.ru/u2785124/4833240/z_0995e6c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51500" y="4581525"/>
            <a:ext cx="2987675" cy="199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Прямоугольник 17"/>
          <p:cNvSpPr>
            <a:spLocks noChangeArrowheads="1"/>
          </p:cNvSpPr>
          <p:nvPr/>
        </p:nvSpPr>
        <p:spPr bwMode="auto">
          <a:xfrm>
            <a:off x="684213" y="4752975"/>
            <a:ext cx="4967287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700">
                <a:solidFill>
                  <a:srgbClr val="FF0000"/>
                </a:solidFill>
              </a:rPr>
              <a:t>Государственный заказ на подготовку специалистов будет размещаться только в аккредитованных вузах </a:t>
            </a:r>
          </a:p>
          <a:p>
            <a:pPr algn="ctr"/>
            <a:r>
              <a:rPr lang="ru-RU" sz="1700">
                <a:solidFill>
                  <a:srgbClr val="FF0000"/>
                </a:solidFill>
              </a:rPr>
              <a:t>(с 2014 г на подготовку магистрантов и </a:t>
            </a:r>
          </a:p>
          <a:p>
            <a:pPr algn="ctr"/>
            <a:r>
              <a:rPr lang="ru-RU" sz="1700">
                <a:solidFill>
                  <a:srgbClr val="FF0000"/>
                </a:solidFill>
              </a:rPr>
              <a:t>с 2015 г. на подготовку бакалавров)</a:t>
            </a:r>
            <a:endParaRPr lang="en-US" sz="17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3ECDF21-18AF-47D9-AFF5-52ACABAF83ED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35013" y="3636963"/>
            <a:ext cx="184150" cy="314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35013" y="3636963"/>
            <a:ext cx="184150" cy="314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6149" name="Picture 2" descr="C:\Documents and Settings\Gulzat.Kobenova\Рабочий стол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861048"/>
            <a:ext cx="4078288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Прямоугольник 10"/>
          <p:cNvSpPr>
            <a:spLocks noChangeArrowheads="1"/>
          </p:cNvSpPr>
          <p:nvPr/>
        </p:nvSpPr>
        <p:spPr bwMode="auto">
          <a:xfrm>
            <a:off x="323528" y="548680"/>
            <a:ext cx="8568952" cy="3488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800000"/>
                </a:solidFill>
              </a:rPr>
              <a:t>Впервые запущен механизм государственной поддержки академической </a:t>
            </a:r>
            <a:r>
              <a:rPr lang="ru-RU" sz="2000" b="1" dirty="0" smtClean="0">
                <a:solidFill>
                  <a:srgbClr val="800000"/>
                </a:solidFill>
              </a:rPr>
              <a:t>мобильности</a:t>
            </a:r>
          </a:p>
          <a:p>
            <a:pPr algn="ctr"/>
            <a:endParaRPr lang="ru-RU" sz="2000" b="1" dirty="0">
              <a:solidFill>
                <a:srgbClr val="800000"/>
              </a:solidFill>
            </a:endParaRPr>
          </a:p>
          <a:p>
            <a:pPr algn="ctr"/>
            <a:endParaRPr lang="ru-RU" sz="800" dirty="0">
              <a:solidFill>
                <a:srgbClr val="301D3B"/>
              </a:solidFill>
            </a:endParaRPr>
          </a:p>
          <a:p>
            <a:pPr algn="ctr"/>
            <a:endParaRPr lang="ru-RU" sz="2000" dirty="0" smtClean="0">
              <a:solidFill>
                <a:srgbClr val="301D3B"/>
              </a:solidFill>
            </a:endParaRPr>
          </a:p>
          <a:p>
            <a:pPr algn="ctr"/>
            <a:endParaRPr lang="ru-RU" sz="2000" dirty="0" smtClean="0">
              <a:solidFill>
                <a:srgbClr val="301D3B"/>
              </a:solidFill>
            </a:endParaRPr>
          </a:p>
          <a:p>
            <a:pPr algn="ctr"/>
            <a:r>
              <a:rPr lang="ru-RU" sz="2000" dirty="0" smtClean="0">
                <a:solidFill>
                  <a:srgbClr val="301D3B"/>
                </a:solidFill>
              </a:rPr>
              <a:t>В </a:t>
            </a:r>
            <a:r>
              <a:rPr lang="ru-RU" sz="2000" dirty="0">
                <a:solidFill>
                  <a:srgbClr val="301D3B"/>
                </a:solidFill>
              </a:rPr>
              <a:t>2011 году </a:t>
            </a:r>
            <a:r>
              <a:rPr lang="ru-RU" sz="2000" b="1" dirty="0">
                <a:solidFill>
                  <a:srgbClr val="C00000"/>
                </a:solidFill>
              </a:rPr>
              <a:t>350</a:t>
            </a:r>
            <a:r>
              <a:rPr lang="ru-RU" sz="2000" dirty="0">
                <a:solidFill>
                  <a:srgbClr val="301D3B"/>
                </a:solidFill>
              </a:rPr>
              <a:t> магистрантов прошли обучение в </a:t>
            </a:r>
            <a:r>
              <a:rPr lang="ru-RU" sz="2000" b="1" dirty="0">
                <a:solidFill>
                  <a:srgbClr val="C00000"/>
                </a:solidFill>
              </a:rPr>
              <a:t>97</a:t>
            </a:r>
            <a:r>
              <a:rPr lang="ru-RU" sz="2000" dirty="0">
                <a:solidFill>
                  <a:srgbClr val="301D3B"/>
                </a:solidFill>
              </a:rPr>
              <a:t> зарубежных вузах </a:t>
            </a:r>
            <a:r>
              <a:rPr lang="ru-RU" sz="2000" b="1" dirty="0">
                <a:solidFill>
                  <a:srgbClr val="C00000"/>
                </a:solidFill>
              </a:rPr>
              <a:t>25 </a:t>
            </a:r>
            <a:r>
              <a:rPr lang="ru-RU" sz="2000" dirty="0">
                <a:solidFill>
                  <a:srgbClr val="301D3B"/>
                </a:solidFill>
              </a:rPr>
              <a:t>стран Европы, Юго-Восточной Азии и СНГ</a:t>
            </a:r>
          </a:p>
          <a:p>
            <a:pPr algn="ctr"/>
            <a:endParaRPr lang="ru-RU" sz="800" dirty="0">
              <a:solidFill>
                <a:srgbClr val="301D3B"/>
              </a:solidFill>
            </a:endParaRPr>
          </a:p>
          <a:p>
            <a:pPr algn="ctr"/>
            <a:r>
              <a:rPr lang="ru-RU" sz="2000" dirty="0">
                <a:solidFill>
                  <a:srgbClr val="301D3B"/>
                </a:solidFill>
              </a:rPr>
              <a:t>В 2012 году более </a:t>
            </a:r>
            <a:r>
              <a:rPr lang="ru-RU" sz="2000" b="1" dirty="0">
                <a:solidFill>
                  <a:srgbClr val="C00000"/>
                </a:solidFill>
              </a:rPr>
              <a:t>600 </a:t>
            </a:r>
            <a:r>
              <a:rPr lang="ru-RU" sz="2000" dirty="0">
                <a:solidFill>
                  <a:srgbClr val="301D3B"/>
                </a:solidFill>
              </a:rPr>
              <a:t>студентов и магистрантов прошли обучение в ведущих вузах стран-участниц Болонского процесса, входящих в Европейский Союз, и США</a:t>
            </a:r>
          </a:p>
        </p:txBody>
      </p:sp>
      <p:sp>
        <p:nvSpPr>
          <p:cNvPr id="6151" name="Rectangle 17"/>
          <p:cNvSpPr>
            <a:spLocks noChangeArrowheads="1"/>
          </p:cNvSpPr>
          <p:nvPr/>
        </p:nvSpPr>
        <p:spPr bwMode="auto">
          <a:xfrm>
            <a:off x="2339975" y="116632"/>
            <a:ext cx="4613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АКАДЕМИЧЕСКАЯ МОБИЛЬНОСТЬ</a:t>
            </a:r>
          </a:p>
        </p:txBody>
      </p:sp>
      <p:sp>
        <p:nvSpPr>
          <p:cNvPr id="6152" name="Rectangle 18"/>
          <p:cNvSpPr>
            <a:spLocks noChangeArrowheads="1"/>
          </p:cNvSpPr>
          <p:nvPr/>
        </p:nvSpPr>
        <p:spPr bwMode="auto">
          <a:xfrm>
            <a:off x="4499993" y="3933056"/>
            <a:ext cx="4536058" cy="1477328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Происходит трансферт знаний из ведущих университетов мира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Повышается конкурентоспособность казахстанских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студентов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ПГУ м. </a:t>
            </a:r>
            <a:r>
              <a:rPr lang="ru-RU" b="1" dirty="0" err="1" smtClean="0">
                <a:solidFill>
                  <a:schemeClr val="tx1"/>
                </a:solidFill>
              </a:rPr>
              <a:t>С.Торайгырова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79512" y="1268760"/>
          <a:ext cx="87849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2304256"/>
                <a:gridCol w="2340260"/>
                <a:gridCol w="2196244"/>
              </a:tblGrid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Республиканский бюджет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2011 г.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200 млн.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тг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(1,3 млн.дол. 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2012 г.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500 млн.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тг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(3,3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млн. дол.)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2013 г.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500 млн.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тг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(3,3 млн. дол.)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572000" y="5517232"/>
          <a:ext cx="446449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440160"/>
                <a:gridCol w="151216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2011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11,2 млн. </a:t>
                      </a:r>
                      <a:r>
                        <a:rPr lang="ru-RU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тг</a:t>
                      </a:r>
                      <a:endParaRPr lang="ru-RU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 чел.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2012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30,0 млн. </a:t>
                      </a:r>
                      <a:r>
                        <a:rPr lang="ru-RU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тг</a:t>
                      </a:r>
                      <a:endParaRPr lang="ru-RU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49 чел.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2013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20,</a:t>
                      </a:r>
                      <a:r>
                        <a:rPr lang="ru-RU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0 млн. </a:t>
                      </a:r>
                      <a:r>
                        <a:rPr lang="ru-RU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тг</a:t>
                      </a:r>
                      <a:endParaRPr lang="ru-RU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25 чел.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3ECDF21-18AF-47D9-AFF5-52ACABAF83ED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35013" y="3636963"/>
            <a:ext cx="184150" cy="314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35013" y="3636963"/>
            <a:ext cx="184150" cy="314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2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150" name="Прямоугольник 10"/>
          <p:cNvSpPr>
            <a:spLocks noChangeArrowheads="1"/>
          </p:cNvSpPr>
          <p:nvPr/>
        </p:nvSpPr>
        <p:spPr bwMode="auto">
          <a:xfrm>
            <a:off x="323528" y="548680"/>
            <a:ext cx="856895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2000" b="1" dirty="0">
              <a:solidFill>
                <a:srgbClr val="800000"/>
              </a:solidFill>
            </a:endParaRPr>
          </a:p>
          <a:p>
            <a:pPr algn="ctr"/>
            <a:endParaRPr lang="ru-RU" sz="800" dirty="0">
              <a:solidFill>
                <a:srgbClr val="301D3B"/>
              </a:solidFill>
            </a:endParaRPr>
          </a:p>
          <a:p>
            <a:pPr algn="ctr"/>
            <a:endParaRPr lang="ru-RU" sz="2000" dirty="0" smtClean="0">
              <a:solidFill>
                <a:srgbClr val="301D3B"/>
              </a:solidFill>
            </a:endParaRPr>
          </a:p>
          <a:p>
            <a:pPr algn="ctr"/>
            <a:endParaRPr lang="ru-RU" sz="2000" dirty="0" smtClean="0">
              <a:solidFill>
                <a:srgbClr val="301D3B"/>
              </a:solidFill>
            </a:endParaRPr>
          </a:p>
          <a:p>
            <a:pPr algn="ctr"/>
            <a:r>
              <a:rPr lang="ru-RU" sz="2000" dirty="0" smtClean="0">
                <a:solidFill>
                  <a:srgbClr val="301D3B"/>
                </a:solidFill>
              </a:rPr>
              <a:t>В </a:t>
            </a:r>
            <a:r>
              <a:rPr lang="ru-RU" sz="2000" dirty="0">
                <a:solidFill>
                  <a:srgbClr val="301D3B"/>
                </a:solidFill>
              </a:rPr>
              <a:t>2011 году </a:t>
            </a:r>
            <a:r>
              <a:rPr lang="ru-RU" sz="2000" b="1" dirty="0" smtClean="0">
                <a:solidFill>
                  <a:srgbClr val="C00000"/>
                </a:solidFill>
              </a:rPr>
              <a:t>790</a:t>
            </a:r>
            <a:r>
              <a:rPr lang="ru-RU" sz="2000" dirty="0" smtClean="0">
                <a:solidFill>
                  <a:srgbClr val="301D3B"/>
                </a:solidFill>
              </a:rPr>
              <a:t> преподавателей зарубежных вузов читали лекции, проводили научные консультации студентам, магистрантам, докторантам казахстанских вузов</a:t>
            </a:r>
            <a:endParaRPr lang="ru-RU" sz="2000" dirty="0">
              <a:solidFill>
                <a:srgbClr val="301D3B"/>
              </a:solidFill>
            </a:endParaRPr>
          </a:p>
          <a:p>
            <a:pPr algn="ctr"/>
            <a:endParaRPr lang="ru-RU" sz="800" dirty="0">
              <a:solidFill>
                <a:srgbClr val="301D3B"/>
              </a:solidFill>
            </a:endParaRPr>
          </a:p>
          <a:p>
            <a:pPr algn="ctr"/>
            <a:r>
              <a:rPr lang="ru-RU" sz="2000" dirty="0">
                <a:solidFill>
                  <a:srgbClr val="301D3B"/>
                </a:solidFill>
              </a:rPr>
              <a:t>В 2012 году </a:t>
            </a:r>
            <a:r>
              <a:rPr lang="ru-RU" sz="2000" b="1" dirty="0" smtClean="0">
                <a:solidFill>
                  <a:srgbClr val="C00000"/>
                </a:solidFill>
              </a:rPr>
              <a:t>1700 </a:t>
            </a:r>
            <a:r>
              <a:rPr lang="ru-RU" sz="2000" dirty="0" smtClean="0">
                <a:solidFill>
                  <a:schemeClr val="tx1"/>
                </a:solidFill>
              </a:rPr>
              <a:t>преподавателей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>
                <a:solidFill>
                  <a:srgbClr val="301D3B"/>
                </a:solidFill>
              </a:rPr>
              <a:t>зарубежных вузов прочитали лекции, оказали консультации в казахстанских вузах </a:t>
            </a:r>
            <a:endParaRPr lang="ru-RU" sz="2000" dirty="0">
              <a:solidFill>
                <a:srgbClr val="301D3B"/>
              </a:solidFill>
            </a:endParaRPr>
          </a:p>
        </p:txBody>
      </p:sp>
      <p:sp>
        <p:nvSpPr>
          <p:cNvPr id="6151" name="Rectangle 17"/>
          <p:cNvSpPr>
            <a:spLocks noChangeArrowheads="1"/>
          </p:cNvSpPr>
          <p:nvPr/>
        </p:nvSpPr>
        <p:spPr bwMode="auto">
          <a:xfrm>
            <a:off x="2344227" y="116632"/>
            <a:ext cx="46047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Привлечение зарубежных ученых 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6152" name="Rectangle 18"/>
          <p:cNvSpPr>
            <a:spLocks noChangeArrowheads="1"/>
          </p:cNvSpPr>
          <p:nvPr/>
        </p:nvSpPr>
        <p:spPr bwMode="auto">
          <a:xfrm>
            <a:off x="179512" y="3284984"/>
            <a:ext cx="8856539" cy="2031325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Студенты, магистранты, докторанты получили возможность: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слушать лекции лучших зарубежных профессоров «из первых рук»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найти лучших консультантов по научным исследованиям</a:t>
            </a:r>
          </a:p>
          <a:p>
            <a:pPr algn="ctr"/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Преподаватели получили возможность: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перенимать лучшие педагогические практики и технологии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проводить совместные научные исследования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79512" y="620688"/>
          <a:ext cx="87849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2304256"/>
                <a:gridCol w="2340260"/>
                <a:gridCol w="2196244"/>
              </a:tblGrid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Республиканский бюджет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2011 г.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2,5 млрд.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тг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(17,8 млн.дол. 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2012 г.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2,1млрд.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тг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(13,8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млн. дол.)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2013 г.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2,1 млрд.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тг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(13,8 млн. дол.)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83568" y="5517232"/>
          <a:ext cx="7704855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9709"/>
                <a:gridCol w="2485437"/>
                <a:gridCol w="260970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2011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90 млн. </a:t>
                      </a:r>
                      <a:r>
                        <a:rPr lang="ru-RU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тг</a:t>
                      </a:r>
                      <a:endParaRPr lang="ru-RU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56 профессоров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2012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75 млн. </a:t>
                      </a:r>
                      <a:r>
                        <a:rPr lang="ru-RU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тг</a:t>
                      </a:r>
                      <a:endParaRPr lang="ru-RU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46 профессоров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2013</a:t>
                      </a:r>
                    </a:p>
                    <a:p>
                      <a:r>
                        <a:rPr lang="ru-RU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64</a:t>
                      </a:r>
                      <a:r>
                        <a:rPr lang="ru-RU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млн. </a:t>
                      </a:r>
                      <a:r>
                        <a:rPr lang="ru-RU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тг</a:t>
                      </a:r>
                      <a:endParaRPr lang="ru-RU" baseline="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baseline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48 профессоров</a:t>
                      </a:r>
                      <a:endParaRPr lang="ru-RU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marL="4572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marL="9144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marL="1371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marL="18288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algn="r" eaLnBrk="1" hangingPunct="1">
              <a:buClr>
                <a:srgbClr val="FFFFFF"/>
              </a:buClr>
              <a:buFont typeface="Arial" pitchFamily="34" charset="0"/>
              <a:buNone/>
            </a:pPr>
            <a:fld id="{0F08FC7F-4675-4506-9955-5C66E2CE01E5}" type="slidenum">
              <a:rPr lang="en-GB" sz="14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buClr>
                  <a:srgbClr val="FFFFFF"/>
                </a:buClr>
                <a:buFont typeface="Arial" pitchFamily="34" charset="0"/>
                <a:buNone/>
              </a:pPr>
              <a:t>19</a:t>
            </a:fld>
            <a:endParaRPr lang="en-GB" sz="140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48" name="AutoShape 8"/>
          <p:cNvSpPr>
            <a:spLocks noChangeArrowheads="1"/>
          </p:cNvSpPr>
          <p:nvPr/>
        </p:nvSpPr>
        <p:spPr bwMode="auto">
          <a:xfrm>
            <a:off x="755650" y="1340768"/>
            <a:ext cx="7848600" cy="381635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360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algn="ctr">
              <a:buClr>
                <a:srgbClr val="0000FF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>
                <a:solidFill>
                  <a:srgbClr val="CD0535"/>
                </a:solidFill>
              </a:rPr>
              <a:t>БЛАГОДАРЮ ЗА ВНИМАНИЕ!</a:t>
            </a:r>
            <a:endParaRPr lang="en-GB" sz="3200">
              <a:solidFill>
                <a:srgbClr val="CD0535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C5645000-647D-46B3-A6C4-E0FDAA2572CA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800100" y="93663"/>
            <a:ext cx="7472363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952500" y="121196"/>
            <a:ext cx="7472363" cy="571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600" b="1" dirty="0" smtClean="0">
                <a:solidFill>
                  <a:srgbClr val="800000"/>
                </a:solidFill>
                <a:cs typeface="Arial" pitchFamily="34" charset="0"/>
              </a:rPr>
              <a:t>Общая характеристика высшего образования Республики Казахстан</a:t>
            </a:r>
            <a:endParaRPr lang="ru-RU" sz="2600" b="1" dirty="0">
              <a:solidFill>
                <a:srgbClr val="800000"/>
              </a:solidFill>
              <a:cs typeface="Arial" pitchFamily="34" charset="0"/>
            </a:endParaRPr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1143000"/>
            <a:ext cx="714375" cy="459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857250" y="836712"/>
            <a:ext cx="8143875" cy="58326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>
                <a:solidFill>
                  <a:srgbClr val="000000"/>
                </a:solidFill>
                <a:cs typeface="Arial" pitchFamily="34" charset="0"/>
              </a:rPr>
              <a:t>11 марта 2010 г. Казахстан единогласным решением 46 стран-участниц Болонского процесса </a:t>
            </a:r>
            <a:r>
              <a:rPr lang="ru-RU" sz="2400" dirty="0">
                <a:solidFill>
                  <a:srgbClr val="990000"/>
                </a:solidFill>
                <a:cs typeface="Arial" pitchFamily="34" charset="0"/>
              </a:rPr>
              <a:t>вступил в Европейскую зону высшего </a:t>
            </a:r>
            <a:r>
              <a:rPr lang="ru-RU" sz="2400" dirty="0" smtClean="0">
                <a:solidFill>
                  <a:srgbClr val="990000"/>
                </a:solidFill>
                <a:cs typeface="Arial" pitchFamily="34" charset="0"/>
              </a:rPr>
              <a:t>образования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>
                <a:solidFill>
                  <a:srgbClr val="000000"/>
                </a:solidFill>
                <a:cs typeface="Arial" pitchFamily="34" charset="0"/>
              </a:rPr>
              <a:t>введена 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трехуровневая модель подготовки </a:t>
            </a:r>
            <a:r>
              <a:rPr lang="ru-RU" sz="2400" dirty="0">
                <a:solidFill>
                  <a:srgbClr val="000000"/>
                </a:solidFill>
                <a:cs typeface="Arial" pitchFamily="34" charset="0"/>
              </a:rPr>
              <a:t>специалистов: </a:t>
            </a:r>
            <a:r>
              <a:rPr lang="ru-RU" sz="2400" dirty="0">
                <a:solidFill>
                  <a:srgbClr val="990000"/>
                </a:solidFill>
                <a:cs typeface="Arial" pitchFamily="34" charset="0"/>
              </a:rPr>
              <a:t>бакалавр – магистр – доктор </a:t>
            </a:r>
            <a:r>
              <a:rPr lang="ru-RU" sz="2400" dirty="0" err="1" smtClean="0">
                <a:solidFill>
                  <a:srgbClr val="990000"/>
                </a:solidFill>
                <a:cs typeface="Arial" pitchFamily="34" charset="0"/>
              </a:rPr>
              <a:t>Ph.D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внедрена </a:t>
            </a:r>
            <a:r>
              <a:rPr lang="ru-RU" sz="2400" dirty="0">
                <a:solidFill>
                  <a:srgbClr val="990000"/>
                </a:solidFill>
                <a:cs typeface="Arial" pitchFamily="34" charset="0"/>
              </a:rPr>
              <a:t>кредитная </a:t>
            </a:r>
            <a:r>
              <a:rPr lang="ru-RU" sz="2400" dirty="0" smtClean="0">
                <a:solidFill>
                  <a:srgbClr val="990000"/>
                </a:solidFill>
                <a:cs typeface="Arial" pitchFamily="34" charset="0"/>
              </a:rPr>
              <a:t>система обучения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функционирует </a:t>
            </a:r>
            <a:r>
              <a:rPr lang="ru-RU" sz="2400" dirty="0" smtClean="0">
                <a:solidFill>
                  <a:srgbClr val="C00000"/>
                </a:solidFill>
                <a:cs typeface="Arial" pitchFamily="34" charset="0"/>
              </a:rPr>
              <a:t>система  </a:t>
            </a:r>
            <a:r>
              <a:rPr lang="ru-RU" sz="2400" dirty="0">
                <a:solidFill>
                  <a:srgbClr val="C00000"/>
                </a:solidFill>
                <a:cs typeface="Arial" pitchFamily="34" charset="0"/>
              </a:rPr>
              <a:t>менеджмента </a:t>
            </a:r>
            <a:r>
              <a:rPr lang="ru-RU" sz="2400" dirty="0" smtClean="0">
                <a:solidFill>
                  <a:srgbClr val="C00000"/>
                </a:solidFill>
                <a:cs typeface="Arial" pitchFamily="34" charset="0"/>
              </a:rPr>
              <a:t>качества 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в управлении вузами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осуществлен переход к системе обеспечения и гарантии качества высшего образования: </a:t>
            </a:r>
            <a:r>
              <a:rPr lang="ru-RU" sz="2400" dirty="0" smtClean="0">
                <a:solidFill>
                  <a:srgbClr val="C00000"/>
                </a:solidFill>
                <a:cs typeface="Arial" pitchFamily="34" charset="0"/>
              </a:rPr>
              <a:t>национальная модель аккредитации </a:t>
            </a: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внедрено </a:t>
            </a:r>
            <a:r>
              <a:rPr lang="ru-RU" sz="2400" dirty="0">
                <a:solidFill>
                  <a:srgbClr val="C00000"/>
                </a:solidFill>
                <a:cs typeface="Arial" pitchFamily="34" charset="0"/>
              </a:rPr>
              <a:t>ранжирование </a:t>
            </a:r>
            <a:r>
              <a:rPr lang="ru-RU" sz="2400" dirty="0">
                <a:solidFill>
                  <a:srgbClr val="000000"/>
                </a:solidFill>
                <a:cs typeface="Arial" pitchFamily="34" charset="0"/>
              </a:rPr>
              <a:t>(рейтинг) </a:t>
            </a: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вузов</a:t>
            </a:r>
            <a:endParaRPr lang="ru-RU" sz="2400" dirty="0">
              <a:solidFill>
                <a:srgbClr val="000000"/>
              </a:solidFill>
              <a:cs typeface="Arial" pitchFamily="34" charset="0"/>
            </a:endParaRPr>
          </a:p>
          <a:p>
            <a:pPr algn="just">
              <a:buClr>
                <a:srgbClr val="003399"/>
              </a:buClr>
              <a:buFont typeface="Wingdings" pitchFamily="2" charset="2"/>
              <a:buChar char="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400" dirty="0" smtClean="0">
                <a:solidFill>
                  <a:srgbClr val="000000"/>
                </a:solidFill>
                <a:cs typeface="Arial" pitchFamily="34" charset="0"/>
              </a:rPr>
              <a:t>за счет средств республиканского бюджета в вузах созданы </a:t>
            </a:r>
            <a:r>
              <a:rPr lang="ru-RU" sz="2400" dirty="0" smtClean="0">
                <a:solidFill>
                  <a:srgbClr val="990000"/>
                </a:solidFill>
                <a:cs typeface="Arial" pitchFamily="34" charset="0"/>
              </a:rPr>
              <a:t>15 </a:t>
            </a:r>
            <a:r>
              <a:rPr lang="ru-RU" sz="2400" dirty="0">
                <a:solidFill>
                  <a:srgbClr val="990000"/>
                </a:solidFill>
                <a:cs typeface="Arial" pitchFamily="34" charset="0"/>
              </a:rPr>
              <a:t>лабораторий инженерного профиля и 5 открытых </a:t>
            </a:r>
            <a:r>
              <a:rPr lang="ru-RU" sz="2400" dirty="0" smtClean="0">
                <a:solidFill>
                  <a:srgbClr val="990000"/>
                </a:solidFill>
                <a:cs typeface="Arial" pitchFamily="34" charset="0"/>
              </a:rPr>
              <a:t>лабораторий</a:t>
            </a:r>
            <a:endParaRPr lang="ru-RU" sz="2400" dirty="0">
              <a:solidFill>
                <a:srgbClr val="990000"/>
              </a:solidFill>
              <a:cs typeface="Arial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C5645000-647D-46B3-A6C4-E0FDAA2572CA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539552" y="188913"/>
            <a:ext cx="8280919" cy="788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5000"/>
              </a:lnSpc>
              <a:buClr>
                <a:srgbClr val="3366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</a:rPr>
              <a:t>Ф</a:t>
            </a:r>
            <a:r>
              <a:rPr lang="en-GB" sz="2400" b="1" dirty="0" err="1" smtClean="0">
                <a:solidFill>
                  <a:srgbClr val="FF0000"/>
                </a:solidFill>
                <a:latin typeface="Times New Roman" pitchFamily="18" charset="0"/>
              </a:rPr>
              <a:t>орма</a:t>
            </a:r>
            <a:r>
              <a:rPr lang="en-GB" sz="2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Times New Roman" pitchFamily="18" charset="0"/>
              </a:rPr>
              <a:t>собственности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</a:rPr>
              <a:t> и о</a:t>
            </a:r>
            <a:r>
              <a:rPr lang="en-GB" sz="2400" b="1" dirty="0" err="1" smtClean="0">
                <a:solidFill>
                  <a:srgbClr val="FF0000"/>
                </a:solidFill>
                <a:latin typeface="Times New Roman" pitchFamily="18" charset="0"/>
              </a:rPr>
              <a:t>рганизационно-правовая</a:t>
            </a:r>
            <a:r>
              <a:rPr lang="en-GB" sz="2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imes New Roman" pitchFamily="18" charset="0"/>
              </a:rPr>
              <a:t>форма</a:t>
            </a:r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  <a:latin typeface="Times New Roman" pitchFamily="18" charset="0"/>
              </a:rPr>
              <a:t>высших</a:t>
            </a:r>
            <a:r>
              <a:rPr lang="en-GB" sz="2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imes New Roman" pitchFamily="18" charset="0"/>
              </a:rPr>
              <a:t>учебных</a:t>
            </a:r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GB" sz="2400" b="1" dirty="0" err="1">
                <a:solidFill>
                  <a:srgbClr val="FF0000"/>
                </a:solidFill>
                <a:latin typeface="Times New Roman" pitchFamily="18" charset="0"/>
              </a:rPr>
              <a:t>заведений</a:t>
            </a:r>
            <a:endParaRPr lang="en-GB" sz="2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/>
          </p:nvPr>
        </p:nvSpPr>
        <p:spPr>
          <a:xfrm>
            <a:off x="2700338" y="1484313"/>
            <a:ext cx="5780087" cy="4741862"/>
          </a:xfrm>
          <a:ln/>
        </p:spPr>
        <p:txBody>
          <a:bodyPr lIns="0" tIns="0" rIns="0" bIns="0" anchor="t"/>
          <a:lstStyle/>
          <a:p>
            <a:pPr marL="425450" indent="-320675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dirty="0" smtClean="0">
                <a:solidFill>
                  <a:srgbClr val="3333CC"/>
                </a:solidFill>
              </a:rPr>
              <a:t>В </a:t>
            </a:r>
            <a:r>
              <a:rPr lang="en-GB" sz="2400" b="1" dirty="0" err="1" smtClean="0">
                <a:solidFill>
                  <a:srgbClr val="3333CC"/>
                </a:solidFill>
              </a:rPr>
              <a:t>республике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en-GB" sz="2400" b="1" dirty="0" err="1" smtClean="0">
                <a:solidFill>
                  <a:srgbClr val="3333CC"/>
                </a:solidFill>
              </a:rPr>
              <a:t>функционируют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139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en-GB" sz="2400" b="1" dirty="0" err="1" smtClean="0">
                <a:solidFill>
                  <a:srgbClr val="3333CC"/>
                </a:solidFill>
              </a:rPr>
              <a:t>вузов</a:t>
            </a:r>
            <a:r>
              <a:rPr lang="en-GB" sz="2400" b="1" dirty="0" smtClean="0">
                <a:solidFill>
                  <a:srgbClr val="3333CC"/>
                </a:solidFill>
              </a:rPr>
              <a:t>: </a:t>
            </a:r>
            <a:r>
              <a:rPr lang="ru-RU" sz="2400" b="1" dirty="0" smtClean="0">
                <a:solidFill>
                  <a:srgbClr val="3333CC"/>
                </a:solidFill>
              </a:rPr>
              <a:t>и</a:t>
            </a:r>
            <a:r>
              <a:rPr lang="en-GB" sz="2400" b="1" dirty="0" smtClean="0">
                <a:solidFill>
                  <a:srgbClr val="3333CC"/>
                </a:solidFill>
              </a:rPr>
              <a:t>з </a:t>
            </a:r>
            <a:r>
              <a:rPr lang="en-GB" sz="2400" b="1" dirty="0" err="1" smtClean="0">
                <a:solidFill>
                  <a:srgbClr val="3333CC"/>
                </a:solidFill>
              </a:rPr>
              <a:t>них</a:t>
            </a:r>
            <a:r>
              <a:rPr lang="en-GB" sz="2400" b="1" dirty="0" smtClean="0">
                <a:solidFill>
                  <a:srgbClr val="3333CC"/>
                </a:solidFill>
              </a:rPr>
              <a:t>:</a:t>
            </a:r>
          </a:p>
          <a:p>
            <a:pPr marL="425450" indent="-320675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400" b="1" dirty="0" smtClean="0">
                <a:solidFill>
                  <a:srgbClr val="3333CC"/>
                </a:solidFill>
              </a:rPr>
              <a:t>г</a:t>
            </a:r>
            <a:r>
              <a:rPr lang="en-GB" sz="2400" b="1" dirty="0" err="1" smtClean="0">
                <a:solidFill>
                  <a:srgbClr val="3333CC"/>
                </a:solidFill>
              </a:rPr>
              <a:t>осударственной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en-GB" sz="2400" b="1" dirty="0" err="1" smtClean="0">
                <a:solidFill>
                  <a:srgbClr val="3333CC"/>
                </a:solidFill>
              </a:rPr>
              <a:t>собственности</a:t>
            </a:r>
            <a:r>
              <a:rPr lang="en-GB" sz="2400" b="1" dirty="0" smtClean="0">
                <a:solidFill>
                  <a:srgbClr val="3333CC"/>
                </a:solidFill>
              </a:rPr>
              <a:t>:</a:t>
            </a:r>
            <a:r>
              <a:rPr lang="ru-RU" sz="2400" b="1" dirty="0" smtClean="0">
                <a:solidFill>
                  <a:srgbClr val="3333CC"/>
                </a:solidFill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</a:rPr>
              <a:t>57</a:t>
            </a:r>
            <a:endParaRPr lang="en-GB" sz="2400" b="1" dirty="0" smtClean="0">
              <a:solidFill>
                <a:srgbClr val="FF0000"/>
              </a:solidFill>
            </a:endParaRPr>
          </a:p>
          <a:p>
            <a:pPr marL="425450" indent="-320675" algn="l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dirty="0" err="1" smtClean="0">
                <a:solidFill>
                  <a:srgbClr val="3333CC"/>
                </a:solidFill>
              </a:rPr>
              <a:t>национальные</a:t>
            </a:r>
            <a:r>
              <a:rPr lang="en-GB" sz="2400" b="1" dirty="0" smtClean="0">
                <a:solidFill>
                  <a:srgbClr val="3333CC"/>
                </a:solidFill>
              </a:rPr>
              <a:t> – 9</a:t>
            </a:r>
            <a:r>
              <a:rPr lang="ru-RU" sz="2400" b="1" dirty="0" smtClean="0">
                <a:solidFill>
                  <a:srgbClr val="3333CC"/>
                </a:solidFill>
              </a:rPr>
              <a:t> </a:t>
            </a:r>
          </a:p>
          <a:p>
            <a:pPr marL="425450" indent="-320675" algn="l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400" b="1" dirty="0" smtClean="0">
                <a:solidFill>
                  <a:srgbClr val="3333CC"/>
                </a:solidFill>
              </a:rPr>
              <a:t>международные – 2</a:t>
            </a:r>
            <a:endParaRPr lang="en-GB" sz="2400" b="1" dirty="0" smtClean="0">
              <a:solidFill>
                <a:srgbClr val="3333CC"/>
              </a:solidFill>
            </a:endParaRPr>
          </a:p>
          <a:p>
            <a:pPr marL="425450" indent="-320675" algn="l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dirty="0" err="1" smtClean="0">
                <a:solidFill>
                  <a:srgbClr val="3333CC"/>
                </a:solidFill>
              </a:rPr>
              <a:t>государственные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en-GB" sz="2400" b="1" dirty="0" err="1" smtClean="0">
                <a:solidFill>
                  <a:srgbClr val="3333CC"/>
                </a:solidFill>
              </a:rPr>
              <a:t>вузы</a:t>
            </a:r>
            <a:r>
              <a:rPr lang="en-GB" sz="2400" b="1" dirty="0" smtClean="0">
                <a:solidFill>
                  <a:srgbClr val="3333CC"/>
                </a:solidFill>
              </a:rPr>
              <a:t> – </a:t>
            </a:r>
            <a:r>
              <a:rPr lang="ru-RU" sz="2400" b="1" dirty="0" smtClean="0">
                <a:solidFill>
                  <a:srgbClr val="3333CC"/>
                </a:solidFill>
              </a:rPr>
              <a:t>33 </a:t>
            </a:r>
          </a:p>
          <a:p>
            <a:pPr marL="425450" indent="-320675" algn="l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400" b="1" dirty="0" smtClean="0">
                <a:solidFill>
                  <a:srgbClr val="3333CC"/>
                </a:solidFill>
              </a:rPr>
              <a:t>негражданские – 13</a:t>
            </a:r>
            <a:endParaRPr lang="en-GB" sz="2400" b="1" dirty="0" smtClean="0">
              <a:solidFill>
                <a:srgbClr val="3333CC"/>
              </a:solidFill>
            </a:endParaRPr>
          </a:p>
          <a:p>
            <a:pPr marL="425450" indent="-320675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dirty="0" err="1" smtClean="0">
                <a:solidFill>
                  <a:srgbClr val="3333CC"/>
                </a:solidFill>
              </a:rPr>
              <a:t>частной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en-GB" sz="2400" b="1" dirty="0" err="1" smtClean="0">
                <a:solidFill>
                  <a:srgbClr val="3333CC"/>
                </a:solidFill>
              </a:rPr>
              <a:t>собственности</a:t>
            </a:r>
            <a:r>
              <a:rPr lang="en-GB" sz="2400" b="1" dirty="0" smtClean="0">
                <a:solidFill>
                  <a:srgbClr val="3333CC"/>
                </a:solidFill>
              </a:rPr>
              <a:t>:</a:t>
            </a:r>
            <a:r>
              <a:rPr lang="ru-RU" sz="2400" b="1" dirty="0" smtClean="0">
                <a:solidFill>
                  <a:srgbClr val="3333CC"/>
                </a:solidFill>
              </a:rPr>
              <a:t> 61</a:t>
            </a:r>
            <a:endParaRPr lang="en-GB" sz="2400" b="1" dirty="0" smtClean="0">
              <a:solidFill>
                <a:srgbClr val="3333CC"/>
              </a:solidFill>
            </a:endParaRPr>
          </a:p>
          <a:p>
            <a:pPr marL="425450" indent="-320675" algn="l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dirty="0" err="1" smtClean="0">
                <a:solidFill>
                  <a:srgbClr val="3333CC"/>
                </a:solidFill>
              </a:rPr>
              <a:t>акционированны</a:t>
            </a:r>
            <a:r>
              <a:rPr lang="ru-RU" sz="2400" b="1" dirty="0" smtClean="0">
                <a:solidFill>
                  <a:srgbClr val="3333CC"/>
                </a:solidFill>
              </a:rPr>
              <a:t>е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en-GB" sz="2400" b="1" dirty="0" err="1" smtClean="0">
                <a:solidFill>
                  <a:srgbClr val="3333CC"/>
                </a:solidFill>
              </a:rPr>
              <a:t>вуз</a:t>
            </a:r>
            <a:r>
              <a:rPr lang="ru-RU" sz="2400" b="1" dirty="0" err="1" smtClean="0">
                <a:solidFill>
                  <a:srgbClr val="3333CC"/>
                </a:solidFill>
              </a:rPr>
              <a:t>ы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r>
              <a:rPr lang="ru-RU" sz="2400" b="1" dirty="0" smtClean="0">
                <a:solidFill>
                  <a:srgbClr val="3333CC"/>
                </a:solidFill>
              </a:rPr>
              <a:t>– 16 </a:t>
            </a:r>
          </a:p>
          <a:p>
            <a:pPr marL="425450" indent="-320675" algn="l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400" b="1" dirty="0" smtClean="0">
                <a:solidFill>
                  <a:srgbClr val="3333CC"/>
                </a:solidFill>
              </a:rPr>
              <a:t>частные вузы – 45 </a:t>
            </a:r>
            <a:r>
              <a:rPr lang="en-GB" sz="2400" b="1" dirty="0" smtClean="0">
                <a:solidFill>
                  <a:srgbClr val="3333CC"/>
                </a:solidFill>
              </a:rPr>
              <a:t> </a:t>
            </a:r>
            <a:endParaRPr lang="ru-RU" sz="2400" b="1" dirty="0" smtClean="0">
              <a:solidFill>
                <a:srgbClr val="3333CC"/>
              </a:solidFill>
            </a:endParaRPr>
          </a:p>
          <a:p>
            <a:pPr marL="425450" indent="-320675" algn="l" hangingPunct="1">
              <a:lnSpc>
                <a:spcPct val="90000"/>
              </a:lnSpc>
              <a:spcBef>
                <a:spcPts val="750"/>
              </a:spcBef>
              <a:buClr>
                <a:srgbClr val="336666"/>
              </a:buClr>
              <a:buSzPct val="7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6613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dirty="0" smtClean="0">
                <a:solidFill>
                  <a:srgbClr val="3333CC"/>
                </a:solidFill>
              </a:rPr>
              <a:t> </a:t>
            </a:r>
          </a:p>
        </p:txBody>
      </p:sp>
      <p:pic>
        <p:nvPicPr>
          <p:cNvPr id="102404" name="Picture 4" descr="лого МОН Р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773238"/>
            <a:ext cx="2305050" cy="2305050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5AF4E957-1E96-4C81-901E-905ACE79E09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ru-RU" smtClean="0"/>
              <a:t>Москва, 2013</a:t>
            </a:r>
          </a:p>
        </p:txBody>
      </p:sp>
      <p:sp>
        <p:nvSpPr>
          <p:cNvPr id="717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1C9CC5-6950-4810-BE17-4B0552A84209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576263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</a:rPr>
              <a:t>Современные тренды высшего образования</a:t>
            </a:r>
            <a:endParaRPr lang="ru-RU" sz="4000" b="1" dirty="0" smtClean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712"/>
            <a:ext cx="8642350" cy="5616476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Европейские рамки квалификации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Академическая мобильность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Интернационализация образования</a:t>
            </a:r>
          </a:p>
          <a:p>
            <a:pPr eaLnBrk="1" hangingPunct="1"/>
            <a:r>
              <a:rPr lang="ru-RU" sz="3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Двудипломное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образование, совместные образовательные программы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Интеграция образования и науки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Сотрудничество с работодателями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Студенческое самоуправление</a:t>
            </a: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ru-RU" smtClean="0"/>
              <a:t>Москва, 2013</a:t>
            </a:r>
          </a:p>
        </p:txBody>
      </p:sp>
      <p:sp>
        <p:nvSpPr>
          <p:cNvPr id="8195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4DF54C2-A353-423D-9ECC-FE01480508DB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647576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</a:rPr>
              <a:t>Современные тренды высшего образования</a:t>
            </a:r>
            <a:endParaRPr lang="ru-RU" sz="4000" b="1" dirty="0" smtClean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904655"/>
          </a:xfrm>
        </p:spPr>
        <p:txBody>
          <a:bodyPr/>
          <a:lstStyle/>
          <a:p>
            <a:pPr eaLnBrk="1" hangingPunct="1"/>
            <a:r>
              <a:rPr lang="ru-RU" sz="3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Полиязычное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образование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Дуальная система обучения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Модульное обучение</a:t>
            </a:r>
          </a:p>
          <a:p>
            <a:pPr eaLnBrk="1" hangingPunct="1"/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Республиканский конкурс на государственный грант «Лучший преподаватель вуза», размер гранта 2000 кратный МРП – 3 462 000 тенге (около 23 тысяч долларов США)    </a:t>
            </a: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ru-RU" smtClean="0"/>
              <a:t>Москва, 2013</a:t>
            </a:r>
          </a:p>
        </p:txBody>
      </p:sp>
      <p:sp>
        <p:nvSpPr>
          <p:cNvPr id="717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1C9CC5-6950-4810-BE17-4B0552A84209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576263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FF00FF"/>
                </a:solidFill>
                <a:latin typeface="Times New Roman" pitchFamily="18" charset="0"/>
              </a:rPr>
              <a:t>Национальные рамки квалификации</a:t>
            </a:r>
            <a:endParaRPr lang="ru-RU" sz="4000" b="1" dirty="0" smtClean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4704"/>
            <a:ext cx="8642350" cy="5688484"/>
          </a:xfrm>
        </p:spPr>
        <p:txBody>
          <a:bodyPr/>
          <a:lstStyle/>
          <a:p>
            <a:pPr algn="just" eaLnBrk="1" hangingPunct="1">
              <a:buNone/>
            </a:pPr>
            <a:r>
              <a:rPr lang="ru-RU" b="1" dirty="0" smtClean="0">
                <a:latin typeface="Times New Roman" pitchFamily="18" charset="0"/>
              </a:rPr>
              <a:t>В соответствии с Европейскими рамками квалификации утверждены Национальные рамки квалификации (совместный приказ МОН РК 28.09.2012 г. № 444 и МТСЗН РК  24.09.2012 г. № 373)</a:t>
            </a:r>
          </a:p>
          <a:p>
            <a:pPr algn="just" eaLnBrk="1" hangingPunct="1">
              <a:buNone/>
            </a:pPr>
            <a:r>
              <a:rPr lang="ru-RU" b="1" dirty="0" smtClean="0">
                <a:latin typeface="Times New Roman" pitchFamily="18" charset="0"/>
              </a:rPr>
              <a:t>НРК: </a:t>
            </a:r>
            <a:r>
              <a:rPr lang="ru-RU" b="1" dirty="0" smtClean="0">
                <a:latin typeface="Times New Roman" pitchFamily="18" charset="0"/>
              </a:rPr>
              <a:t>8 квалификационных уровней </a:t>
            </a:r>
            <a:endParaRPr lang="ru-RU" b="1" dirty="0" smtClean="0">
              <a:latin typeface="Times New Roman" pitchFamily="18" charset="0"/>
            </a:endParaRPr>
          </a:p>
          <a:p>
            <a:pPr algn="just" eaLnBrk="1" hangingPunct="1">
              <a:buNone/>
            </a:pPr>
            <a:r>
              <a:rPr lang="ru-RU" b="1" dirty="0" smtClean="0">
                <a:latin typeface="Times New Roman" pitchFamily="18" charset="0"/>
              </a:rPr>
              <a:t>          основа </a:t>
            </a:r>
            <a:r>
              <a:rPr lang="ru-RU" b="1" dirty="0" smtClean="0">
                <a:latin typeface="Times New Roman" pitchFamily="18" charset="0"/>
              </a:rPr>
              <a:t>разработки отраслевых рамок квалификации и профессиональных стандартов.</a:t>
            </a: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3600" b="1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  <a:p>
            <a:pPr eaLnBrk="1" hangingPunct="1"/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/>
          <p:cNvSpPr>
            <a:spLocks noChangeArrowheads="1"/>
          </p:cNvSpPr>
          <p:nvPr/>
        </p:nvSpPr>
        <p:spPr bwMode="auto">
          <a:xfrm>
            <a:off x="345067" y="1012031"/>
            <a:ext cx="8475662" cy="2041525"/>
          </a:xfrm>
          <a:prstGeom prst="roundRect">
            <a:avLst>
              <a:gd name="adj" fmla="val 5884"/>
            </a:avLst>
          </a:prstGeom>
          <a:solidFill>
            <a:schemeClr val="tx2">
              <a:lumMod val="40000"/>
              <a:lumOff val="60000"/>
              <a:alpha val="49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upright="1"/>
          <a:lstStyle/>
          <a:p>
            <a:pPr>
              <a:defRPr/>
            </a:pPr>
            <a:endParaRPr lang="ru-RU"/>
          </a:p>
        </p:txBody>
      </p:sp>
      <p:grpSp>
        <p:nvGrpSpPr>
          <p:cNvPr id="23" name="Группа 23"/>
          <p:cNvGrpSpPr/>
          <p:nvPr/>
        </p:nvGrpSpPr>
        <p:grpSpPr>
          <a:xfrm>
            <a:off x="2169104" y="1248568"/>
            <a:ext cx="6175375" cy="3544888"/>
            <a:chOff x="2169104" y="1248568"/>
            <a:chExt cx="6175375" cy="3544888"/>
          </a:xfrm>
        </p:grpSpPr>
        <p:sp>
          <p:nvSpPr>
            <p:cNvPr id="3" name="Rectangle 4"/>
            <p:cNvSpPr>
              <a:spLocks noChangeArrowheads="1"/>
            </p:cNvSpPr>
            <p:nvPr/>
          </p:nvSpPr>
          <p:spPr bwMode="auto">
            <a:xfrm>
              <a:off x="2169104" y="1248568"/>
              <a:ext cx="6175375" cy="1274763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 w="25400">
              <a:prstDash val="sysDash"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" upright="1"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000">
                  <a:ea typeface="Calibri"/>
                  <a:cs typeface="Times New Roman"/>
                </a:rPr>
                <a:t>Послевузовское образование</a:t>
              </a:r>
              <a:endParaRPr lang="ru-RU" sz="1100">
                <a:ea typeface="Calibri"/>
                <a:cs typeface="Times New Roman"/>
              </a:endParaRPr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2169104" y="3580606"/>
              <a:ext cx="6175375" cy="1212850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 w="25400">
              <a:prstDash val="sysDash"/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" upright="1"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000">
                  <a:ea typeface="Calibri"/>
                  <a:cs typeface="Times New Roman"/>
                </a:rPr>
                <a:t>Среднее образование</a:t>
              </a:r>
              <a:endParaRPr lang="ru-RU" sz="1100">
                <a:ea typeface="Calibri"/>
                <a:cs typeface="Times New Roman"/>
              </a:endParaRPr>
            </a:p>
          </p:txBody>
        </p:sp>
      </p:grpSp>
      <p:grpSp>
        <p:nvGrpSpPr>
          <p:cNvPr id="24" name="Группа 22"/>
          <p:cNvGrpSpPr/>
          <p:nvPr/>
        </p:nvGrpSpPr>
        <p:grpSpPr>
          <a:xfrm>
            <a:off x="900692" y="1518443"/>
            <a:ext cx="5943600" cy="4749800"/>
            <a:chOff x="900692" y="1518443"/>
            <a:chExt cx="5943600" cy="4749800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2464379" y="5898356"/>
              <a:ext cx="4379913" cy="3698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0. Дошкольное воспитание и обучение</a:t>
              </a: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2464379" y="5391943"/>
              <a:ext cx="4379913" cy="3698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1. Начальное образование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464379" y="4863306"/>
              <a:ext cx="4379913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2. Основное среднее образование</a:t>
              </a: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2464379" y="4296568"/>
              <a:ext cx="4379913" cy="3698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3. Общее среднее образование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2464379" y="3731418"/>
              <a:ext cx="4379913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 dirty="0">
                  <a:ea typeface="Calibri"/>
                  <a:cs typeface="Times New Roman"/>
                </a:rPr>
                <a:t>4. Техническое и профессиональное образование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2451679" y="3104356"/>
              <a:ext cx="4379913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5. Послесреднее образование</a:t>
              </a: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2464379" y="2599531"/>
              <a:ext cx="4379913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6. Высшее образование</a:t>
              </a:r>
              <a:r>
                <a:rPr lang="en-US" sz="1100">
                  <a:ea typeface="Calibri"/>
                  <a:cs typeface="Times New Roman"/>
                </a:rPr>
                <a:t> (</a:t>
              </a:r>
              <a:r>
                <a:rPr lang="ru-RU" sz="1100">
                  <a:ea typeface="Calibri"/>
                  <a:cs typeface="Times New Roman"/>
                </a:rPr>
                <a:t>Бакалавриат</a:t>
              </a:r>
              <a:r>
                <a:rPr lang="en-US" sz="1100">
                  <a:ea typeface="Calibri"/>
                  <a:cs typeface="Times New Roman"/>
                </a:rPr>
                <a:t>)</a:t>
              </a:r>
              <a:endParaRPr lang="ru-RU" sz="1100">
                <a:ea typeface="Calibri"/>
                <a:cs typeface="Times New Roman"/>
              </a:endParaRPr>
            </a:p>
          </p:txBody>
        </p:sp>
        <p:sp>
          <p:nvSpPr>
            <p:cNvPr id="12" name="Text Box 13"/>
            <p:cNvSpPr txBox="1">
              <a:spLocks noChangeArrowheads="1"/>
            </p:cNvSpPr>
            <p:nvPr/>
          </p:nvSpPr>
          <p:spPr bwMode="auto">
            <a:xfrm>
              <a:off x="2464379" y="2048668"/>
              <a:ext cx="4379913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7. Магистратура</a:t>
              </a: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2464379" y="1518443"/>
              <a:ext cx="4379913" cy="3698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8. Докторантура </a:t>
              </a:r>
              <a:r>
                <a:rPr lang="en-US" sz="1100">
                  <a:ea typeface="Calibri"/>
                  <a:cs typeface="Times New Roman"/>
                </a:rPr>
                <a:t>PhD</a:t>
              </a:r>
              <a:endParaRPr lang="ru-RU" sz="1100">
                <a:ea typeface="Calibri"/>
                <a:cs typeface="Times New Roman"/>
              </a:endParaRP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900692" y="5391943"/>
              <a:ext cx="923925" cy="7381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 dirty="0">
                  <a:ea typeface="Calibri"/>
                  <a:cs typeface="Times New Roman"/>
                </a:rPr>
                <a:t>ЕРК 1.</a:t>
              </a:r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900692" y="4863306"/>
              <a:ext cx="923925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ЕРК 2.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900692" y="4296568"/>
              <a:ext cx="923925" cy="3698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ЕРК 3.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>
              <a:off x="900692" y="3731418"/>
              <a:ext cx="923925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ЕРК 4.</a:t>
              </a:r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900692" y="3104356"/>
              <a:ext cx="923925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ЕРК 5.</a:t>
              </a:r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900692" y="2599531"/>
              <a:ext cx="923925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ЕРК 6.</a:t>
              </a:r>
            </a:p>
          </p:txBody>
        </p:sp>
        <p:sp>
          <p:nvSpPr>
            <p:cNvPr id="20" name="Text Box 21"/>
            <p:cNvSpPr txBox="1">
              <a:spLocks noChangeArrowheads="1"/>
            </p:cNvSpPr>
            <p:nvPr/>
          </p:nvSpPr>
          <p:spPr bwMode="auto">
            <a:xfrm>
              <a:off x="900692" y="2048668"/>
              <a:ext cx="923925" cy="36830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ЕРК 7.</a:t>
              </a:r>
            </a:p>
          </p:txBody>
        </p:sp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900692" y="1518443"/>
              <a:ext cx="923925" cy="3698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upright="1"/>
            <a:lstStyle/>
            <a:p>
              <a:pPr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ЕРК 8.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0" y="117793"/>
            <a:ext cx="91233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НРК в сопоставлении с европейскими рамками</a:t>
            </a:r>
            <a:endParaRPr lang="ru-RU" sz="2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5" name="Номер слайда 2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828FE2-BFB6-438D-A65F-649DD70D4A0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176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ru-RU" smtClean="0"/>
              <a:t>Москва, 2013</a:t>
            </a:r>
          </a:p>
        </p:txBody>
      </p:sp>
      <p:sp>
        <p:nvSpPr>
          <p:cNvPr id="14339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DE8A8C8-32FE-4CEF-9B14-1728D3A4DE6C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576263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solidFill>
                  <a:srgbClr val="FF00FF"/>
                </a:solidFill>
                <a:latin typeface="Times New Roman" pitchFamily="18" charset="0"/>
              </a:rPr>
              <a:t>Что нового?</a:t>
            </a:r>
            <a:endParaRPr lang="ru-RU" sz="4000" b="1" smtClean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111750"/>
          </a:xfrm>
        </p:spPr>
        <p:txBody>
          <a:bodyPr/>
          <a:lstStyle/>
          <a:p>
            <a:r>
              <a:rPr lang="ru-RU" sz="2400" smtClean="0"/>
              <a:t>Упраздняются стандарты специальностей высшего и послевузовского образования</a:t>
            </a:r>
          </a:p>
          <a:p>
            <a:r>
              <a:rPr lang="ru-RU" sz="2400" smtClean="0"/>
              <a:t>Постановлением Правительства утверждены ГОСО высшего и послевузовского образования (Основные положения)</a:t>
            </a:r>
          </a:p>
          <a:p>
            <a:r>
              <a:rPr lang="ru-RU" sz="2400" smtClean="0"/>
              <a:t>МОН РК утверждают типовые учебные планы специальностей и типовые учебные программы по дисциплинам обязательного компонента</a:t>
            </a:r>
          </a:p>
          <a:p>
            <a:r>
              <a:rPr lang="ru-RU" sz="2400" smtClean="0"/>
              <a:t>ВУЗы самостоятельно разрабатывают образовательные программы по специальностям обучения </a:t>
            </a:r>
          </a:p>
          <a:p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2400" smtClean="0"/>
          </a:p>
          <a:p>
            <a:pPr eaLnBrk="1" hangingPunct="1"/>
            <a:endParaRPr lang="ru-RU" sz="3600" b="1" smtClean="0">
              <a:latin typeface="Times New Roman" pitchFamily="18" charset="0"/>
            </a:endParaRPr>
          </a:p>
          <a:p>
            <a:pPr eaLnBrk="1" hangingPunct="1"/>
            <a:endParaRPr lang="ru-RU" sz="3600" b="1" smtClean="0">
              <a:latin typeface="Times New Roman" pitchFamily="18" charset="0"/>
            </a:endParaRPr>
          </a:p>
          <a:p>
            <a:pPr eaLnBrk="1" hangingPunct="1"/>
            <a:endParaRPr lang="ru-RU" sz="3600" b="1" smtClean="0">
              <a:latin typeface="Times New Roman" pitchFamily="18" charset="0"/>
            </a:endParaRPr>
          </a:p>
          <a:p>
            <a:pPr eaLnBrk="1" hangingPunct="1"/>
            <a:endParaRPr lang="ru-RU" sz="3600" b="1" smtClean="0">
              <a:latin typeface="Times New Roman" pitchFamily="18" charset="0"/>
            </a:endParaRPr>
          </a:p>
          <a:p>
            <a:pPr eaLnBrk="1" hangingPunct="1"/>
            <a:endParaRPr lang="ru-RU" sz="3600" b="1" smtClean="0">
              <a:latin typeface="Times New Roman" pitchFamily="18" charset="0"/>
            </a:endParaRPr>
          </a:p>
          <a:p>
            <a:pPr eaLnBrk="1" hangingPunct="1"/>
            <a:endParaRPr lang="ru-RU" sz="2800" smtClean="0">
              <a:latin typeface="Times New Roman" pitchFamily="18" charset="0"/>
            </a:endParaRPr>
          </a:p>
          <a:p>
            <a:pPr eaLnBrk="1" hangingPunct="1"/>
            <a:endParaRPr lang="ru-RU" sz="28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7D2D581-9028-4E54-8C2D-92A491C50068}" type="slidenum">
              <a:rPr lang="ru-RU" smtClean="0"/>
              <a:pPr/>
              <a:t>9</a:t>
            </a:fld>
            <a:endParaRPr lang="ru-RU" smtClean="0"/>
          </a:p>
        </p:txBody>
      </p:sp>
      <p:graphicFrame>
        <p:nvGraphicFramePr>
          <p:cNvPr id="2" name="Схема 1"/>
          <p:cNvGraphicFramePr/>
          <p:nvPr/>
        </p:nvGraphicFramePr>
        <p:xfrm>
          <a:off x="1252848" y="1230640"/>
          <a:ext cx="7884876" cy="3201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2" name="Picture 2" descr="http://www.primorye24.ru/uploads/images/2012/kb1323943412uchitel_molodoy.jpg"/>
          <p:cNvPicPr>
            <a:picLocks noChangeAspect="1" noChangeArrowheads="1"/>
          </p:cNvPicPr>
          <p:nvPr/>
        </p:nvPicPr>
        <p:blipFill>
          <a:blip r:embed="rId7" cstate="email">
            <a:extLst/>
          </a:blip>
          <a:srcRect/>
          <a:stretch>
            <a:fillRect/>
          </a:stretch>
        </p:blipFill>
        <p:spPr bwMode="auto">
          <a:xfrm>
            <a:off x="1333873" y="1304182"/>
            <a:ext cx="1599730" cy="85136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3" name="Picture 4" descr="on_steps"/>
          <p:cNvPicPr>
            <a:picLocks noChangeAspect="1" noChangeArrowheads="1"/>
          </p:cNvPicPr>
          <p:nvPr/>
        </p:nvPicPr>
        <p:blipFill>
          <a:blip r:embed="rId8" cstate="print">
            <a:extLst/>
          </a:blip>
          <a:srcRect/>
          <a:stretch>
            <a:fillRect/>
          </a:stretch>
        </p:blipFill>
        <p:spPr bwMode="auto">
          <a:xfrm>
            <a:off x="4533266" y="1254135"/>
            <a:ext cx="1224136" cy="1132715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cxnSp>
        <p:nvCxnSpPr>
          <p:cNvPr id="11" name="Прямая со стрелкой 10"/>
          <p:cNvCxnSpPr/>
          <p:nvPr/>
        </p:nvCxnSpPr>
        <p:spPr>
          <a:xfrm>
            <a:off x="3059113" y="1700213"/>
            <a:ext cx="1366837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19"/>
          <p:cNvGrpSpPr>
            <a:grpSpLocks/>
          </p:cNvGrpSpPr>
          <p:nvPr/>
        </p:nvGrpSpPr>
        <p:grpSpPr bwMode="auto">
          <a:xfrm>
            <a:off x="2987675" y="1844675"/>
            <a:ext cx="1465263" cy="481013"/>
            <a:chOff x="30759" y="1346435"/>
            <a:chExt cx="1890400" cy="70133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30759" y="1346435"/>
              <a:ext cx="1890400" cy="70133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Прямоугольник 21"/>
            <p:cNvSpPr/>
            <p:nvPr/>
          </p:nvSpPr>
          <p:spPr>
            <a:xfrm>
              <a:off x="30759" y="1346435"/>
              <a:ext cx="1890400" cy="7013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85344" tIns="85344" rIns="85344" bIns="0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200">
                  <a:solidFill>
                    <a:srgbClr val="000000"/>
                  </a:solidFill>
                  <a:latin typeface="Calibri" pitchFamily="34" charset="0"/>
                </a:rPr>
                <a:t>Профессиональ-ные стандарты</a:t>
              </a:r>
            </a:p>
          </p:txBody>
        </p:sp>
      </p:grpSp>
      <p:grpSp>
        <p:nvGrpSpPr>
          <p:cNvPr id="5" name="Группа 23"/>
          <p:cNvGrpSpPr>
            <a:grpSpLocks/>
          </p:cNvGrpSpPr>
          <p:nvPr/>
        </p:nvGrpSpPr>
        <p:grpSpPr bwMode="auto">
          <a:xfrm rot="3322332">
            <a:off x="1881187" y="2870201"/>
            <a:ext cx="1376363" cy="461962"/>
            <a:chOff x="-171984" y="1337036"/>
            <a:chExt cx="2093143" cy="95399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23575" y="1318479"/>
              <a:ext cx="1890346" cy="70156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Прямоугольник 25"/>
            <p:cNvSpPr/>
            <p:nvPr/>
          </p:nvSpPr>
          <p:spPr>
            <a:xfrm>
              <a:off x="-173041" y="1336576"/>
              <a:ext cx="1890346" cy="9539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85344" tIns="85344" rIns="85344" bIns="0" spcCol="1270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accent4">
                      <a:lumMod val="50000"/>
                    </a:schemeClr>
                  </a:solidFill>
                </a:rPr>
                <a:t>выпускники</a:t>
              </a:r>
            </a:p>
          </p:txBody>
        </p:sp>
      </p:grpSp>
      <p:cxnSp>
        <p:nvCxnSpPr>
          <p:cNvPr id="19" name="Прямая со стрелкой 18"/>
          <p:cNvCxnSpPr/>
          <p:nvPr/>
        </p:nvCxnSpPr>
        <p:spPr>
          <a:xfrm>
            <a:off x="2630488" y="2455863"/>
            <a:ext cx="557212" cy="8191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5292080" y="3789040"/>
            <a:ext cx="12954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32"/>
          <p:cNvGrpSpPr>
            <a:grpSpLocks/>
          </p:cNvGrpSpPr>
          <p:nvPr/>
        </p:nvGrpSpPr>
        <p:grpSpPr bwMode="auto">
          <a:xfrm>
            <a:off x="5148064" y="4005064"/>
            <a:ext cx="1587500" cy="293688"/>
            <a:chOff x="30759" y="1346435"/>
            <a:chExt cx="1890400" cy="701338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30759" y="1346435"/>
              <a:ext cx="1890400" cy="70133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Прямоугольник 34"/>
            <p:cNvSpPr/>
            <p:nvPr/>
          </p:nvSpPr>
          <p:spPr>
            <a:xfrm>
              <a:off x="30759" y="1346435"/>
              <a:ext cx="1890400" cy="7013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85344" tIns="85344" rIns="85344" bIns="0" spcCol="1270"/>
            <a:lstStyle/>
            <a:p>
              <a:pPr algn="ctr" defTabSz="533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>
                  <a:solidFill>
                    <a:schemeClr val="accent4">
                      <a:lumMod val="50000"/>
                    </a:schemeClr>
                  </a:solidFill>
                </a:rPr>
                <a:t>сертификация</a:t>
              </a:r>
            </a:p>
          </p:txBody>
        </p:sp>
      </p:grpSp>
      <p:sp>
        <p:nvSpPr>
          <p:cNvPr id="13324" name="Rectangle 23"/>
          <p:cNvSpPr>
            <a:spLocks noChangeArrowheads="1"/>
          </p:cNvSpPr>
          <p:nvPr/>
        </p:nvSpPr>
        <p:spPr bwMode="auto">
          <a:xfrm>
            <a:off x="755650" y="260350"/>
            <a:ext cx="8218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rgbClr val="002060"/>
                </a:solidFill>
              </a:rPr>
              <a:t>НЕЗАВИСИМАЯ СИСТЕМА ПОДТВЕРЖДЕНИЯ КВАЛИФИКАЦИИ</a:t>
            </a:r>
          </a:p>
        </p:txBody>
      </p:sp>
      <p:sp>
        <p:nvSpPr>
          <p:cNvPr id="13325" name="Rectangle 25"/>
          <p:cNvSpPr>
            <a:spLocks noChangeArrowheads="1"/>
          </p:cNvSpPr>
          <p:nvPr/>
        </p:nvSpPr>
        <p:spPr bwMode="auto">
          <a:xfrm>
            <a:off x="971550" y="4941888"/>
            <a:ext cx="7559675" cy="119062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b="1" dirty="0">
                <a:solidFill>
                  <a:srgbClr val="0000CC"/>
                </a:solidFill>
              </a:rPr>
              <a:t>Повысится профессионализм выпускников вузов</a:t>
            </a:r>
            <a:r>
              <a:rPr lang="ru-RU" b="1" dirty="0" smtClean="0">
                <a:solidFill>
                  <a:srgbClr val="0000CC"/>
                </a:solidFill>
              </a:rPr>
              <a:t>, их </a:t>
            </a:r>
            <a:r>
              <a:rPr lang="ru-RU" b="1" dirty="0" err="1">
                <a:solidFill>
                  <a:srgbClr val="0000CC"/>
                </a:solidFill>
              </a:rPr>
              <a:t>востребованность</a:t>
            </a:r>
            <a:r>
              <a:rPr lang="ru-RU" b="1" dirty="0">
                <a:solidFill>
                  <a:srgbClr val="0000CC"/>
                </a:solidFill>
              </a:rPr>
              <a:t> и конкурентоспособность</a:t>
            </a:r>
          </a:p>
          <a:p>
            <a:pPr algn="just">
              <a:buFont typeface="Arial" pitchFamily="34" charset="0"/>
              <a:buChar char="•"/>
            </a:pPr>
            <a:r>
              <a:rPr lang="ru-RU" b="1" dirty="0">
                <a:solidFill>
                  <a:srgbClr val="0000CC"/>
                </a:solidFill>
              </a:rPr>
              <a:t>Учебные программы будут корректироваться в соответствии с требованиями рынка труда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Lucida Sans Unicode"/>
      </a:majorFont>
      <a:minorFont>
        <a:latin typeface="Calibri"/>
        <a:ea typeface="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5372</TotalTime>
  <Words>1298</Words>
  <Application>Microsoft Office PowerPoint</Application>
  <PresentationFormat>Экран (4:3)</PresentationFormat>
  <Paragraphs>280</Paragraphs>
  <Slides>19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Современные тренды высшего образования</vt:lpstr>
      <vt:lpstr>Современные тренды высшего образования</vt:lpstr>
      <vt:lpstr>Национальные рамки квалификации</vt:lpstr>
      <vt:lpstr>Слайд 7</vt:lpstr>
      <vt:lpstr>Что нового?</vt:lpstr>
      <vt:lpstr>Слайд 9</vt:lpstr>
      <vt:lpstr>Трехуровневая модель подготовки специалистов</vt:lpstr>
      <vt:lpstr>Трехуровневая модель подготовки специалистов</vt:lpstr>
      <vt:lpstr>Трехуровневая модель подготовки специалистов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ооо</dc:title>
  <dc:creator>Admin</dc:creator>
  <cp:lastModifiedBy>ПГУ</cp:lastModifiedBy>
  <cp:revision>481</cp:revision>
  <cp:lastPrinted>2012-01-06T05:17:49Z</cp:lastPrinted>
  <dcterms:created xsi:type="dcterms:W3CDTF">2010-06-04T10:41:38Z</dcterms:created>
  <dcterms:modified xsi:type="dcterms:W3CDTF">2013-03-20T12:58:00Z</dcterms:modified>
</cp:coreProperties>
</file>