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7" r:id="rId5"/>
    <p:sldId id="278" r:id="rId6"/>
    <p:sldId id="279" r:id="rId7"/>
    <p:sldId id="280" r:id="rId8"/>
    <p:sldId id="281" r:id="rId9"/>
    <p:sldId id="282" r:id="rId10"/>
    <p:sldId id="287" r:id="rId11"/>
    <p:sldId id="285" r:id="rId12"/>
    <p:sldId id="283" r:id="rId13"/>
    <p:sldId id="28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01" autoAdjust="0"/>
    <p:restoredTop sz="94660"/>
  </p:normalViewPr>
  <p:slideViewPr>
    <p:cSldViewPr>
      <p:cViewPr>
        <p:scale>
          <a:sx n="100" d="100"/>
          <a:sy n="100" d="100"/>
        </p:scale>
        <p:origin x="-52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explosion val="27"/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49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"/>
          </c:dPt>
          <c:dPt>
            <c:idx val="1"/>
            <c:explosion val="9"/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0.png"/><Relationship Id="rId7" Type="http://schemas.openxmlformats.org/officeDocument/2006/relationships/image" Target="../media/image4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35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5.gif"/><Relationship Id="rId10" Type="http://schemas.openxmlformats.org/officeDocument/2006/relationships/image" Target="../media/image15.jpeg"/><Relationship Id="rId4" Type="http://schemas.openxmlformats.org/officeDocument/2006/relationships/image" Target="../media/image10.gif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.gif"/><Relationship Id="rId18" Type="http://schemas.openxmlformats.org/officeDocument/2006/relationships/image" Target="../media/image29.gif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12" Type="http://schemas.openxmlformats.org/officeDocument/2006/relationships/image" Target="../media/image7.gif"/><Relationship Id="rId17" Type="http://schemas.openxmlformats.org/officeDocument/2006/relationships/image" Target="../media/image28.gif"/><Relationship Id="rId2" Type="http://schemas.openxmlformats.org/officeDocument/2006/relationships/image" Target="../media/image18.jpe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1.gif"/><Relationship Id="rId5" Type="http://schemas.openxmlformats.org/officeDocument/2006/relationships/image" Target="../media/image20.jpeg"/><Relationship Id="rId15" Type="http://schemas.openxmlformats.org/officeDocument/2006/relationships/image" Target="../media/image26.gif"/><Relationship Id="rId10" Type="http://schemas.openxmlformats.org/officeDocument/2006/relationships/image" Target="../media/image25.png"/><Relationship Id="rId19" Type="http://schemas.openxmlformats.org/officeDocument/2006/relationships/image" Target="../media/image3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1412776"/>
            <a:ext cx="8644479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АКАДЕМИЧЕСКАЯ </a:t>
            </a:r>
            <a: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МОБИЛЬНОСТЬ</a:t>
            </a:r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2617" y="4581128"/>
            <a:ext cx="345990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Доктор </a:t>
            </a:r>
            <a:r>
              <a:rPr lang="ru-RU" sz="1600" b="1" spc="50" dirty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экономических наук, профессор, </a:t>
            </a:r>
          </a:p>
          <a:p>
            <a:r>
              <a:rPr lang="ru-RU" sz="1600" b="1" spc="50" dirty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ректор  Павлодарского государственного университета имени </a:t>
            </a:r>
            <a:r>
              <a:rPr lang="ru-RU" sz="1600" b="1" spc="50" dirty="0" err="1" smtClean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С.Торайгырова</a:t>
            </a:r>
            <a:r>
              <a:rPr lang="ru-RU" sz="1600" b="1" spc="50" dirty="0" smtClean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С.М. </a:t>
            </a:r>
            <a:r>
              <a:rPr lang="ru-RU" sz="1600" b="1" spc="50" dirty="0" err="1" smtClean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Омирбаев</a:t>
            </a:r>
            <a:endParaRPr lang="ru-RU" sz="1600" b="1" spc="50" dirty="0" smtClean="0">
              <a:ln w="3175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9614" y="6330806"/>
            <a:ext cx="252379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3175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Павлодар, 2013</a:t>
            </a:r>
            <a:endParaRPr lang="ru-RU" sz="1600" b="1" spc="50" dirty="0">
              <a:ln w="3175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0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Внешняя академическая мобильность 2011-2012 учебного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9777" y="1384272"/>
            <a:ext cx="6754905" cy="4381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39778" y="1384272"/>
            <a:ext cx="6937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студентов от вузов-партнеров в ПГУ им. </a:t>
            </a:r>
            <a:r>
              <a:rPr lang="ru-RU" b="1" dirty="0" err="1" smtClean="0"/>
              <a:t>С.Торайгырова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08194" y="3976695"/>
            <a:ext cx="383386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/>
              <a:t>Таджиксий технический университет им. М. Осими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6105546" y="2808279"/>
            <a:ext cx="7184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Душанбе 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20" name="Picture 7" descr="C:\Users\Rakym\Desktop\для презентации\Untitled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07" y="2844792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 bwMode="auto">
          <a:xfrm>
            <a:off x="1358858" y="3976695"/>
            <a:ext cx="949338" cy="77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 descr="C:\Users\88153\Desktop\ДБ презентации сбо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8114" y="4049720"/>
            <a:ext cx="823969" cy="620721"/>
          </a:xfrm>
          <a:prstGeom prst="rect">
            <a:avLst/>
          </a:prstGeom>
          <a:noFill/>
        </p:spPr>
      </p:pic>
      <p:pic>
        <p:nvPicPr>
          <p:cNvPr id="4099" name="Picture 3" descr="C:\Users\88153\Desktop\tajikist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1597" y="2078018"/>
            <a:ext cx="1022365" cy="7667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2059" y="3976695"/>
            <a:ext cx="1497033" cy="1497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55572" y="4269172"/>
            <a:ext cx="764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43702" y="3976696"/>
            <a:ext cx="912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Всего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7" grpId="0" animBg="1"/>
      <p:bldP spid="1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Внутренняя академическая мобильность в 2011-2012 учебном году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09" y="1426294"/>
            <a:ext cx="86010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/>
          <p:cNvSpPr/>
          <p:nvPr/>
        </p:nvSpPr>
        <p:spPr>
          <a:xfrm>
            <a:off x="155575" y="5371949"/>
            <a:ext cx="1393024" cy="12258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892925" y="2517775"/>
            <a:ext cx="2000250" cy="758825"/>
            <a:chOff x="6892925" y="2517775"/>
            <a:chExt cx="2000250" cy="758825"/>
          </a:xfrm>
        </p:grpSpPr>
        <p:sp>
          <p:nvSpPr>
            <p:cNvPr id="76" name="TextBox 75"/>
            <p:cNvSpPr txBox="1"/>
            <p:nvPr/>
          </p:nvSpPr>
          <p:spPr>
            <a:xfrm>
              <a:off x="7391400" y="2517775"/>
              <a:ext cx="1501775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Семипалатинский государственный университет</a:t>
              </a:r>
              <a:endParaRPr lang="en-US" sz="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</a:t>
              </a:r>
              <a:r>
                <a:rPr lang="en-US" sz="800" dirty="0"/>
                <a:t> </a:t>
              </a:r>
              <a:r>
                <a:rPr lang="ru-RU" sz="800" dirty="0" err="1"/>
                <a:t>Шакарима</a:t>
              </a:r>
              <a:endParaRPr lang="ru-RU" sz="800" dirty="0"/>
            </a:p>
          </p:txBody>
        </p:sp>
        <p:sp>
          <p:nvSpPr>
            <p:cNvPr id="77" name="TextBox 15"/>
            <p:cNvSpPr txBox="1">
              <a:spLocks noChangeArrowheads="1"/>
            </p:cNvSpPr>
            <p:nvPr/>
          </p:nvSpPr>
          <p:spPr bwMode="auto">
            <a:xfrm>
              <a:off x="6892925" y="3046413"/>
              <a:ext cx="5000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latin typeface="Times New Roman" pitchFamily="18" charset="0"/>
                </a:rPr>
                <a:t>Семей</a:t>
              </a:r>
            </a:p>
          </p:txBody>
        </p:sp>
        <p:pic>
          <p:nvPicPr>
            <p:cNvPr id="78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725" y="294163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26"/>
            <p:cNvGrpSpPr>
              <a:grpSpLocks/>
            </p:cNvGrpSpPr>
            <p:nvPr/>
          </p:nvGrpSpPr>
          <p:grpSpPr bwMode="auto">
            <a:xfrm>
              <a:off x="6929438" y="2517775"/>
              <a:ext cx="461962" cy="461963"/>
              <a:chOff x="6665463" y="2632262"/>
              <a:chExt cx="460800" cy="461665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4736" y="2709720"/>
                <a:ext cx="414000" cy="31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4"/>
          <p:cNvGrpSpPr/>
          <p:nvPr/>
        </p:nvGrpSpPr>
        <p:grpSpPr>
          <a:xfrm>
            <a:off x="5221288" y="3251895"/>
            <a:ext cx="2796703" cy="465137"/>
            <a:chOff x="5221288" y="3251895"/>
            <a:chExt cx="2796703" cy="465137"/>
          </a:xfrm>
        </p:grpSpPr>
        <p:sp>
          <p:nvSpPr>
            <p:cNvPr id="82" name="TextBox 81"/>
            <p:cNvSpPr txBox="1"/>
            <p:nvPr/>
          </p:nvSpPr>
          <p:spPr>
            <a:xfrm>
              <a:off x="6433666" y="3251895"/>
              <a:ext cx="1584325" cy="4619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Карагандинский государственный университет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 </a:t>
              </a:r>
              <a:r>
                <a:rPr lang="ru-RU" sz="800" dirty="0" err="1"/>
                <a:t>Е.А.Букетова</a:t>
              </a:r>
              <a:endParaRPr lang="ru-RU" sz="800" dirty="0"/>
            </a:p>
          </p:txBody>
        </p:sp>
        <p:sp>
          <p:nvSpPr>
            <p:cNvPr id="83" name="TextBox 32"/>
            <p:cNvSpPr txBox="1">
              <a:spLocks noChangeArrowheads="1"/>
            </p:cNvSpPr>
            <p:nvPr/>
          </p:nvSpPr>
          <p:spPr bwMode="auto">
            <a:xfrm>
              <a:off x="5221288" y="3454400"/>
              <a:ext cx="7524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Times New Roman" pitchFamily="18" charset="0"/>
                </a:rPr>
                <a:t>Караганда</a:t>
              </a:r>
            </a:p>
          </p:txBody>
        </p:sp>
        <p:pic>
          <p:nvPicPr>
            <p:cNvPr id="84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8975" y="3332163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59"/>
            <p:cNvGrpSpPr>
              <a:grpSpLocks/>
            </p:cNvGrpSpPr>
            <p:nvPr/>
          </p:nvGrpSpPr>
          <p:grpSpPr bwMode="auto">
            <a:xfrm>
              <a:off x="5971703" y="3255070"/>
              <a:ext cx="460375" cy="461962"/>
              <a:chOff x="6665463" y="2485729"/>
              <a:chExt cx="460800" cy="461665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665463" y="2485729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1747" y="2597761"/>
                <a:ext cx="360000" cy="23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1" name="TextBox 90"/>
          <p:cNvSpPr txBox="1"/>
          <p:nvPr/>
        </p:nvSpPr>
        <p:spPr>
          <a:xfrm>
            <a:off x="340482" y="5508530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68047" y="2133321"/>
            <a:ext cx="2040057" cy="498039"/>
            <a:chOff x="3468047" y="2133321"/>
            <a:chExt cx="2040057" cy="498039"/>
          </a:xfrm>
        </p:grpSpPr>
        <p:grpSp>
          <p:nvGrpSpPr>
            <p:cNvPr id="11" name="Группа 6"/>
            <p:cNvGrpSpPr/>
            <p:nvPr/>
          </p:nvGrpSpPr>
          <p:grpSpPr>
            <a:xfrm>
              <a:off x="3995936" y="2133321"/>
              <a:ext cx="1512168" cy="462242"/>
              <a:chOff x="2195736" y="2133321"/>
              <a:chExt cx="1512168" cy="462242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2195736" y="2133321"/>
                <a:ext cx="460375" cy="4619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 smtClean="0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6" name="Picture 2" descr="http://cs10333.userapi.com/g32365538/a_e749a16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259" y="2229879"/>
                <a:ext cx="360000" cy="27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662461" y="2133898"/>
                <a:ext cx="1045443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err="1"/>
                  <a:t>Рудненский</a:t>
                </a:r>
                <a:r>
                  <a:rPr lang="ru-RU" sz="800" dirty="0"/>
                  <a:t> </a:t>
                </a:r>
                <a:endParaRPr lang="en-US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/>
                  <a:t>Индустриальный</a:t>
                </a:r>
                <a:endParaRPr lang="en-US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/>
                  <a:t> институт</a:t>
                </a:r>
                <a:endParaRPr lang="en-US" sz="800" dirty="0" smtClean="0"/>
              </a:p>
            </p:txBody>
          </p:sp>
        </p:grpSp>
        <p:pic>
          <p:nvPicPr>
            <p:cNvPr id="26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5911" y="2264289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3468047" y="2385139"/>
              <a:ext cx="60946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Times New Roman" pitchFamily="18" charset="0"/>
                </a:rPr>
                <a:t>Рудный</a:t>
              </a:r>
              <a:endParaRPr lang="ru-RU" sz="1000" dirty="0">
                <a:latin typeface="Times New Roman" pitchFamily="18" charset="0"/>
              </a:endParaRPr>
            </a:p>
          </p:txBody>
        </p:sp>
      </p:grpSp>
      <p:sp>
        <p:nvSpPr>
          <p:cNvPr id="9" name="AutoShape 4" descr="data:image/jpeg;base64,/9j/4AAQSkZJRgABAQAAAQABAAD/2wCEAAkGBhQSEBUUExQWFRUVFxcXFxcYGBgcHBUXFxcXGBgYHBUcHCYgFxokGhcVHy8gIycpLCwsFx4xNTAqNSYrLCkBCQoKDgwOGg8PGiwkHCQsLCwsKSksLCwsKSwsLC0pLCwsLCwsKSwsLCwsLCwsLCwsKSwsLCwsLCwsLCksKSwsLP/AABEIAMIBAwMBIgACEQEDEQH/xAAcAAABBQEBAQAAAAAAAAAAAAAFAAECAwQGBwj/xABJEAACAQIEAwQFCAgEBQMFAAABAhEAAwQSITEFQVEGEyJhMnGBkaEHFEJSscHR8BUjJGJykrLhM4KiwhZjc9LxJUNTNKOz0+L/xAAaAQACAwEBAAAAAAAAAAAAAAABAgADBAUG/8QAMhEAAgIBAgUBBgUEAwAAAAAAAAECEQMSIQQTIjFBUTJhcZGh8AUUscHhI0KB8TNS0f/aAAwDAQACEQMRAD8A4ALTxU4pRXfOIQilFTilFQYhFPFSy08UAkIp4qUU+WoEjFKKnFPloBIBacLUwtX4fCFzA9pOw9ZpZNJWxkrM625MDc0a4Pgzbuo0B3BkIQSPaPpaT7q2cM4KSfCPW5Eg+Qjc7aCut4bwNbY5j26n1sPsHxrlcTxqiqXb6s24eHbZw3E8D3tx7ghCxzFCIVZOgHQdBQy9gXXcGOo1HvG1erYjhquIaGA2DDN8d/iaGYjs2syuZY2AMr6o0YCenWqsP4jHtfz2Hnwj9Pkea5aWWuxxXZpt8i3fNNDHORoZrGnCLJJBDKR0k++SNtq6C4qDRleGRzWWns3mAZYEH36Ga6e12aR/QFw+rIfhmJqTdkf3b38v4KaWXF4Xs2H8tN+Dlrok+xf6RVZWusbskTvnXSJZWgQI1OUdOtAsfwt7LZXWOh5HzBq/Fnx5NosSeKUe6B8U0VaVpitaCkqilFTIpEUQFcUoqcU0VAEIpoqcUoqCkIpiKsimiiBlWWlVkUqgaL8tKKLWuztx2hSjekdGj0VzbEA7Ry5jlrWK/g3T0kZfWCPiaRST7B0tGbLSirMtLLRDRDLSy1OKfLRCQy0stWZaQWoEiFpwtWBaM4LgzeDwEllBkxlAJkGfVHnvHKqcuRY1bLIQcnsYsNwyQrEwCTprPlyjXWup4T2cJjMMoGyjSP4j92/qorwngATxNq3Xn6gOX2+qieJuG2Ey2y+ZwsAgBQZLMTvACtoASTpzrgZ+Mlklphv+i/8ATp4uHUVchYfBhRoNvKI8gOVWkVixHDyMfbuFzBw7Bbfi0PeakDYSF19Q9m8iuTni4yWp7tG7HTW3YB9qe0LYRbJW2tzvHcEEkGFVT4SJAOvMGm4D2ttYq4LYS5buEE5WAIhQSfGD0HNRW/ivBbeICi4CchJUgkEFgAdt5AG87Vk4L2ZGHxAuKxIhhBAkZhl30+yrsbwyhUu4klkUrXYnjcJikZyEFxczFROqiDCwQD6UEw3OBWc49HOS7aYQpeGE+ieQMMSRB0J59KJ/KT3nzT9Vnz94hGQsGADeIiNYHlpS7C22xGCQ4gm4xzSXgmMwEHrA011rRyXD2H9/fuKtal7SBQ4Vack2mIZdMsmFOuhQw45n31JVxFvpcA39X8Pp0uNXsMmNWwwupcbLldIKlrlxiAyzI8YkmOfStbcCxVoSj94Poqw336zG30SNjQc5V/UjaJoV9LoFYziGd7ZK5Cp1DTppuvOddo1gUQxPD7d5CBldfqzt6j9A+W3q3qF/iEGMRZKzIB30nTf0THRt6qbhlt4Np8pyqwE8mEqTPiAI6GjGUNtD0tAcZb6lZyXF+zLW5ZJZRuI8Sesff/5oGVr0K/bxKbxdA5/SA9XpH1GRQDiWDt3DIBtXNypGh6nTVfdXb4fim1WT5o52XCr6TmitNFab2HKnUR+euxqorXRTT7GRoqy00VYVpstMKVxTRVkU0VAFcUiKnFKKgpWVp6nFNUDR6UMDBlSynbRp0iI8YJiNIzbaVm/RhX0SR/Os+HLupflHTUUXCaTuOv8Aep2gsHMSDygE8jpptyryWPi8qdX8ztvFGrAdjAgFs1sXJXL4QhMlcrElTnPWI8qE3+CJzDIY2mNZgwtwZjprvXXlQdxPr1qaYYlTEwN4Jj3bfCtOP8SldV8hJcMvU4v/AIVJR2DjwkAZhlkkxGmadNRFD24PcGy5ufhIb4KSfhXenh69APUMvxQrVL8HB68xyO/kQD/qrVD8Ug+7K3wbOBuYZljMpWZiREwYO/npUMlehYnBOyKpIKqCACCNzMkQ4J05mh6cCUuM1sFZGYqJjXXw2m6ciK1w4zHIpfDyRydmxO+g+PsHOvSsJZTDWFFx1AtqPHqB4joRImTmAiJ1isPDuFYdXLTBzGFdlDKsmIUxGnPfXej5IS2xNsuIACyAG1zDUmIGXWuXxmSWdqHizbggsab8llrBXGd1ZQtvJ4XDHMSVbNpplgwBEmQTI0FAcR2rsYa21jCgyoIRyBAgmQEYg8zqZM8jQrtBxbEYnLKMAPCFUFkmRBAEidY3O3KsScEcXsKzxkxDmViGyQjeeQkPsCSI3qlJY1UUPvLdhbsjxm9dvXFe4WAXPBdp1MTl1EajpsInUV1MUF4XwMWsXfuKqrbZLaKF5lVt5if8ynzmfacjSuXxUk5qn4N2GPScz2z7RXsJ3JtBCHF0sHWZy93GoII9I8+dLsh20+eXhaazkfLnzK8rAI5EAjcczRjifB7WIAF1A2WY3BWYmCIImBz5Vl4B2TtYbEi5azajJlJkAEqZGk/RG5q7HkwuCjJblcoZFK12Oi41eRMrXHVFkiXZVGZiYEkxOh91a+C2xJPIgEEbHxDUHWRQDt9w17+HFu2AWzq0SNlNyddpkjetvyb8Oaxgrdt1yOM2ZdNCbk8jGvrrW4R5utPe+xQpPRprYH8W7KJdxiYnMwuW2TTTKwtsSAREzqdZo32gw5bAXFUEs1pwomJY2roUTOhkgcq53jPaO9a4ilhRba25tAgqcw7xyCQwI5ciDtXX464qYfMxhVXMTBMBVcnQDXQGkjzI7t3tt9Bnofb13+py3ydYS62HdMT3hYOwAuliQsJABafD6XlqaGcW7lsecIbJXw+G4jxA7s3CDbiI3Fdl2d4havy9l1dYIJEiDoYIMEGINCsfwtPnJvR+sBYTrqIKRGx0MUHONaskaf8Aoii7qLBXF+F3bLZlvIAzQFuMoBYzouYkScraCOfSKH3cRcCxicPpIEiGBP8ACSfL6QHuo38ofBnxNhbaZc2YP4tiAHBExv4x7q13VKcPJWA9uyQNAYZLcDQ6GGG0RVixpOoOmI5WupHIfoyzeMW2Kt9Ug7RMZW5RHok6ViPZw23DNaW6BMqCyz/l0M+quo7KWfnGGF9wveZnlkXKDGZdQDEwP7CsnB+1GHxZy2y2eMxR0IMCJMiVO4+lVqzZ8Xi17vv9ip48cjz7F4XIxHPmCII8jWYrRHiqfr7v8b/1GsRWvR43cU2cqap0VFaaKsK00VYVleWmy1ZFKKgCEUqlFKgGj0e7w5Q5hVEEiQIOn7yZTvQ292hw9u69o4oo1tijZs5EqYPie24jQ/SFGlueKTzYkx5mYrz/AI52Hv3Lt64jIe9uO8HMCAxYxsRPi68q8vjyKTep7eLOvKLSVI7vvLg5q22pU6giQcyM3Ij6NXHEuujW2HqeJ9j5J+NTQAtptIA5abD1aV5ljsVikx1wq9+0LmKYCGuKCr3DGkgQQRS44wySlt2fgdylFLc9NGLXch19aNH8wBX41otYxXUKpRoO6sCeekT5/CmuKod2yjQ3G9i5jy15VxfZntg+Mv27N6zaOdXYsM3hyI7ejcLg6rHLeqoYYzvTa8epa8jVX8Tugsb1O9bWdPEPMfcRQjiN21hrLXXLoilV/V5pljA8IdV5dPZU+FcSXEIXsXmdVbKcybNExDIpOnRjVHIuGqLVertFvM6qaC1vCZgQAYAkiTEfw7VQOHLyEeqV339ArTLcuTli2zQDElWg7HKDcNWfO4MMjD1FD8JDfCo454paf1sdPG3v+hHC4M2jKECeoVvtUH/VV6u0qXRWK89QeU8mAmBOoqTcRUxmbLAjxKyfEgA1pS4rAZYMblSDPu2pZcTlher6poaOGEu30ZSuJBIBUqWJ2ggc4kE8p1IHxq1xV6j7KpuVgyZVklaVGmMNKqziO3nabEYW/aFm5lU2cxUqjAk3nWTmBOw5RtWzsF2tu4y81u4lsZFV8yZgSS6LBUsR9I7RtRzH8Hs3/wDFtq+kDMBIEkwDuBJJ061n4X2atYVnuYdCHZQsBjsGVhGaYIIFb4Z8Lgotb0ZZYsmq09g3x7ilrDhbl58qSEBys3iY3CJygkDwHlVnD+0uGCC73qsjjwlZJaGgwsZtweVA8fhLl9QMQ65VOYCFJBGaDMbgM2+XesjYzDWdBBb3n3bD1HNWzlReTmeTPrajo8GvFcQS7cFwYYvkIIc5VZYMrGhiD1Iq3iXarvLDWjaKAoy5ix+krLIhCPpTvyqzBYtboUIzExIyoxVSFDMuaAqsARtA9sCsGI4/bDlTDjSHWGBBAO58Q361fHHGK/kqlNso7K8SfC22W1bN3MxYmDoSAPLp1qN+7iHxPfZb6zANoMvdNAI1Q3R1n2VuTD2by5wun1gCNt9SCf8AUKkmDYD9XeMdD4h/u/qFSUZveNf5QYyj/cmNfx+LcgdyoPL0ecbxdYzWNuPX0cWXAg6wsEnUcoB6aTPkdqKWeI30mbaOIAlSQdP5gNtpFAeKKt3ELchrYkZt4EACZWQdB7KbleX3+Arn4R03CsYhRgDBIJA6kK0x1O2mh8q5nhHY+1hb5u2mbVWQqSCBMbGJ0gbzXQ4nD2r7F7TgtEEoQdAPCCDowkbQYjSJkCu8uW7ga475dQRIZGkEAy8taIMGMwBjc1TOLitKdd/8jRafU1f7HDcaT9ou/wDUf+o0PK0Y7QWSMRcMEBmJEiJB1oWyV6PB/wAcfgjk5PafxKStRK1cVqJWryoqy02WrStNloAK8tKrMtKoCj0bCDxLm1G59gk1w/CflAv3LtpGtWG7x1SQHUjMyidHjn0rs7zEW7hGpFq7A5lu7aAOpmK807NcKuLjcKHt3FAvIfEpHosG3IHSvLcPFSW68nYyNp7Hq1pMzRyJj2T+FAeGdtMLeuJbXvUa4wRZQQWYgDVHOkkcqNW7mVC31bbt/LbY/dXlvYxJx2FGbZwx3+hLf7arwY4ytv1LJzaqj1jTK0kBcrFixAAXKcxJOgGWd6H8M4DhkuC9YW3mVWWUfMArAhtFcqNCeVPx98uBxJ59yw/myp/urkPk2tftV05Yixv5tcsg7+s0mKD5bkm13LZy6kqO347wgYqwbTMVBdHkR9DNAg7jxdeVN2Z4L80sm1mzzca5myhdwoAjMdoPvoZ274lcs4ez3Vx7Za9BKMQSFtnQwdRqPhWzsZjrl7BJcuubjM9zxNEwCFA09R361XU1w93t6V7yy08tUBu1/ZW9icYLqqrW8lpNWUEBR4tGjmTtNdlxy+y2MS9qcwtXjby6mcjZSoHOYiuZ4j2xuWsecMLdpk7yzbBOcNNxUkyGg6seVdNxPGLYtXbrBmW2M0CJPiCgCdJ8QqZOYtCaXdBhp6mvec72C4tfuWsQ2IYsbQQrmVVI/V3XaSqhiDlG55Vb2J4+2OFzvbVoG2tshlBkl5+uzaQDtRThPaCziLN26O8VLeYXM6jYIztAVmzeEH3+dWdn8RhXzthTb+iLmS2U3zZJBRejRTZc0lGXS1sSGNNrdBa3hoIIJAHKTB9YJI90UrlWrVVw1xHNyds6OlJUjh+3PaC9YxKC1edB3KnKD4STcu6lDKk6Dccq39he0N/FNeS6ykJbBVsihsxZV+iACIJ5V0OIwdu5pcRX/iUN9oPnUuG8HtWWY2raoXADZREiZ22GvlXQ/M4+Xpa3r9jLyZarT2sz43soz2X/AFrvdEFdlUxuuUddpnpXkp4h+uNvL9IrM9J3EeVfQNnY+v7q8k7Wdn0+cnEWO7ZGafBcGYErqSkzqZ2H210MC14k33MeR1N0dt8mIjAXtSf1jH/7duvLrGPLRlIbYGvVvk6txgLv8b//AI0ryDhGGyyJB1B58hWhx6UVXuz1a9ZGH4Ot+2WDstlpJkKWKhsqnQTmM9fZXF8CutevpbttDO0DUgaAkyRqNAa7btEp/wCHliZ7vD7b/wCJan4TXH9hxGPw/wD1D/Q9O+6F8HRdp+Kthri28oFzKrsJzKAwMqJ1JDDfSRypcJ4qb6sXCLlj0p1EgEyQQoBKjfTMNqw/KrZ/bkPWyv8AXcolwbxdnr0chf3/AHbjfhTp7itGRcdhrrAEQ5MDQyTMaMM3PpWtsARol1h+63iEeoyY91cx2Hwy3sctq5qCjtAYqwIGhBBBEbyOdae1outj7qIGYW2AUAE5Ayq0SBoJJOvnRbTXULunsb8Rwt4ysiOn1RKx/CDJX1beXOud4hwNlPhVh5MNfeJ+MV1/GuGX8PZtJaKsxBJeSNFIiVYkMSDqeo0qnBi+2Gdr0LuoJUBDIYDUN1BnTSR1q/Fk0Oolc46t2efslRK0avdnLozZQHC81IMics/Gh93CMvpKRO0g+f4GuopJ9mYnFox5abLV5So5KYWiqKVWZaVQm502B4vmHiGdfroJHL0l3XUjXatox1vvFt6ZmXMIGhHrryi9imW0+ViJygwSJ8QP3UR7CYz9rBZmgW7m5JEkZR/VNeVXDpq7Orzd6o9UjSOoIPmCII9UaVnscHso4dbaKwmGCICJBB1A6E++qON49rOEv3UOV1QZTAMFriLMEEHc8qBdju0+IxF9rd1kZRaZtLdtTMoBqqjm9U48c3HVGVF8pxumjrMbg1u2ntP6LgBoMGAwbQ8tVFY+CdmbWFd2t5vGoU5mBgBg2gCjoOdPx/jBwuHN0ILhzogUkgeLOTqOcLUezXaL52lxja7vu2RdHLBswcndREZRzO9JFZVjtPbcsbhrprcftTwBsXbtqr5O7Z21WQ2YKANxEZTyO9bOzvDTh8LbskhimeSBAJZ2bQR0IqnjPaazhTbF0XCbiswyKpACmNZdaJYTFLdtpcSctxQyyIMGYkSY2+NVzeVYqa6SyKhru9zkcZ2cvtxYX8im0cTbfNnUeBSmpUtOw6V0Pa5C2AxAUMxZUEKCSf11snQeQNarfGbDXTaW/bNwMUySwOZSQQJAB2O1bdIkkACNSQBJ2350cmWeqOqPb6hhjjTqRxXZm2ycIxxYFSTiNwQR+pQf7jWr5Lh+qxJ0M3bY9yXPxrsFtE8iZHKTI9nKns4cJMKFnUwIk9T1qvNxScJRcWr/AILMeFqSaZpWqbtWrtVNzlXKibWcb2r4ziLeKy2rzIoS34dCslZJysCNcwox2M4zfv8AeC8ysFClYRVMlo1ygDbyrdiuE2rpzOis0AZo1gaAZhrtV/CuE27JPdjLmgHVjsZG5MV05cTilj01vVdvcYlhmp6r2D9gaH115jhbiYjFnDdwqEvcVbq3LkjJmIYoZDTl1iN+VemSAhJIAmNfOAPtoBw/svbTELfVmzSWIJES4M8pHpHnWzHOEcUdRnkpOboI9keEvh8Jct3FynO5iZkFV1B5jQ15Fhr4fUGYiZGuor37EbP6vurwbgXBrhYW0GdnIgL5Dz29db3Wxl8M9M4zbB4EoP8A8Nn+q3XE9jF/bsPof8T4ZH/Gu77T4Jl4IbZHiW1aBA6q9udfYa4zsfZPz2w0GBcgmDAJRoE7T5U3kUJfKkv7Za/6Mf62rf2et/8AoN4fuYj3+In41m+VFf2i1/0z/Ua29lfFwW+D0xI92enXcDOT+T/D/wDqttv+XcX/AEg1t7QY97XGigaEvOgcEKQf1SRqRKnU7Eb1l7CX44paWPSS4Z9S9Kp+UxsvEH1gkJHme7Wo10vYC7noPaC5CWiQdjqBMaCq2ZTgpOgzeqDmI+lHOruMr4bL8grD+Y22/wBnxoQ+HvLwllVs10NvIMjvwd338BjWq9MeZL1oa3oXxMr4ZWEwCev35qgcOQdGJyjrmEf5p61TctTigoQC0ULZgDOfvYAzTp4DMRWSxxAm1Zdgym7cFrLM5SWdQfGNvBt51RFTXsy+/qWS0vuiy7wtSAGtoecgFSeW4Pl0rK3Zu20wGUzoMwgDXSSJ6cq2fpLL3hLQLMByVOmZQ4jKTIhulbLF/wARU5QVGY+IaDUSdBA8J18jV8eIzx95S8WNgb/hMdf9a/8AbSotc4zhyf8A6iwPVdtj4TSqz81n9Pv5icnGeI4vW3pOrDkeQNX9mS63gVkNAA06svvqu1iWyhmcAEnl032FF+EXSbqkFWEjQj4cvyKXSlGhFvI7Xtlcjht3WczWl0/jzH+igXybWgcRfbpaUe+5b5/5aP4LD21UMxtWkd48Vx0EwCYXvAJgzWhcgDvZIZFIGZLxnXQSuZjEzE9JqqMNMNK95pe89zH8oemEtg6ZsQv+m3c/EVD5NrX7Ndb617+m2P8AvojhOEC8qq+ZrZLMud7bBCJzEZrZbyqdvDjD2ytvPaRiSCFtwTAGYeFdYC+wUnLaxaEWX/Us575RmPf2hMRY69btz8K7Xs9b/Z8KP+VZ+KqfvoTjOzwxI7y8CSlsDMbZUFQSREXhmMk7A71ttY97fdhMkW8i5WS4pyooVdQW1AUeuqsmNvGor3fQsg6m2cr2ZGbigb/mX328rp99H/lAP7CARIN+0P8ATdP3VXw3s8MNdW+CCDny5mYBsysrQe6Exm+yruN2WxlvufChW4LgKurZgFdQILKfpH+WpODeSL8K/qGLqDXwBmCbJ2fciVLE7aHxYi0u/wDlox8nd5mwbFnZv19wDMxaAEtaCToNTpVD8Jb9G/NFPjBHiJtkH9cbmwckaQPZW/slg2wuGNu4GZhcd/AjEEMEgAxv4TScRFyxySXf+B8LSmmzpF2NU3OVSs4kMsidYOqkfaI91RNcHS4umdLUmrRx/aPt62FxLWhYR1UW9SzKxL21c9Rz6Ud7IdphjRcPdd33ZQHx5pzF/wBxY9D40M7QdibWId7zPcDHLMZY8Kqg0joBUez+DODVxbJOcqSWjdc0REfWPWuwseLNj6Fv+5gcpwl1PY9Aa0GQg7Az64Gx8taBY3tRZs284IvFSAyWmR3WAcxKhpAEGTy50Nbjd4gjOR6gB9goUmFQEkIoJkkhROu+u+smfXWhcOpQjGXgp5rUm15PTcLje+s95kdM6zkcZWXTZl5GuY+S9n+bMz2whJEaMMy5LcN4idzOogaUMwfGrttYVoB5ctfKtHZnHpbTuXa6JaVYOdByXTZQNorU96KUdV2kg4NswlSbYIHObqDf21Xi8IloYW3bUKovroBz7u5J8z51ZjMTmwwFuWMopMgkDMJJ31jrrQTD8RuXsSQ8hMPigigqB/7VyCDuRlKmf3/Kn/uF8B/HcEtXb63bi5jbWFDRl1JMkHc+vSgnYuwH4dcSYzPeSRyzMRMe2jGN4i/znurYWTbzkvmA0cLAga+l9lcz2N4qLWGvK8Itti2Z5AYvcM6nceiAfrSKdCMyYXglvD8btLbBhbJ1JJJzK2YnlrAoL8r3Cx84t3Q2rbrGwQKAZnnr7qK8X4wLHFbd66hQG2oCafSDKJPISdZ21oX8pfGrd2zhb0EK5YlRGZVYAiR9aAdOvM70d6YHR2/FdbNg+X2qD91AmxDrwXEuGIdGvkNOoy4huZ8hFF7mNS7grL22zLoAf4VPukCfaOtNh79s4G+WIyJ3oYkGPASG0gkiVPKlt8x7eA10L4nP4jFMMYlvTI1u6xED0lZYOaJGhOlYrfFj3K3GRZOI7ogSAB3xthtcxkCD+Fab2Nt/OUQg96VYo2QxlKy0OR0AkeqaXzC2UKCMoulzlaYuBw5kg6HPEr5xFY015j9PeXtPwyjE4m3+0q6GERGuRE3A1tiNNNQFK6mtSC215hPjuWdd9beZhOmky5211qF/hgbvjqO/QI3QZVdQRpv4z7hU8NhIvI5M5bXdEdfEjTP+U6edFThXcRpnJHhPDD/7l33Xf/1Uq3DsSR/7q/yf/wBU9WcyP/Yr0v0PKQ2bKvSQPaedH+FgBoJA6E7TodOhNBcHHOZ25fZRzAMRMEAHTTUn1fVppMritzf2kxpe3YtZRCu7GJMTlAkzGg+2t/ZC5lwjqF/xLgYn+Aaf1Vlfg3fBSSVyz6yTBk6b6DaiPCuHGymSQwBkMdSSdxECNh76l7GiMblZh7ZXi4w65Tltrck+btIn+XT1GtmHxmTBWbQkHNcYnTXMygHroF+FV8U4Mbt1SGCwh01118v4vhQ7HEqVUwcojQ7+I69OfwFK3sFqpNlnHu0F25fYo922uW2qhXZR4UAzZQYB0mu7fiSi93vihE5gliVtZd56jeuBscIe4QQQBOxiTEgxNdXcQsh0yllOhOxIPs+NLKTLMcLsw9lu0l5rrG/fe4gsPowB8UQusTu3WsA7R37N83LL5TBAJAaAeQmdiDry5bmruG8Ke0zF9VZSug221MHbT7KH4nhzaRG5k+v8nrQk22DS1E7LEdpe6wFm+BZbEkpOZNJL3TMCNcqprPOrcBxP5zhrd5wgus9zNkESoy5SQxPOfd5VzWIw9y5hUQL4lZSQQRAAOvXU6+2i3AsOUsqjCGWQRG0knc76GlnK4s0Yo9S3Op4NMN7OnnRCh3Bh4W9Y++iKVxMy62b2Qxv+GfZ9ooGzUfxdvMhA5x9tc7dSK6PArofxMPEvqI5pFMapuXlAksBr+Y61SLzt6IgfWbT/AE7++K6SRjZqDVn+dyfAufz2X+bn7Jql1UelNw+Y8M/w7e+apvY0nqPcKYVs32+9J0dQx00zD2Zsw+yud4tx7E5Li+NJZde8nM4KlSdddFBB/dA8q1O01nuWFfRxIkHXy1FNYoW4h2jxa2HjENOQiTuZ0OsEifL4b0M4fxa82Ga2G0yWwTlTcBbmWI0KvE8yRO9a0PL7P/FZ8Fg+7zSwaddiNdZ9u3upkK2U2sRcxVkG/wCJ9VzbGA5bYGNz05Dar+K2xfw1qw66WTIdScz+Er4pJBJ0kxyq2BTAef20wrCmF4yBhhYKEQxdWVipDERMQZ5++q+HdqTaQ4RrbvbuB890xmLXM7MRmMHUroZ0DeVDcvnUGUzM7f3/ABNEFmvvIbR30nKTl29Q206Go3SWttbIlXbM2WJLZlbNB5yq9azd6394oVx+63dQHCnMvkSJg6+0H2UaQLZ0y45Wv3LhOUvZFuNZDBnaeoHj+FaOGYpu8wiljPdOLi5pl1S0fEJ1IhtT51yvA8VcawO8GZhO+8TpJ5mOfqoil+CCAQR1JI8xB5GkeJNbB1tAfF9osUtxx84uaO49PoxFKrcTgnZ2YXIBMwVtkydTrAnWaeleN2HUefWsYFaK67g2GL2gVKgMd4kn8dfsrH/w2v8A8be5/wAKKYa3eRQqqVUbDIfvFJqV7oQsxvGrOGItuzSRm0UnQkj2bHSt2DxK3UDrOVtpETyoc1q6TJBnae7EwOXo+utgxN3uggTUNObKJI109Ham5gaK+I8Xt2nKMSCU0gHmevLasYtBipAMHYkeRPs5Vf3dwuWKEyqicg5FvLzFT7q7IMNpt4Rp8KRyt9h0Rw3G7CPkZj3gbLlysfFtGg3o7cfKCxJAUFjvoAJOnqFBVsXRrlM7zlWZ6zl3rQxvlYIaDvomo6bbUNa9A7mjB8btYiVtvmMSdGED1kRvWLibW7Ud68bxv5c4PkPbWnCpdQNltiWETlSR5iI1qq7hbrHxCY6pbP2g0HJNdhk2jfa4ilu2HL5UcyD4jmkTPozJA6cq2YXHd4uZGzKZgx005ig1yxeIhlzAbAqhG3SNKsw92+ogJlA5BRH20tx9BlJ9rZ0C8QuIPC5HXQfhV1jit4ic59w/CufbF3zunw/vRGxZAGVyDImVzDkjRmGo1LA+amgoQk/ZXyH1z9WFBx1lOrZ2+oBJ9ZgafZWG5bdzLHIOmhP/AGj41PvlUQgA9UAVRck7mfIa/fVkYxjshW2+44KL6IlvrEyfefsEVG5ePWPuqEHkPz6qkTA1UHroaYBkYGf7VZg8Pae6Ev3O7QqzFgwQwkEw3WNIEnU9KmXk1i4xgO+RVDBfFJMSYhhpynWoAxWcUXxd1B/hoIBIgkyI/wB1FbasTvpWS3gMt1ruYnMAI0gQAJI5mRvpuaJ4S4zEKkddwPvphSK2PM/GpjBncEnrrtQLGdpbq3cptuYJygAnMFO6+WvIc6OLiOexPQxr5xvTJgJjDSNCTr5n7qycSxK2LZZ8w/lBJPISQCefsqZufHntNAO2R/ZpJPhYGDzmV089ZnyphQ1g8Wt0sEYMV3Hh9+k9D7jUGxiC8LRjMRO6+wdSSNa5zsdbKrdYqWICgAEgnQtGvOYGtZslxsVbLZl/WSSwM6MTHLnpRsmx2oZQTpHl0qD4UNusj1c6j3p8/bP2zNV54+/X+1MIN8yVdlgeQjWovaPKfz51MXJNIXNdR9tEBAX3GmY09P3o/P8A4pqhCpOKx6eVT5sp/Cmu8ctDcj/KfwBrlreDUbD7atFoUli2H7fG7TfW9cae8ik3EE6/Z+NAsg61MIKAyYcTiCfWHvqf6QT6494oEEFXLhmiQpjrBj37UKGsMniKfWHvpxxFfrD4UHFnqQPbP2TT5B9b3A/fFChrDJ4kv1h76X6TX61CAF8/d/epadD7/wC1ChrDH6VHWab9KjzoRPl8af2D4/jQoNhVuKr0PwpfpZehoUKefIUKDYU/Sw6Gm/Sv7vx/tQ0H1e4fhVgtnyHs/ChSCjaeJjp+fdTHinl8axles0gvrqUhtLNg4n5U36RP1R7qzMvmfeaWSjsTSy9sa31R7jVfz4+Q9U/jUCo6U2nSiTSUpZCsWAgmZOZue+7c62DiLfu/D8ao0pi1NYukvbibc4+FD+KWFxHpjUSARuAQdJ57zr0q8mmK0bBoI2CbYIQ5SQJPiOoULMGdYA9wrKcPdJzNdZ4KnUfVbN0A3rSRUSKli6S4Yu51b4monFP1b8+2qqWamsVxJNibnVvz7aXzp+pqGY9aY3D1qWLpJfOW6mnqGc9aVTUDSU2sMzeirEdQDHv2qz5tG5Qf5pPuWaquXGb0mLesk/bTVCtMthBzJ9QA+JJ+yn70cl95J+yB8KpmnzVAlwvNy09QA+IE1EmdzPr1qFSC1BiU1IGoTUs1AayYpRUaeaFBskKlVeerVw556fb/AG9tQZDA1atnrpTjTYU5ekbLVH1JiBtSkVWBTmlLKolNKohqeagRyaYU008UQCakw/M0opiDRolkWBpoqRBqJU0aFsYCon3UqaiCxi9RLeqkaRI/P/moKRNRNORTURRZqYmlSqCizUqbNTVCFAapCqwalNMZiwLUpFVCphaISWakKaKaKgSc0+aogVYmHJ12HU/cOdAYbNViWSd9B+dhU0QDlPmfzpU5P51oWWKPqJNNh7efv5VKfKoA61LNSstWxI+un9s+qoge2kaA1ki1INHSoUgahLJm6fKmj8imynoaQYzrUBZI+rWmCmrxcEef55VWG13ijRLKz8aWY9anNRy1KJZFnJ50xc9am6jzpsnr9lGmC0QaoEVJ6jNQA1MUpFqaiAbLTEU4pNUFIUzVaKrKeVQA4H5mlUcvmKVQhiBq1aVKmMz7EqkxpUqiGZJadaVKigl+CEtrVr+kaVKlfYsiPTrSpUpahjTClSoMKHJpqVKgwknqJpUqgSaVJ6VKm8AKJqds0qVAjLB91J6VKmFZaT4R6/up2On56UqVOKZHqlzSpUrChjSWlSoEY9kVtuqBEClSp4dhJGnitoBLZAAJGum9DCunspUqku4qM5pUqVVDn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ata:image/jpeg;base64,/9j/4AAQSkZJRgABAQAAAQABAAD/2wCEAAkGBhQSEBUUExQWFRUVFxcXFxcYGBgcHBUXFxcXGBgYHBUcHCYgFxokGhcVHy8gIycpLCwsFx4xNTAqNSYrLCkBCQoKDgwOGg8PGiwkHCQsLCwsKSksLCwsKSwsLC0pLCwsLCwsKSwsLCwsLCwsLCwsKSwsLCwsLCwsLCksKSwsLP/AABEIAMIBAwMBIgACEQEDEQH/xAAcAAABBQEBAQAAAAAAAAAAAAAFAAECAwQGBwj/xABJEAACAQIEAwQFCAgEBQMFAAABAhEAAwQSITEFQVEGEyJhMnGBkaEHFEJSscHR8BUjJGJykrLhM4KiwhZjc9LxJUNTNKOz0+L/xAAaAQACAwEBAAAAAAAAAAAAAAABAgADBAUG/8QAMhEAAgIBAgUBBgUEAwAAAAAAAAECEQMSIQQTIjFBUTJhcZGh8AUUscHhI0KB8TNS0f/aAAwDAQACEQMRAD8A4ALTxU4pRXfOIQilFTilFQYhFPFSy08UAkIp4qUU+WoEjFKKnFPloBIBacLUwtX4fCFzA9pOw9ZpZNJWxkrM625MDc0a4Pgzbuo0B3BkIQSPaPpaT7q2cM4KSfCPW5Eg+Qjc7aCut4bwNbY5j26n1sPsHxrlcTxqiqXb6s24eHbZw3E8D3tx7ghCxzFCIVZOgHQdBQy9gXXcGOo1HvG1erYjhquIaGA2DDN8d/iaGYjs2syuZY2AMr6o0YCenWqsP4jHtfz2Hnwj9Pkea5aWWuxxXZpt8i3fNNDHORoZrGnCLJJBDKR0k++SNtq6C4qDRleGRzWWns3mAZYEH36Ga6e12aR/QFw+rIfhmJqTdkf3b38v4KaWXF4Xs2H8tN+Dlrok+xf6RVZWusbskTvnXSJZWgQI1OUdOtAsfwt7LZXWOh5HzBq/Fnx5NosSeKUe6B8U0VaVpitaCkqilFTIpEUQFcUoqcU0VAEIpoqcUoqCkIpiKsimiiBlWWlVkUqgaL8tKKLWuztx2hSjekdGj0VzbEA7Ry5jlrWK/g3T0kZfWCPiaRST7B0tGbLSirMtLLRDRDLSy1OKfLRCQy0stWZaQWoEiFpwtWBaM4LgzeDwEllBkxlAJkGfVHnvHKqcuRY1bLIQcnsYsNwyQrEwCTprPlyjXWup4T2cJjMMoGyjSP4j92/qorwngATxNq3Xn6gOX2+qieJuG2Ey2y+ZwsAgBQZLMTvACtoASTpzrgZ+Mlklphv+i/8ATp4uHUVchYfBhRoNvKI8gOVWkVixHDyMfbuFzBw7Bbfi0PeakDYSF19Q9m8iuTni4yWp7tG7HTW3YB9qe0LYRbJW2tzvHcEEkGFVT4SJAOvMGm4D2ttYq4LYS5buEE5WAIhQSfGD0HNRW/ivBbeICi4CchJUgkEFgAdt5AG87Vk4L2ZGHxAuKxIhhBAkZhl30+yrsbwyhUu4klkUrXYnjcJikZyEFxczFROqiDCwQD6UEw3OBWc49HOS7aYQpeGE+ieQMMSRB0J59KJ/KT3nzT9Vnz94hGQsGADeIiNYHlpS7C22xGCQ4gm4xzSXgmMwEHrA011rRyXD2H9/fuKtal7SBQ4Vack2mIZdMsmFOuhQw45n31JVxFvpcA39X8Pp0uNXsMmNWwwupcbLldIKlrlxiAyzI8YkmOfStbcCxVoSj94Poqw336zG30SNjQc5V/UjaJoV9LoFYziGd7ZK5Cp1DTppuvOddo1gUQxPD7d5CBldfqzt6j9A+W3q3qF/iEGMRZKzIB30nTf0THRt6qbhlt4Np8pyqwE8mEqTPiAI6GjGUNtD0tAcZb6lZyXF+zLW5ZJZRuI8Sesff/5oGVr0K/bxKbxdA5/SA9XpH1GRQDiWDt3DIBtXNypGh6nTVfdXb4fim1WT5o52XCr6TmitNFab2HKnUR+euxqorXRTT7GRoqy00VYVpstMKVxTRVkU0VAFcUiKnFKKgpWVp6nFNUDR6UMDBlSynbRp0iI8YJiNIzbaVm/RhX0SR/Os+HLupflHTUUXCaTuOv8Aep2gsHMSDygE8jpptyryWPi8qdX8ztvFGrAdjAgFs1sXJXL4QhMlcrElTnPWI8qE3+CJzDIY2mNZgwtwZjprvXXlQdxPr1qaYYlTEwN4Jj3bfCtOP8SldV8hJcMvU4v/AIVJR2DjwkAZhlkkxGmadNRFD24PcGy5ufhIb4KSfhXenh69APUMvxQrVL8HB68xyO/kQD/qrVD8Ug+7K3wbOBuYZljMpWZiREwYO/npUMlehYnBOyKpIKqCACCNzMkQ4J05mh6cCUuM1sFZGYqJjXXw2m6ciK1w4zHIpfDyRydmxO+g+PsHOvSsJZTDWFFx1AtqPHqB4joRImTmAiJ1isPDuFYdXLTBzGFdlDKsmIUxGnPfXej5IS2xNsuIACyAG1zDUmIGXWuXxmSWdqHizbggsab8llrBXGd1ZQtvJ4XDHMSVbNpplgwBEmQTI0FAcR2rsYa21jCgyoIRyBAgmQEYg8zqZM8jQrtBxbEYnLKMAPCFUFkmRBAEidY3O3KsScEcXsKzxkxDmViGyQjeeQkPsCSI3qlJY1UUPvLdhbsjxm9dvXFe4WAXPBdp1MTl1EajpsInUV1MUF4XwMWsXfuKqrbZLaKF5lVt5if8ynzmfacjSuXxUk5qn4N2GPScz2z7RXsJ3JtBCHF0sHWZy93GoII9I8+dLsh20+eXhaazkfLnzK8rAI5EAjcczRjifB7WIAF1A2WY3BWYmCIImBz5Vl4B2TtYbEi5azajJlJkAEqZGk/RG5q7HkwuCjJblcoZFK12Oi41eRMrXHVFkiXZVGZiYEkxOh91a+C2xJPIgEEbHxDUHWRQDt9w17+HFu2AWzq0SNlNyddpkjetvyb8Oaxgrdt1yOM2ZdNCbk8jGvrrW4R5utPe+xQpPRprYH8W7KJdxiYnMwuW2TTTKwtsSAREzqdZo32gw5bAXFUEs1pwomJY2roUTOhkgcq53jPaO9a4ilhRba25tAgqcw7xyCQwI5ciDtXX464qYfMxhVXMTBMBVcnQDXQGkjzI7t3tt9Bnofb13+py3ydYS62HdMT3hYOwAuliQsJABafD6XlqaGcW7lsecIbJXw+G4jxA7s3CDbiI3Fdl2d4havy9l1dYIJEiDoYIMEGINCsfwtPnJvR+sBYTrqIKRGx0MUHONaskaf8Aoii7qLBXF+F3bLZlvIAzQFuMoBYzouYkScraCOfSKH3cRcCxicPpIEiGBP8ACSfL6QHuo38ofBnxNhbaZc2YP4tiAHBExv4x7q13VKcPJWA9uyQNAYZLcDQ6GGG0RVixpOoOmI5WupHIfoyzeMW2Kt9Ug7RMZW5RHok6ViPZw23DNaW6BMqCyz/l0M+quo7KWfnGGF9wveZnlkXKDGZdQDEwP7CsnB+1GHxZy2y2eMxR0IMCJMiVO4+lVqzZ8Xi17vv9ip48cjz7F4XIxHPmCII8jWYrRHiqfr7v8b/1GsRWvR43cU2cqap0VFaaKsK00VYVleWmy1ZFKKgCEUqlFKgGj0e7w5Q5hVEEiQIOn7yZTvQ292hw9u69o4oo1tijZs5EqYPie24jQ/SFGlueKTzYkx5mYrz/AI52Hv3Lt64jIe9uO8HMCAxYxsRPi68q8vjyKTep7eLOvKLSVI7vvLg5q22pU6giQcyM3Ij6NXHEuujW2HqeJ9j5J+NTQAtptIA5abD1aV5ljsVikx1wq9+0LmKYCGuKCr3DGkgQQRS44wySlt2fgdylFLc9NGLXch19aNH8wBX41otYxXUKpRoO6sCeekT5/CmuKod2yjQ3G9i5jy15VxfZntg+Mv27N6zaOdXYsM3hyI7ejcLg6rHLeqoYYzvTa8epa8jVX8Tugsb1O9bWdPEPMfcRQjiN21hrLXXLoilV/V5pljA8IdV5dPZU+FcSXEIXsXmdVbKcybNExDIpOnRjVHIuGqLVertFvM6qaC1vCZgQAYAkiTEfw7VQOHLyEeqV339ArTLcuTli2zQDElWg7HKDcNWfO4MMjD1FD8JDfCo454paf1sdPG3v+hHC4M2jKECeoVvtUH/VV6u0qXRWK89QeU8mAmBOoqTcRUxmbLAjxKyfEgA1pS4rAZYMblSDPu2pZcTlher6poaOGEu30ZSuJBIBUqWJ2ggc4kE8p1IHxq1xV6j7KpuVgyZVklaVGmMNKqziO3nabEYW/aFm5lU2cxUqjAk3nWTmBOw5RtWzsF2tu4y81u4lsZFV8yZgSS6LBUsR9I7RtRzH8Hs3/wDFtq+kDMBIEkwDuBJJ061n4X2atYVnuYdCHZQsBjsGVhGaYIIFb4Z8Lgotb0ZZYsmq09g3x7ilrDhbl58qSEBys3iY3CJygkDwHlVnD+0uGCC73qsjjwlZJaGgwsZtweVA8fhLl9QMQ65VOYCFJBGaDMbgM2+XesjYzDWdBBb3n3bD1HNWzlReTmeTPrajo8GvFcQS7cFwYYvkIIc5VZYMrGhiD1Iq3iXarvLDWjaKAoy5ix+krLIhCPpTvyqzBYtboUIzExIyoxVSFDMuaAqsARtA9sCsGI4/bDlTDjSHWGBBAO58Q361fHHGK/kqlNso7K8SfC22W1bN3MxYmDoSAPLp1qN+7iHxPfZb6zANoMvdNAI1Q3R1n2VuTD2by5wun1gCNt9SCf8AUKkmDYD9XeMdD4h/u/qFSUZveNf5QYyj/cmNfx+LcgdyoPL0ecbxdYzWNuPX0cWXAg6wsEnUcoB6aTPkdqKWeI30mbaOIAlSQdP5gNtpFAeKKt3ELchrYkZt4EACZWQdB7KbleX3+Arn4R03CsYhRgDBIJA6kK0x1O2mh8q5nhHY+1hb5u2mbVWQqSCBMbGJ0gbzXQ4nD2r7F7TgtEEoQdAPCCDowkbQYjSJkCu8uW7ga475dQRIZGkEAy8taIMGMwBjc1TOLitKdd/8jRafU1f7HDcaT9ou/wDUf+o0PK0Y7QWSMRcMEBmJEiJB1oWyV6PB/wAcfgjk5PafxKStRK1cVqJWryoqy02WrStNloAK8tKrMtKoCj0bCDxLm1G59gk1w/CflAv3LtpGtWG7x1SQHUjMyidHjn0rs7zEW7hGpFq7A5lu7aAOpmK807NcKuLjcKHt3FAvIfEpHosG3IHSvLcPFSW68nYyNp7Hq1pMzRyJj2T+FAeGdtMLeuJbXvUa4wRZQQWYgDVHOkkcqNW7mVC31bbt/LbY/dXlvYxJx2FGbZwx3+hLf7arwY4ytv1LJzaqj1jTK0kBcrFixAAXKcxJOgGWd6H8M4DhkuC9YW3mVWWUfMArAhtFcqNCeVPx98uBxJ59yw/myp/urkPk2tftV05Yixv5tcsg7+s0mKD5bkm13LZy6kqO347wgYqwbTMVBdHkR9DNAg7jxdeVN2Z4L80sm1mzzca5myhdwoAjMdoPvoZ274lcs4ez3Vx7Za9BKMQSFtnQwdRqPhWzsZjrl7BJcuubjM9zxNEwCFA09R361XU1w93t6V7yy08tUBu1/ZW9icYLqqrW8lpNWUEBR4tGjmTtNdlxy+y2MS9qcwtXjby6mcjZSoHOYiuZ4j2xuWsecMLdpk7yzbBOcNNxUkyGg6seVdNxPGLYtXbrBmW2M0CJPiCgCdJ8QqZOYtCaXdBhp6mvec72C4tfuWsQ2IYsbQQrmVVI/V3XaSqhiDlG55Vb2J4+2OFzvbVoG2tshlBkl5+uzaQDtRThPaCziLN26O8VLeYXM6jYIztAVmzeEH3+dWdn8RhXzthTb+iLmS2U3zZJBRejRTZc0lGXS1sSGNNrdBa3hoIIJAHKTB9YJI90UrlWrVVw1xHNyds6OlJUjh+3PaC9YxKC1edB3KnKD4STcu6lDKk6Dccq39he0N/FNeS6ykJbBVsihsxZV+iACIJ5V0OIwdu5pcRX/iUN9oPnUuG8HtWWY2raoXADZREiZ22GvlXQ/M4+Xpa3r9jLyZarT2sz43soz2X/AFrvdEFdlUxuuUddpnpXkp4h+uNvL9IrM9J3EeVfQNnY+v7q8k7Wdn0+cnEWO7ZGafBcGYErqSkzqZ2H210MC14k33MeR1N0dt8mIjAXtSf1jH/7duvLrGPLRlIbYGvVvk6txgLv8b//AI0ryDhGGyyJB1B58hWhx6UVXuz1a9ZGH4Ot+2WDstlpJkKWKhsqnQTmM9fZXF8CutevpbttDO0DUgaAkyRqNAa7btEp/wCHliZ7vD7b/wCJan4TXH9hxGPw/wD1D/Q9O+6F8HRdp+Kthri28oFzKrsJzKAwMqJ1JDDfSRypcJ4qb6sXCLlj0p1EgEyQQoBKjfTMNqw/KrZ/bkPWyv8AXcolwbxdnr0chf3/AHbjfhTp7itGRcdhrrAEQ5MDQyTMaMM3PpWtsARol1h+63iEeoyY91cx2Hwy3sctq5qCjtAYqwIGhBBBEbyOdae1outj7qIGYW2AUAE5Ayq0SBoJJOvnRbTXULunsb8Rwt4ysiOn1RKx/CDJX1beXOud4hwNlPhVh5MNfeJ+MV1/GuGX8PZtJaKsxBJeSNFIiVYkMSDqeo0qnBi+2Gdr0LuoJUBDIYDUN1BnTSR1q/Fk0Oolc46t2efslRK0avdnLozZQHC81IMics/Gh93CMvpKRO0g+f4GuopJ9mYnFox5abLV5So5KYWiqKVWZaVQm502B4vmHiGdfroJHL0l3XUjXatox1vvFt6ZmXMIGhHrryi9imW0+ViJygwSJ8QP3UR7CYz9rBZmgW7m5JEkZR/VNeVXDpq7Orzd6o9UjSOoIPmCII9UaVnscHso4dbaKwmGCICJBB1A6E++qON49rOEv3UOV1QZTAMFriLMEEHc8qBdju0+IxF9rd1kZRaZtLdtTMoBqqjm9U48c3HVGVF8pxumjrMbg1u2ntP6LgBoMGAwbQ8tVFY+CdmbWFd2t5vGoU5mBgBg2gCjoOdPx/jBwuHN0ILhzogUkgeLOTqOcLUezXaL52lxja7vu2RdHLBswcndREZRzO9JFZVjtPbcsbhrprcftTwBsXbtqr5O7Z21WQ2YKANxEZTyO9bOzvDTh8LbskhimeSBAJZ2bQR0IqnjPaazhTbF0XCbiswyKpACmNZdaJYTFLdtpcSctxQyyIMGYkSY2+NVzeVYqa6SyKhru9zkcZ2cvtxYX8im0cTbfNnUeBSmpUtOw6V0Pa5C2AxAUMxZUEKCSf11snQeQNarfGbDXTaW/bNwMUySwOZSQQJAB2O1bdIkkACNSQBJ2350cmWeqOqPb6hhjjTqRxXZm2ycIxxYFSTiNwQR+pQf7jWr5Lh+qxJ0M3bY9yXPxrsFtE8iZHKTI9nKns4cJMKFnUwIk9T1qvNxScJRcWr/AILMeFqSaZpWqbtWrtVNzlXKibWcb2r4ziLeKy2rzIoS34dCslZJysCNcwox2M4zfv8AeC8ysFClYRVMlo1ygDbyrdiuE2rpzOis0AZo1gaAZhrtV/CuE27JPdjLmgHVjsZG5MV05cTilj01vVdvcYlhmp6r2D9gaH115jhbiYjFnDdwqEvcVbq3LkjJmIYoZDTl1iN+VemSAhJIAmNfOAPtoBw/svbTELfVmzSWIJES4M8pHpHnWzHOEcUdRnkpOboI9keEvh8Jct3FynO5iZkFV1B5jQ15Fhr4fUGYiZGuor37EbP6vurwbgXBrhYW0GdnIgL5Dz29db3Wxl8M9M4zbB4EoP8A8Nn+q3XE9jF/bsPof8T4ZH/Gu77T4Jl4IbZHiW1aBA6q9udfYa4zsfZPz2w0GBcgmDAJRoE7T5U3kUJfKkv7Za/6Mf62rf2et/8AoN4fuYj3+In41m+VFf2i1/0z/Ua29lfFwW+D0xI92enXcDOT+T/D/wDqttv+XcX/AEg1t7QY97XGigaEvOgcEKQf1SRqRKnU7Eb1l7CX44paWPSS4Z9S9Kp+UxsvEH1gkJHme7Wo10vYC7noPaC5CWiQdjqBMaCq2ZTgpOgzeqDmI+lHOruMr4bL8grD+Y22/wBnxoQ+HvLwllVs10NvIMjvwd338BjWq9MeZL1oa3oXxMr4ZWEwCev35qgcOQdGJyjrmEf5p61TctTigoQC0ULZgDOfvYAzTp4DMRWSxxAm1Zdgym7cFrLM5SWdQfGNvBt51RFTXsy+/qWS0vuiy7wtSAGtoecgFSeW4Pl0rK3Zu20wGUzoMwgDXSSJ6cq2fpLL3hLQLMByVOmZQ4jKTIhulbLF/wARU5QVGY+IaDUSdBA8J18jV8eIzx95S8WNgb/hMdf9a/8AbSotc4zhyf8A6iwPVdtj4TSqz81n9Pv5icnGeI4vW3pOrDkeQNX9mS63gVkNAA06svvqu1iWyhmcAEnl032FF+EXSbqkFWEjQj4cvyKXSlGhFvI7Xtlcjht3WczWl0/jzH+igXybWgcRfbpaUe+5b5/5aP4LD21UMxtWkd48Vx0EwCYXvAJgzWhcgDvZIZFIGZLxnXQSuZjEzE9JqqMNMNK95pe89zH8oemEtg6ZsQv+m3c/EVD5NrX7Ndb617+m2P8AvojhOEC8qq+ZrZLMud7bBCJzEZrZbyqdvDjD2ytvPaRiSCFtwTAGYeFdYC+wUnLaxaEWX/Us575RmPf2hMRY69btz8K7Xs9b/Z8KP+VZ+KqfvoTjOzwxI7y8CSlsDMbZUFQSREXhmMk7A71ttY97fdhMkW8i5WS4pyooVdQW1AUeuqsmNvGor3fQsg6m2cr2ZGbigb/mX328rp99H/lAP7CARIN+0P8ATdP3VXw3s8MNdW+CCDny5mYBsysrQe6Exm+yruN2WxlvufChW4LgKurZgFdQILKfpH+WpODeSL8K/qGLqDXwBmCbJ2fciVLE7aHxYi0u/wDlox8nd5mwbFnZv19wDMxaAEtaCToNTpVD8Jb9G/NFPjBHiJtkH9cbmwckaQPZW/slg2wuGNu4GZhcd/AjEEMEgAxv4TScRFyxySXf+B8LSmmzpF2NU3OVSs4kMsidYOqkfaI91RNcHS4umdLUmrRx/aPt62FxLWhYR1UW9SzKxL21c9Rz6Ud7IdphjRcPdd33ZQHx5pzF/wBxY9D40M7QdibWId7zPcDHLMZY8Kqg0joBUez+DODVxbJOcqSWjdc0REfWPWuwseLNj6Fv+5gcpwl1PY9Aa0GQg7Az64Gx8taBY3tRZs284IvFSAyWmR3WAcxKhpAEGTy50Nbjd4gjOR6gB9goUmFQEkIoJkkhROu+u+smfXWhcOpQjGXgp5rUm15PTcLje+s95kdM6zkcZWXTZl5GuY+S9n+bMz2whJEaMMy5LcN4idzOogaUMwfGrttYVoB5ctfKtHZnHpbTuXa6JaVYOdByXTZQNorU96KUdV2kg4NswlSbYIHObqDf21Xi8IloYW3bUKovroBz7u5J8z51ZjMTmwwFuWMopMgkDMJJ31jrrQTD8RuXsSQ8hMPigigqB/7VyCDuRlKmf3/Kn/uF8B/HcEtXb63bi5jbWFDRl1JMkHc+vSgnYuwH4dcSYzPeSRyzMRMe2jGN4i/znurYWTbzkvmA0cLAga+l9lcz2N4qLWGvK8Itti2Z5AYvcM6nceiAfrSKdCMyYXglvD8btLbBhbJ1JJJzK2YnlrAoL8r3Cx84t3Q2rbrGwQKAZnnr7qK8X4wLHFbd66hQG2oCafSDKJPISdZ21oX8pfGrd2zhb0EK5YlRGZVYAiR9aAdOvM70d6YHR2/FdbNg+X2qD91AmxDrwXEuGIdGvkNOoy4huZ8hFF7mNS7grL22zLoAf4VPukCfaOtNh79s4G+WIyJ3oYkGPASG0gkiVPKlt8x7eA10L4nP4jFMMYlvTI1u6xED0lZYOaJGhOlYrfFj3K3GRZOI7ogSAB3xthtcxkCD+Fab2Nt/OUQg96VYo2QxlKy0OR0AkeqaXzC2UKCMoulzlaYuBw5kg6HPEr5xFY015j9PeXtPwyjE4m3+0q6GERGuRE3A1tiNNNQFK6mtSC215hPjuWdd9beZhOmky5211qF/hgbvjqO/QI3QZVdQRpv4z7hU8NhIvI5M5bXdEdfEjTP+U6edFThXcRpnJHhPDD/7l33Xf/1Uq3DsSR/7q/yf/wBU9WcyP/Yr0v0PKQ2bKvSQPaedH+FgBoJA6E7TodOhNBcHHOZ25fZRzAMRMEAHTTUn1fVppMritzf2kxpe3YtZRCu7GJMTlAkzGg+2t/ZC5lwjqF/xLgYn+Aaf1Vlfg3fBSSVyz6yTBk6b6DaiPCuHGymSQwBkMdSSdxECNh76l7GiMblZh7ZXi4w65Tltrck+btIn+XT1GtmHxmTBWbQkHNcYnTXMygHroF+FV8U4Mbt1SGCwh01118v4vhQ7HEqVUwcojQ7+I69OfwFK3sFqpNlnHu0F25fYo922uW2qhXZR4UAzZQYB0mu7fiSi93vihE5gliVtZd56jeuBscIe4QQQBOxiTEgxNdXcQsh0yllOhOxIPs+NLKTLMcLsw9lu0l5rrG/fe4gsPowB8UQusTu3WsA7R37N83LL5TBAJAaAeQmdiDry5bmruG8Ke0zF9VZSug221MHbT7KH4nhzaRG5k+v8nrQk22DS1E7LEdpe6wFm+BZbEkpOZNJL3TMCNcqprPOrcBxP5zhrd5wgus9zNkESoy5SQxPOfd5VzWIw9y5hUQL4lZSQQRAAOvXU6+2i3AsOUsqjCGWQRG0knc76GlnK4s0Yo9S3Op4NMN7OnnRCh3Bh4W9Y++iKVxMy62b2Qxv+GfZ9ooGzUfxdvMhA5x9tc7dSK6PArofxMPEvqI5pFMapuXlAksBr+Y61SLzt6IgfWbT/AE7++K6SRjZqDVn+dyfAufz2X+bn7Jql1UelNw+Y8M/w7e+apvY0nqPcKYVs32+9J0dQx00zD2Zsw+yud4tx7E5Li+NJZde8nM4KlSdddFBB/dA8q1O01nuWFfRxIkHXy1FNYoW4h2jxa2HjENOQiTuZ0OsEifL4b0M4fxa82Ga2G0yWwTlTcBbmWI0KvE8yRO9a0PL7P/FZ8Fg+7zSwaddiNdZ9u3upkK2U2sRcxVkG/wCJ9VzbGA5bYGNz05Dar+K2xfw1qw66WTIdScz+Er4pJBJ0kxyq2BTAef20wrCmF4yBhhYKEQxdWVipDERMQZ5++q+HdqTaQ4RrbvbuB890xmLXM7MRmMHUroZ0DeVDcvnUGUzM7f3/ABNEFmvvIbR30nKTl29Q206Go3SWttbIlXbM2WJLZlbNB5yq9azd6394oVx+63dQHCnMvkSJg6+0H2UaQLZ0y45Wv3LhOUvZFuNZDBnaeoHj+FaOGYpu8wiljPdOLi5pl1S0fEJ1IhtT51yvA8VcawO8GZhO+8TpJ5mOfqoil+CCAQR1JI8xB5GkeJNbB1tAfF9osUtxx84uaO49PoxFKrcTgnZ2YXIBMwVtkydTrAnWaeleN2HUefWsYFaK67g2GL2gVKgMd4kn8dfsrH/w2v8A8be5/wAKKYa3eRQqqVUbDIfvFJqV7oQsxvGrOGItuzSRm0UnQkj2bHSt2DxK3UDrOVtpETyoc1q6TJBnae7EwOXo+utgxN3uggTUNObKJI109Ham5gaK+I8Xt2nKMSCU0gHmevLasYtBipAMHYkeRPs5Vf3dwuWKEyqicg5FvLzFT7q7IMNpt4Rp8KRyt9h0Rw3G7CPkZj3gbLlysfFtGg3o7cfKCxJAUFjvoAJOnqFBVsXRrlM7zlWZ6zl3rQxvlYIaDvomo6bbUNa9A7mjB8btYiVtvmMSdGED1kRvWLibW7Ud68bxv5c4PkPbWnCpdQNltiWETlSR5iI1qq7hbrHxCY6pbP2g0HJNdhk2jfa4ilu2HL5UcyD4jmkTPozJA6cq2YXHd4uZGzKZgx005ig1yxeIhlzAbAqhG3SNKsw92+ogJlA5BRH20tx9BlJ9rZ0C8QuIPC5HXQfhV1jit4ic59w/CufbF3zunw/vRGxZAGVyDImVzDkjRmGo1LA+amgoQk/ZXyH1z9WFBx1lOrZ2+oBJ9ZgafZWG5bdzLHIOmhP/AGj41PvlUQgA9UAVRck7mfIa/fVkYxjshW2+44KL6IlvrEyfefsEVG5ePWPuqEHkPz6qkTA1UHroaYBkYGf7VZg8Pae6Ev3O7QqzFgwQwkEw3WNIEnU9KmXk1i4xgO+RVDBfFJMSYhhpynWoAxWcUXxd1B/hoIBIgkyI/wB1FbasTvpWS3gMt1ruYnMAI0gQAJI5mRvpuaJ4S4zEKkddwPvphSK2PM/GpjBncEnrrtQLGdpbq3cptuYJygAnMFO6+WvIc6OLiOexPQxr5xvTJgJjDSNCTr5n7qycSxK2LZZ8w/lBJPISQCefsqZufHntNAO2R/ZpJPhYGDzmV089ZnyphQ1g8Wt0sEYMV3Hh9+k9D7jUGxiC8LRjMRO6+wdSSNa5zsdbKrdYqWICgAEgnQtGvOYGtZslxsVbLZl/WSSwM6MTHLnpRsmx2oZQTpHl0qD4UNusj1c6j3p8/bP2zNV54+/X+1MIN8yVdlgeQjWovaPKfz51MXJNIXNdR9tEBAX3GmY09P3o/P8A4pqhCpOKx6eVT5sp/Cmu8ctDcj/KfwBrlreDUbD7atFoUli2H7fG7TfW9cae8ik3EE6/Z+NAsg61MIKAyYcTiCfWHvqf6QT6494oEEFXLhmiQpjrBj37UKGsMniKfWHvpxxFfrD4UHFnqQPbP2TT5B9b3A/fFChrDJ4kv1h76X6TX61CAF8/d/epadD7/wC1ChrDH6VHWab9KjzoRPl8af2D4/jQoNhVuKr0PwpfpZehoUKefIUKDYU/Sw6Gm/Sv7vx/tQ0H1e4fhVgtnyHs/ChSCjaeJjp+fdTHinl8axles0gvrqUhtLNg4n5U36RP1R7qzMvmfeaWSjsTSy9sa31R7jVfz4+Q9U/jUCo6U2nSiTSUpZCsWAgmZOZue+7c62DiLfu/D8ao0pi1NYukvbibc4+FD+KWFxHpjUSARuAQdJ57zr0q8mmK0bBoI2CbYIQ5SQJPiOoULMGdYA9wrKcPdJzNdZ4KnUfVbN0A3rSRUSKli6S4Yu51b4monFP1b8+2qqWamsVxJNibnVvz7aXzp+pqGY9aY3D1qWLpJfOW6mnqGc9aVTUDSU2sMzeirEdQDHv2qz5tG5Qf5pPuWaquXGb0mLesk/bTVCtMthBzJ9QA+JJ+yn70cl95J+yB8KpmnzVAlwvNy09QA+IE1EmdzPr1qFSC1BiU1IGoTUs1AayYpRUaeaFBskKlVeerVw556fb/AG9tQZDA1atnrpTjTYU5ekbLVH1JiBtSkVWBTmlLKolNKohqeagRyaYU008UQCakw/M0opiDRolkWBpoqRBqJU0aFsYCon3UqaiCxi9RLeqkaRI/P/moKRNRNORTURRZqYmlSqCizUqbNTVCFAapCqwalNMZiwLUpFVCphaISWakKaKaKgSc0+aogVYmHJ12HU/cOdAYbNViWSd9B+dhU0QDlPmfzpU5P51oWWKPqJNNh7efv5VKfKoA61LNSstWxI+un9s+qoge2kaA1ki1INHSoUgahLJm6fKmj8imynoaQYzrUBZI+rWmCmrxcEef55VWG13ijRLKz8aWY9anNRy1KJZFnJ50xc9am6jzpsnr9lGmC0QaoEVJ6jNQA1MUpFqaiAbLTEU4pNUFIUzVaKrKeVQA4H5mlUcvmKVQhiBq1aVKmMz7EqkxpUqiGZJadaVKigl+CEtrVr+kaVKlfYsiPTrSpUpahjTClSoMKHJpqVKgwknqJpUqgSaVJ6VKm8AKJqds0qVAjLB91J6VKmFZaT4R6/up2On56UqVOKZHqlzSpUrChjSWlSoEY9kVtuqBEClSp4dhJGnitoBLZAAJGum9DCunspUqku4qM5pUqVVDn/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7"/>
          <p:cNvGrpSpPr/>
          <p:nvPr/>
        </p:nvGrpSpPr>
        <p:grpSpPr>
          <a:xfrm>
            <a:off x="5868988" y="3532188"/>
            <a:ext cx="2149003" cy="719094"/>
            <a:chOff x="5868988" y="3532188"/>
            <a:chExt cx="2149003" cy="719094"/>
          </a:xfrm>
        </p:grpSpPr>
        <p:grpSp>
          <p:nvGrpSpPr>
            <p:cNvPr id="13" name="Группа 14"/>
            <p:cNvGrpSpPr/>
            <p:nvPr/>
          </p:nvGrpSpPr>
          <p:grpSpPr>
            <a:xfrm>
              <a:off x="5967656" y="3789040"/>
              <a:ext cx="2050335" cy="462242"/>
              <a:chOff x="-1812879" y="1668970"/>
              <a:chExt cx="2050335" cy="462242"/>
            </a:xfrm>
          </p:grpSpPr>
          <p:sp>
            <p:nvSpPr>
              <p:cNvPr id="40" name="TextBox 39"/>
              <p:cNvSpPr txBox="1"/>
              <p:nvPr/>
            </p:nvSpPr>
            <p:spPr bwMode="auto">
              <a:xfrm>
                <a:off x="-1812879" y="1668970"/>
                <a:ext cx="460375" cy="4619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 smtClean="0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1346155" y="1669547"/>
                <a:ext cx="1583611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/>
                  <a:t>Карагандинский экономический университет </a:t>
                </a:r>
                <a:endParaRPr lang="ru-RU" sz="800" dirty="0" smtClean="0"/>
              </a:p>
              <a:p>
                <a:pPr algn="ctr"/>
                <a:r>
                  <a:rPr lang="ru-RU" sz="800" dirty="0" err="1" smtClean="0"/>
                  <a:t>Казпотребсоюза</a:t>
                </a:r>
                <a:endParaRPr lang="ru-RU" sz="800" dirty="0"/>
              </a:p>
            </p:txBody>
          </p:sp>
          <p:pic>
            <p:nvPicPr>
              <p:cNvPr id="1032" name="Picture 8" descr="http://s1.uploads.ru/t/gFl6C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61469" y="1755720"/>
                <a:ext cx="377602" cy="283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Прямая соединительная линия 16"/>
            <p:cNvCxnSpPr>
              <a:stCxn id="40" idx="1"/>
              <a:endCxn id="84" idx="2"/>
            </p:cNvCxnSpPr>
            <p:nvPr/>
          </p:nvCxnSpPr>
          <p:spPr>
            <a:xfrm flipH="1" flipV="1">
              <a:off x="5868988" y="3532188"/>
              <a:ext cx="98668" cy="487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8"/>
          <p:cNvGrpSpPr/>
          <p:nvPr/>
        </p:nvGrpSpPr>
        <p:grpSpPr>
          <a:xfrm>
            <a:off x="5844469" y="3532188"/>
            <a:ext cx="2173522" cy="1241921"/>
            <a:chOff x="6496050" y="891977"/>
            <a:chExt cx="2173522" cy="1241921"/>
          </a:xfrm>
        </p:grpSpPr>
        <p:sp>
          <p:nvSpPr>
            <p:cNvPr id="52" name="TextBox 51"/>
            <p:cNvSpPr txBox="1"/>
            <p:nvPr/>
          </p:nvSpPr>
          <p:spPr>
            <a:xfrm>
              <a:off x="7070725" y="1671935"/>
              <a:ext cx="1598847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Карагандинский государственный технический университет</a:t>
              </a:r>
            </a:p>
          </p:txBody>
        </p:sp>
        <p:cxnSp>
          <p:nvCxnSpPr>
            <p:cNvPr id="53" name="Прямая соединительная линия 52"/>
            <p:cNvCxnSpPr>
              <a:endCxn id="55" idx="1"/>
            </p:cNvCxnSpPr>
            <p:nvPr/>
          </p:nvCxnSpPr>
          <p:spPr>
            <a:xfrm>
              <a:off x="6496050" y="891977"/>
              <a:ext cx="114300" cy="10109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56"/>
            <p:cNvGrpSpPr>
              <a:grpSpLocks/>
            </p:cNvGrpSpPr>
            <p:nvPr/>
          </p:nvGrpSpPr>
          <p:grpSpPr bwMode="auto">
            <a:xfrm>
              <a:off x="6610350" y="1671935"/>
              <a:ext cx="460375" cy="461963"/>
              <a:chOff x="6665463" y="2632262"/>
              <a:chExt cx="460800" cy="46166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13121" y="2727042"/>
                <a:ext cx="360000" cy="2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23"/>
          <p:cNvGrpSpPr/>
          <p:nvPr/>
        </p:nvGrpSpPr>
        <p:grpSpPr>
          <a:xfrm>
            <a:off x="6483350" y="5138588"/>
            <a:ext cx="2602492" cy="463550"/>
            <a:chOff x="6483350" y="5138588"/>
            <a:chExt cx="2602492" cy="463550"/>
          </a:xfrm>
        </p:grpSpPr>
        <p:sp>
          <p:nvSpPr>
            <p:cNvPr id="60" name="TextBox 1"/>
            <p:cNvSpPr txBox="1">
              <a:spLocks noChangeArrowheads="1"/>
            </p:cNvSpPr>
            <p:nvPr/>
          </p:nvSpPr>
          <p:spPr bwMode="auto">
            <a:xfrm>
              <a:off x="6483350" y="5199063"/>
              <a:ext cx="6238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Times New Roman" pitchFamily="18" charset="0"/>
                </a:rPr>
                <a:t>Алматы</a:t>
              </a:r>
            </a:p>
          </p:txBody>
        </p:sp>
        <p:pic>
          <p:nvPicPr>
            <p:cNvPr id="61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1350" y="5237163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20"/>
            <p:cNvGrpSpPr/>
            <p:nvPr/>
          </p:nvGrpSpPr>
          <p:grpSpPr>
            <a:xfrm>
              <a:off x="7193542" y="5138588"/>
              <a:ext cx="1892300" cy="463550"/>
              <a:chOff x="7189788" y="5070475"/>
              <a:chExt cx="1892300" cy="46355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648575" y="5073650"/>
                <a:ext cx="1433513" cy="4603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/>
                  <a:t>Казахский национальный </a:t>
                </a:r>
                <a:r>
                  <a:rPr lang="ru-RU" sz="800" dirty="0" smtClean="0"/>
                  <a:t>университет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/>
                  <a:t> </a:t>
                </a:r>
                <a:r>
                  <a:rPr lang="ru-RU" sz="800" dirty="0" err="1"/>
                  <a:t>им.аль-Фараби</a:t>
                </a:r>
                <a:endParaRPr lang="ru-RU" sz="800" dirty="0"/>
              </a:p>
            </p:txBody>
          </p:sp>
          <p:grpSp>
            <p:nvGrpSpPr>
              <p:cNvPr id="19" name="Группа 61"/>
              <p:cNvGrpSpPr>
                <a:grpSpLocks/>
              </p:cNvGrpSpPr>
              <p:nvPr/>
            </p:nvGrpSpPr>
            <p:grpSpPr bwMode="auto">
              <a:xfrm>
                <a:off x="7189788" y="5070475"/>
                <a:ext cx="461962" cy="461963"/>
                <a:chOff x="6665463" y="2632262"/>
                <a:chExt cx="460800" cy="461665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6665463" y="2632262"/>
                  <a:ext cx="460800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dirty="0">
                      <a:solidFill>
                        <a:schemeClr val="bg1"/>
                      </a:solidFill>
                    </a:rPr>
                    <a:t>Восточно-</a:t>
                  </a:r>
                  <a:r>
                    <a:rPr lang="ru-RU" sz="800" dirty="0" err="1">
                      <a:solidFill>
                        <a:schemeClr val="bg1"/>
                      </a:solidFill>
                    </a:rPr>
                    <a:t>Каза</a:t>
                  </a:r>
                  <a:endParaRPr lang="ru-RU" sz="8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94736" y="2709920"/>
                  <a:ext cx="414000" cy="31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0" name="Группа 24"/>
          <p:cNvGrpSpPr/>
          <p:nvPr/>
        </p:nvGrpSpPr>
        <p:grpSpPr>
          <a:xfrm>
            <a:off x="3716998" y="2865438"/>
            <a:ext cx="1926565" cy="733425"/>
            <a:chOff x="3716998" y="2865438"/>
            <a:chExt cx="1926565" cy="733425"/>
          </a:xfrm>
        </p:grpSpPr>
        <p:sp>
          <p:nvSpPr>
            <p:cNvPr id="67" name="TextBox 66"/>
            <p:cNvSpPr txBox="1"/>
            <p:nvPr/>
          </p:nvSpPr>
          <p:spPr>
            <a:xfrm>
              <a:off x="4186898" y="3136900"/>
              <a:ext cx="1456665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Евразийский национальный университет им.</a:t>
              </a:r>
              <a:r>
                <a:rPr lang="en-US" sz="800" dirty="0"/>
                <a:t> </a:t>
              </a:r>
              <a:r>
                <a:rPr lang="ru-RU" sz="800" dirty="0" err="1"/>
                <a:t>Л.Н.Гумилева</a:t>
              </a:r>
              <a:endParaRPr lang="ru-RU" sz="800" dirty="0"/>
            </a:p>
          </p:txBody>
        </p:sp>
        <p:sp>
          <p:nvSpPr>
            <p:cNvPr id="68" name="TextBox 16"/>
            <p:cNvSpPr txBox="1">
              <a:spLocks noChangeArrowheads="1"/>
            </p:cNvSpPr>
            <p:nvPr/>
          </p:nvSpPr>
          <p:spPr bwMode="auto">
            <a:xfrm>
              <a:off x="4821238" y="2865438"/>
              <a:ext cx="72231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300" b="1" dirty="0">
                  <a:latin typeface="Times New Roman" pitchFamily="18" charset="0"/>
                </a:rPr>
                <a:t>Астана</a:t>
              </a:r>
            </a:p>
          </p:txBody>
        </p:sp>
        <p:pic>
          <p:nvPicPr>
            <p:cNvPr id="69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1950" y="293528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Группа 17"/>
            <p:cNvGrpSpPr>
              <a:grpSpLocks/>
            </p:cNvGrpSpPr>
            <p:nvPr/>
          </p:nvGrpSpPr>
          <p:grpSpPr bwMode="auto">
            <a:xfrm>
              <a:off x="3716998" y="3136900"/>
              <a:ext cx="461963" cy="461963"/>
              <a:chOff x="6665463" y="2632262"/>
              <a:chExt cx="460800" cy="46166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694736" y="2709720"/>
                <a:ext cx="414000" cy="31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Группа 29"/>
          <p:cNvGrpSpPr/>
          <p:nvPr/>
        </p:nvGrpSpPr>
        <p:grpSpPr>
          <a:xfrm>
            <a:off x="7091363" y="5437188"/>
            <a:ext cx="1990725" cy="684435"/>
            <a:chOff x="7091363" y="5437188"/>
            <a:chExt cx="1990725" cy="684435"/>
          </a:xfrm>
        </p:grpSpPr>
        <p:sp>
          <p:nvSpPr>
            <p:cNvPr id="75" name="TextBox 74"/>
            <p:cNvSpPr txBox="1"/>
            <p:nvPr/>
          </p:nvSpPr>
          <p:spPr>
            <a:xfrm>
              <a:off x="7648575" y="5661248"/>
              <a:ext cx="1433513" cy="4603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Казахский Национальный Технический университет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</a:t>
              </a:r>
              <a:r>
                <a:rPr lang="en-US" sz="800" dirty="0"/>
                <a:t> </a:t>
              </a:r>
              <a:r>
                <a:rPr lang="ru-RU" sz="800" dirty="0" err="1"/>
                <a:t>К.И.Сатпаева</a:t>
              </a:r>
              <a:endParaRPr lang="ru-RU" sz="800" dirty="0"/>
            </a:p>
          </p:txBody>
        </p:sp>
        <p:grpSp>
          <p:nvGrpSpPr>
            <p:cNvPr id="25" name="Группа 64"/>
            <p:cNvGrpSpPr>
              <a:grpSpLocks/>
            </p:cNvGrpSpPr>
            <p:nvPr/>
          </p:nvGrpSpPr>
          <p:grpSpPr bwMode="auto">
            <a:xfrm>
              <a:off x="7191375" y="5661248"/>
              <a:ext cx="461963" cy="460375"/>
              <a:chOff x="6665463" y="2632262"/>
              <a:chExt cx="460800" cy="461665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694736" y="2727108"/>
                <a:ext cx="414000" cy="275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2" name="Прямая соединительная линия 91"/>
            <p:cNvCxnSpPr>
              <a:stCxn id="61" idx="2"/>
              <a:endCxn id="86" idx="1"/>
            </p:cNvCxnSpPr>
            <p:nvPr/>
          </p:nvCxnSpPr>
          <p:spPr>
            <a:xfrm>
              <a:off x="7091363" y="5437188"/>
              <a:ext cx="100012" cy="45424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40482" y="5508530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0482" y="5508530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0482" y="5502085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0481" y="5508530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0482" y="552869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0482" y="552869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0482" y="5521263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0482" y="5521263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748" y="5371446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1571604" y="134515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Обучение в другом вузе студентов ПГУ им. С. </a:t>
            </a:r>
            <a:r>
              <a:rPr lang="ru-RU" b="1" dirty="0" err="1" smtClean="0"/>
              <a:t>Торайгырова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87995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Внутренняя академическая мобильность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2011-2012 учебном году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09" y="1426294"/>
            <a:ext cx="86010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/>
          <p:cNvSpPr/>
          <p:nvPr/>
        </p:nvSpPr>
        <p:spPr>
          <a:xfrm>
            <a:off x="155575" y="5371949"/>
            <a:ext cx="1393024" cy="12258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892925" y="2517775"/>
            <a:ext cx="2000250" cy="758825"/>
            <a:chOff x="6892925" y="2517775"/>
            <a:chExt cx="2000250" cy="758825"/>
          </a:xfrm>
        </p:grpSpPr>
        <p:sp>
          <p:nvSpPr>
            <p:cNvPr id="76" name="TextBox 75"/>
            <p:cNvSpPr txBox="1"/>
            <p:nvPr/>
          </p:nvSpPr>
          <p:spPr>
            <a:xfrm>
              <a:off x="7391400" y="2517775"/>
              <a:ext cx="1501775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Семипалатинский государственный университет</a:t>
              </a:r>
              <a:endParaRPr lang="en-US" sz="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</a:t>
              </a:r>
              <a:r>
                <a:rPr lang="en-US" sz="800" dirty="0"/>
                <a:t> </a:t>
              </a:r>
              <a:r>
                <a:rPr lang="ru-RU" sz="800" dirty="0" err="1"/>
                <a:t>Шакарима</a:t>
              </a:r>
              <a:endParaRPr lang="ru-RU" sz="800" dirty="0"/>
            </a:p>
          </p:txBody>
        </p:sp>
        <p:sp>
          <p:nvSpPr>
            <p:cNvPr id="77" name="TextBox 15"/>
            <p:cNvSpPr txBox="1">
              <a:spLocks noChangeArrowheads="1"/>
            </p:cNvSpPr>
            <p:nvPr/>
          </p:nvSpPr>
          <p:spPr bwMode="auto">
            <a:xfrm>
              <a:off x="6892925" y="3046413"/>
              <a:ext cx="5000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latin typeface="Times New Roman" pitchFamily="18" charset="0"/>
                </a:rPr>
                <a:t>Семей</a:t>
              </a:r>
            </a:p>
          </p:txBody>
        </p:sp>
        <p:pic>
          <p:nvPicPr>
            <p:cNvPr id="78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725" y="294163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26"/>
            <p:cNvGrpSpPr>
              <a:grpSpLocks/>
            </p:cNvGrpSpPr>
            <p:nvPr/>
          </p:nvGrpSpPr>
          <p:grpSpPr bwMode="auto">
            <a:xfrm>
              <a:off x="6929438" y="2517775"/>
              <a:ext cx="461962" cy="461963"/>
              <a:chOff x="6665463" y="2632262"/>
              <a:chExt cx="460800" cy="461665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4736" y="2709720"/>
                <a:ext cx="414000" cy="31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4"/>
          <p:cNvGrpSpPr/>
          <p:nvPr/>
        </p:nvGrpSpPr>
        <p:grpSpPr>
          <a:xfrm>
            <a:off x="5221288" y="3251895"/>
            <a:ext cx="2796703" cy="465137"/>
            <a:chOff x="5221288" y="3251895"/>
            <a:chExt cx="2796703" cy="465137"/>
          </a:xfrm>
        </p:grpSpPr>
        <p:sp>
          <p:nvSpPr>
            <p:cNvPr id="82" name="TextBox 81"/>
            <p:cNvSpPr txBox="1"/>
            <p:nvPr/>
          </p:nvSpPr>
          <p:spPr>
            <a:xfrm>
              <a:off x="6433666" y="3251895"/>
              <a:ext cx="1584325" cy="4619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Карагандинский государственный университет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 </a:t>
              </a:r>
              <a:r>
                <a:rPr lang="ru-RU" sz="800" dirty="0" err="1"/>
                <a:t>Е.А.Букетова</a:t>
              </a:r>
              <a:endParaRPr lang="ru-RU" sz="800" dirty="0"/>
            </a:p>
          </p:txBody>
        </p:sp>
        <p:sp>
          <p:nvSpPr>
            <p:cNvPr id="83" name="TextBox 32"/>
            <p:cNvSpPr txBox="1">
              <a:spLocks noChangeArrowheads="1"/>
            </p:cNvSpPr>
            <p:nvPr/>
          </p:nvSpPr>
          <p:spPr bwMode="auto">
            <a:xfrm>
              <a:off x="5221288" y="3454400"/>
              <a:ext cx="7524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Times New Roman" pitchFamily="18" charset="0"/>
                </a:rPr>
                <a:t>Караганда</a:t>
              </a:r>
            </a:p>
          </p:txBody>
        </p:sp>
        <p:pic>
          <p:nvPicPr>
            <p:cNvPr id="84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8975" y="3332163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59"/>
            <p:cNvGrpSpPr>
              <a:grpSpLocks/>
            </p:cNvGrpSpPr>
            <p:nvPr/>
          </p:nvGrpSpPr>
          <p:grpSpPr bwMode="auto">
            <a:xfrm>
              <a:off x="5971703" y="3255070"/>
              <a:ext cx="460375" cy="461962"/>
              <a:chOff x="6665463" y="2485729"/>
              <a:chExt cx="460800" cy="461665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665463" y="2485729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1747" y="2597761"/>
                <a:ext cx="360000" cy="23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1" name="TextBox 90"/>
          <p:cNvSpPr txBox="1"/>
          <p:nvPr/>
        </p:nvSpPr>
        <p:spPr>
          <a:xfrm>
            <a:off x="340482" y="5508530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68047" y="2133321"/>
            <a:ext cx="2040057" cy="498039"/>
            <a:chOff x="3468047" y="2133321"/>
            <a:chExt cx="2040057" cy="498039"/>
          </a:xfrm>
        </p:grpSpPr>
        <p:grpSp>
          <p:nvGrpSpPr>
            <p:cNvPr id="11" name="Группа 6"/>
            <p:cNvGrpSpPr/>
            <p:nvPr/>
          </p:nvGrpSpPr>
          <p:grpSpPr>
            <a:xfrm>
              <a:off x="3995936" y="2133321"/>
              <a:ext cx="1512168" cy="462242"/>
              <a:chOff x="2195736" y="2133321"/>
              <a:chExt cx="1512168" cy="462242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2195736" y="2133321"/>
                <a:ext cx="460375" cy="4619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 smtClean="0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6" name="Picture 2" descr="http://cs10333.userapi.com/g32365538/a_e749a16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259" y="2229879"/>
                <a:ext cx="360000" cy="27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662461" y="2133898"/>
                <a:ext cx="1045443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err="1"/>
                  <a:t>Рудненский</a:t>
                </a:r>
                <a:r>
                  <a:rPr lang="ru-RU" sz="800" dirty="0"/>
                  <a:t> </a:t>
                </a:r>
                <a:endParaRPr lang="en-US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/>
                  <a:t>Индустриальный</a:t>
                </a:r>
                <a:endParaRPr lang="en-US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/>
                  <a:t> институт</a:t>
                </a:r>
                <a:endParaRPr lang="en-US" sz="800" dirty="0" smtClean="0"/>
              </a:p>
            </p:txBody>
          </p:sp>
        </p:grpSp>
        <p:pic>
          <p:nvPicPr>
            <p:cNvPr id="26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5911" y="2264289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3468047" y="2385139"/>
              <a:ext cx="60946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Times New Roman" pitchFamily="18" charset="0"/>
                </a:rPr>
                <a:t>Рудный</a:t>
              </a:r>
              <a:endParaRPr lang="ru-RU" sz="1000" dirty="0">
                <a:latin typeface="Times New Roman" pitchFamily="18" charset="0"/>
              </a:endParaRPr>
            </a:p>
          </p:txBody>
        </p:sp>
      </p:grpSp>
      <p:sp>
        <p:nvSpPr>
          <p:cNvPr id="9" name="AutoShape 4" descr="data:image/jpeg;base64,/9j/4AAQSkZJRgABAQAAAQABAAD/2wCEAAkGBhQSEBUUExQWFRUVFxcXFxcYGBgcHBUXFxcXGBgYHBUcHCYgFxokGhcVHy8gIycpLCwsFx4xNTAqNSYrLCkBCQoKDgwOGg8PGiwkHCQsLCwsKSksLCwsKSwsLC0pLCwsLCwsKSwsLCwsLCwsLCwsKSwsLCwsLCwsLCksKSwsLP/AABEIAMIBAwMBIgACEQEDEQH/xAAcAAABBQEBAQAAAAAAAAAAAAAFAAECAwQGBwj/xABJEAACAQIEAwQFCAgEBQMFAAABAhEAAwQSITEFQVEGEyJhMnGBkaEHFEJSscHR8BUjJGJykrLhM4KiwhZjc9LxJUNTNKOz0+L/xAAaAQACAwEBAAAAAAAAAAAAAAABAgADBAUG/8QAMhEAAgIBAgUBBgUEAwAAAAAAAAECEQMSIQQTIjFBUTJhcZGh8AUUscHhI0KB8TNS0f/aAAwDAQACEQMRAD8A4ALTxU4pRXfOIQilFTilFQYhFPFSy08UAkIp4qUU+WoEjFKKnFPloBIBacLUwtX4fCFzA9pOw9ZpZNJWxkrM625MDc0a4Pgzbuo0B3BkIQSPaPpaT7q2cM4KSfCPW5Eg+Qjc7aCut4bwNbY5j26n1sPsHxrlcTxqiqXb6s24eHbZw3E8D3tx7ghCxzFCIVZOgHQdBQy9gXXcGOo1HvG1erYjhquIaGA2DDN8d/iaGYjs2syuZY2AMr6o0YCenWqsP4jHtfz2Hnwj9Pkea5aWWuxxXZpt8i3fNNDHORoZrGnCLJJBDKR0k++SNtq6C4qDRleGRzWWns3mAZYEH36Ga6e12aR/QFw+rIfhmJqTdkf3b38v4KaWXF4Xs2H8tN+Dlrok+xf6RVZWusbskTvnXSJZWgQI1OUdOtAsfwt7LZXWOh5HzBq/Fnx5NosSeKUe6B8U0VaVpitaCkqilFTIpEUQFcUoqcU0VAEIpoqcUoqCkIpiKsimiiBlWWlVkUqgaL8tKKLWuztx2hSjekdGj0VzbEA7Ry5jlrWK/g3T0kZfWCPiaRST7B0tGbLSirMtLLRDRDLSy1OKfLRCQy0stWZaQWoEiFpwtWBaM4LgzeDwEllBkxlAJkGfVHnvHKqcuRY1bLIQcnsYsNwyQrEwCTprPlyjXWup4T2cJjMMoGyjSP4j92/qorwngATxNq3Xn6gOX2+qieJuG2Ey2y+ZwsAgBQZLMTvACtoASTpzrgZ+Mlklphv+i/8ATp4uHUVchYfBhRoNvKI8gOVWkVixHDyMfbuFzBw7Bbfi0PeakDYSF19Q9m8iuTni4yWp7tG7HTW3YB9qe0LYRbJW2tzvHcEEkGFVT4SJAOvMGm4D2ttYq4LYS5buEE5WAIhQSfGD0HNRW/ivBbeICi4CchJUgkEFgAdt5AG87Vk4L2ZGHxAuKxIhhBAkZhl30+yrsbwyhUu4klkUrXYnjcJikZyEFxczFROqiDCwQD6UEw3OBWc49HOS7aYQpeGE+ieQMMSRB0J59KJ/KT3nzT9Vnz94hGQsGADeIiNYHlpS7C22xGCQ4gm4xzSXgmMwEHrA011rRyXD2H9/fuKtal7SBQ4Vack2mIZdMsmFOuhQw45n31JVxFvpcA39X8Pp0uNXsMmNWwwupcbLldIKlrlxiAyzI8YkmOfStbcCxVoSj94Poqw336zG30SNjQc5V/UjaJoV9LoFYziGd7ZK5Cp1DTppuvOddo1gUQxPD7d5CBldfqzt6j9A+W3q3qF/iEGMRZKzIB30nTf0THRt6qbhlt4Np8pyqwE8mEqTPiAI6GjGUNtD0tAcZb6lZyXF+zLW5ZJZRuI8Sesff/5oGVr0K/bxKbxdA5/SA9XpH1GRQDiWDt3DIBtXNypGh6nTVfdXb4fim1WT5o52XCr6TmitNFab2HKnUR+euxqorXRTT7GRoqy00VYVpstMKVxTRVkU0VAFcUiKnFKKgpWVp6nFNUDR6UMDBlSynbRp0iI8YJiNIzbaVm/RhX0SR/Os+HLupflHTUUXCaTuOv8Aep2gsHMSDygE8jpptyryWPi8qdX8ztvFGrAdjAgFs1sXJXL4QhMlcrElTnPWI8qE3+CJzDIY2mNZgwtwZjprvXXlQdxPr1qaYYlTEwN4Jj3bfCtOP8SldV8hJcMvU4v/AIVJR2DjwkAZhlkkxGmadNRFD24PcGy5ufhIb4KSfhXenh69APUMvxQrVL8HB68xyO/kQD/qrVD8Ug+7K3wbOBuYZljMpWZiREwYO/npUMlehYnBOyKpIKqCACCNzMkQ4J05mh6cCUuM1sFZGYqJjXXw2m6ciK1w4zHIpfDyRydmxO+g+PsHOvSsJZTDWFFx1AtqPHqB4joRImTmAiJ1isPDuFYdXLTBzGFdlDKsmIUxGnPfXej5IS2xNsuIACyAG1zDUmIGXWuXxmSWdqHizbggsab8llrBXGd1ZQtvJ4XDHMSVbNpplgwBEmQTI0FAcR2rsYa21jCgyoIRyBAgmQEYg8zqZM8jQrtBxbEYnLKMAPCFUFkmRBAEidY3O3KsScEcXsKzxkxDmViGyQjeeQkPsCSI3qlJY1UUPvLdhbsjxm9dvXFe4WAXPBdp1MTl1EajpsInUV1MUF4XwMWsXfuKqrbZLaKF5lVt5if8ynzmfacjSuXxUk5qn4N2GPScz2z7RXsJ3JtBCHF0sHWZy93GoII9I8+dLsh20+eXhaazkfLnzK8rAI5EAjcczRjifB7WIAF1A2WY3BWYmCIImBz5Vl4B2TtYbEi5azajJlJkAEqZGk/RG5q7HkwuCjJblcoZFK12Oi41eRMrXHVFkiXZVGZiYEkxOh91a+C2xJPIgEEbHxDUHWRQDt9w17+HFu2AWzq0SNlNyddpkjetvyb8Oaxgrdt1yOM2ZdNCbk8jGvrrW4R5utPe+xQpPRprYH8W7KJdxiYnMwuW2TTTKwtsSAREzqdZo32gw5bAXFUEs1pwomJY2roUTOhkgcq53jPaO9a4ilhRba25tAgqcw7xyCQwI5ciDtXX464qYfMxhVXMTBMBVcnQDXQGkjzI7t3tt9Bnofb13+py3ydYS62HdMT3hYOwAuliQsJABafD6XlqaGcW7lsecIbJXw+G4jxA7s3CDbiI3Fdl2d4havy9l1dYIJEiDoYIMEGINCsfwtPnJvR+sBYTrqIKRGx0MUHONaskaf8Aoii7qLBXF+F3bLZlvIAzQFuMoBYzouYkScraCOfSKH3cRcCxicPpIEiGBP8ACSfL6QHuo38ofBnxNhbaZc2YP4tiAHBExv4x7q13VKcPJWA9uyQNAYZLcDQ6GGG0RVixpOoOmI5WupHIfoyzeMW2Kt9Ug7RMZW5RHok6ViPZw23DNaW6BMqCyz/l0M+quo7KWfnGGF9wveZnlkXKDGZdQDEwP7CsnB+1GHxZy2y2eMxR0IMCJMiVO4+lVqzZ8Xi17vv9ip48cjz7F4XIxHPmCII8jWYrRHiqfr7v8b/1GsRWvR43cU2cqap0VFaaKsK00VYVleWmy1ZFKKgCEUqlFKgGj0e7w5Q5hVEEiQIOn7yZTvQ292hw9u69o4oo1tijZs5EqYPie24jQ/SFGlueKTzYkx5mYrz/AI52Hv3Lt64jIe9uO8HMCAxYxsRPi68q8vjyKTep7eLOvKLSVI7vvLg5q22pU6giQcyM3Ij6NXHEuujW2HqeJ9j5J+NTQAtptIA5abD1aV5ljsVikx1wq9+0LmKYCGuKCr3DGkgQQRS44wySlt2fgdylFLc9NGLXch19aNH8wBX41otYxXUKpRoO6sCeekT5/CmuKod2yjQ3G9i5jy15VxfZntg+Mv27N6zaOdXYsM3hyI7ejcLg6rHLeqoYYzvTa8epa8jVX8Tugsb1O9bWdPEPMfcRQjiN21hrLXXLoilV/V5pljA8IdV5dPZU+FcSXEIXsXmdVbKcybNExDIpOnRjVHIuGqLVertFvM6qaC1vCZgQAYAkiTEfw7VQOHLyEeqV339ArTLcuTli2zQDElWg7HKDcNWfO4MMjD1FD8JDfCo454paf1sdPG3v+hHC4M2jKECeoVvtUH/VV6u0qXRWK89QeU8mAmBOoqTcRUxmbLAjxKyfEgA1pS4rAZYMblSDPu2pZcTlher6poaOGEu30ZSuJBIBUqWJ2ggc4kE8p1IHxq1xV6j7KpuVgyZVklaVGmMNKqziO3nabEYW/aFm5lU2cxUqjAk3nWTmBOw5RtWzsF2tu4y81u4lsZFV8yZgSS6LBUsR9I7RtRzH8Hs3/wDFtq+kDMBIEkwDuBJJ061n4X2atYVnuYdCHZQsBjsGVhGaYIIFb4Z8Lgotb0ZZYsmq09g3x7ilrDhbl58qSEBys3iY3CJygkDwHlVnD+0uGCC73qsjjwlZJaGgwsZtweVA8fhLl9QMQ65VOYCFJBGaDMbgM2+XesjYzDWdBBb3n3bD1HNWzlReTmeTPrajo8GvFcQS7cFwYYvkIIc5VZYMrGhiD1Iq3iXarvLDWjaKAoy5ix+krLIhCPpTvyqzBYtboUIzExIyoxVSFDMuaAqsARtA9sCsGI4/bDlTDjSHWGBBAO58Q361fHHGK/kqlNso7K8SfC22W1bN3MxYmDoSAPLp1qN+7iHxPfZb6zANoMvdNAI1Q3R1n2VuTD2by5wun1gCNt9SCf8AUKkmDYD9XeMdD4h/u/qFSUZveNf5QYyj/cmNfx+LcgdyoPL0ecbxdYzWNuPX0cWXAg6wsEnUcoB6aTPkdqKWeI30mbaOIAlSQdP5gNtpFAeKKt3ELchrYkZt4EACZWQdB7KbleX3+Arn4R03CsYhRgDBIJA6kK0x1O2mh8q5nhHY+1hb5u2mbVWQqSCBMbGJ0gbzXQ4nD2r7F7TgtEEoQdAPCCDowkbQYjSJkCu8uW7ga475dQRIZGkEAy8taIMGMwBjc1TOLitKdd/8jRafU1f7HDcaT9ou/wDUf+o0PK0Y7QWSMRcMEBmJEiJB1oWyV6PB/wAcfgjk5PafxKStRK1cVqJWryoqy02WrStNloAK8tKrMtKoCj0bCDxLm1G59gk1w/CflAv3LtpGtWG7x1SQHUjMyidHjn0rs7zEW7hGpFq7A5lu7aAOpmK807NcKuLjcKHt3FAvIfEpHosG3IHSvLcPFSW68nYyNp7Hq1pMzRyJj2T+FAeGdtMLeuJbXvUa4wRZQQWYgDVHOkkcqNW7mVC31bbt/LbY/dXlvYxJx2FGbZwx3+hLf7arwY4ytv1LJzaqj1jTK0kBcrFixAAXKcxJOgGWd6H8M4DhkuC9YW3mVWWUfMArAhtFcqNCeVPx98uBxJ59yw/myp/urkPk2tftV05Yixv5tcsg7+s0mKD5bkm13LZy6kqO347wgYqwbTMVBdHkR9DNAg7jxdeVN2Z4L80sm1mzzca5myhdwoAjMdoPvoZ274lcs4ez3Vx7Za9BKMQSFtnQwdRqPhWzsZjrl7BJcuubjM9zxNEwCFA09R361XU1w93t6V7yy08tUBu1/ZW9icYLqqrW8lpNWUEBR4tGjmTtNdlxy+y2MS9qcwtXjby6mcjZSoHOYiuZ4j2xuWsecMLdpk7yzbBOcNNxUkyGg6seVdNxPGLYtXbrBmW2M0CJPiCgCdJ8QqZOYtCaXdBhp6mvec72C4tfuWsQ2IYsbQQrmVVI/V3XaSqhiDlG55Vb2J4+2OFzvbVoG2tshlBkl5+uzaQDtRThPaCziLN26O8VLeYXM6jYIztAVmzeEH3+dWdn8RhXzthTb+iLmS2U3zZJBRejRTZc0lGXS1sSGNNrdBa3hoIIJAHKTB9YJI90UrlWrVVw1xHNyds6OlJUjh+3PaC9YxKC1edB3KnKD4STcu6lDKk6Dccq39he0N/FNeS6ykJbBVsihsxZV+iACIJ5V0OIwdu5pcRX/iUN9oPnUuG8HtWWY2raoXADZREiZ22GvlXQ/M4+Xpa3r9jLyZarT2sz43soz2X/AFrvdEFdlUxuuUddpnpXkp4h+uNvL9IrM9J3EeVfQNnY+v7q8k7Wdn0+cnEWO7ZGafBcGYErqSkzqZ2H210MC14k33MeR1N0dt8mIjAXtSf1jH/7duvLrGPLRlIbYGvVvk6txgLv8b//AI0ryDhGGyyJB1B58hWhx6UVXuz1a9ZGH4Ot+2WDstlpJkKWKhsqnQTmM9fZXF8CutevpbttDO0DUgaAkyRqNAa7btEp/wCHliZ7vD7b/wCJan4TXH9hxGPw/wD1D/Q9O+6F8HRdp+Kthri28oFzKrsJzKAwMqJ1JDDfSRypcJ4qb6sXCLlj0p1EgEyQQoBKjfTMNqw/KrZ/bkPWyv8AXcolwbxdnr0chf3/AHbjfhTp7itGRcdhrrAEQ5MDQyTMaMM3PpWtsARol1h+63iEeoyY91cx2Hwy3sctq5qCjtAYqwIGhBBBEbyOdae1outj7qIGYW2AUAE5Ayq0SBoJJOvnRbTXULunsb8Rwt4ysiOn1RKx/CDJX1beXOud4hwNlPhVh5MNfeJ+MV1/GuGX8PZtJaKsxBJeSNFIiVYkMSDqeo0qnBi+2Gdr0LuoJUBDIYDUN1BnTSR1q/Fk0Oolc46t2efslRK0avdnLozZQHC81IMics/Gh93CMvpKRO0g+f4GuopJ9mYnFox5abLV5So5KYWiqKVWZaVQm502B4vmHiGdfroJHL0l3XUjXatox1vvFt6ZmXMIGhHrryi9imW0+ViJygwSJ8QP3UR7CYz9rBZmgW7m5JEkZR/VNeVXDpq7Orzd6o9UjSOoIPmCII9UaVnscHso4dbaKwmGCICJBB1A6E++qON49rOEv3UOV1QZTAMFriLMEEHc8qBdju0+IxF9rd1kZRaZtLdtTMoBqqjm9U48c3HVGVF8pxumjrMbg1u2ntP6LgBoMGAwbQ8tVFY+CdmbWFd2t5vGoU5mBgBg2gCjoOdPx/jBwuHN0ILhzogUkgeLOTqOcLUezXaL52lxja7vu2RdHLBswcndREZRzO9JFZVjtPbcsbhrprcftTwBsXbtqr5O7Z21WQ2YKANxEZTyO9bOzvDTh8LbskhimeSBAJZ2bQR0IqnjPaazhTbF0XCbiswyKpACmNZdaJYTFLdtpcSctxQyyIMGYkSY2+NVzeVYqa6SyKhru9zkcZ2cvtxYX8im0cTbfNnUeBSmpUtOw6V0Pa5C2AxAUMxZUEKCSf11snQeQNarfGbDXTaW/bNwMUySwOZSQQJAB2O1bdIkkACNSQBJ2350cmWeqOqPb6hhjjTqRxXZm2ycIxxYFSTiNwQR+pQf7jWr5Lh+qxJ0M3bY9yXPxrsFtE8iZHKTI9nKns4cJMKFnUwIk9T1qvNxScJRcWr/AILMeFqSaZpWqbtWrtVNzlXKibWcb2r4ziLeKy2rzIoS34dCslZJysCNcwox2M4zfv8AeC8ysFClYRVMlo1ygDbyrdiuE2rpzOis0AZo1gaAZhrtV/CuE27JPdjLmgHVjsZG5MV05cTilj01vVdvcYlhmp6r2D9gaH115jhbiYjFnDdwqEvcVbq3LkjJmIYoZDTl1iN+VemSAhJIAmNfOAPtoBw/svbTELfVmzSWIJES4M8pHpHnWzHOEcUdRnkpOboI9keEvh8Jct3FynO5iZkFV1B5jQ15Fhr4fUGYiZGuor37EbP6vurwbgXBrhYW0GdnIgL5Dz29db3Wxl8M9M4zbB4EoP8A8Nn+q3XE9jF/bsPof8T4ZH/Gu77T4Jl4IbZHiW1aBA6q9udfYa4zsfZPz2w0GBcgmDAJRoE7T5U3kUJfKkv7Za/6Mf62rf2et/8AoN4fuYj3+In41m+VFf2i1/0z/Ua29lfFwW+D0xI92enXcDOT+T/D/wDqttv+XcX/AEg1t7QY97XGigaEvOgcEKQf1SRqRKnU7Eb1l7CX44paWPSS4Z9S9Kp+UxsvEH1gkJHme7Wo10vYC7noPaC5CWiQdjqBMaCq2ZTgpOgzeqDmI+lHOruMr4bL8grD+Y22/wBnxoQ+HvLwllVs10NvIMjvwd338BjWq9MeZL1oa3oXxMr4ZWEwCev35qgcOQdGJyjrmEf5p61TctTigoQC0ULZgDOfvYAzTp4DMRWSxxAm1Zdgym7cFrLM5SWdQfGNvBt51RFTXsy+/qWS0vuiy7wtSAGtoecgFSeW4Pl0rK3Zu20wGUzoMwgDXSSJ6cq2fpLL3hLQLMByVOmZQ4jKTIhulbLF/wARU5QVGY+IaDUSdBA8J18jV8eIzx95S8WNgb/hMdf9a/8AbSotc4zhyf8A6iwPVdtj4TSqz81n9Pv5icnGeI4vW3pOrDkeQNX9mS63gVkNAA06svvqu1iWyhmcAEnl032FF+EXSbqkFWEjQj4cvyKXSlGhFvI7Xtlcjht3WczWl0/jzH+igXybWgcRfbpaUe+5b5/5aP4LD21UMxtWkd48Vx0EwCYXvAJgzWhcgDvZIZFIGZLxnXQSuZjEzE9JqqMNMNK95pe89zH8oemEtg6ZsQv+m3c/EVD5NrX7Ndb617+m2P8AvojhOEC8qq+ZrZLMud7bBCJzEZrZbyqdvDjD2ytvPaRiSCFtwTAGYeFdYC+wUnLaxaEWX/Us575RmPf2hMRY69btz8K7Xs9b/Z8KP+VZ+KqfvoTjOzwxI7y8CSlsDMbZUFQSREXhmMk7A71ttY97fdhMkW8i5WS4pyooVdQW1AUeuqsmNvGor3fQsg6m2cr2ZGbigb/mX328rp99H/lAP7CARIN+0P8ATdP3VXw3s8MNdW+CCDny5mYBsysrQe6Exm+yruN2WxlvufChW4LgKurZgFdQILKfpH+WpODeSL8K/qGLqDXwBmCbJ2fciVLE7aHxYi0u/wDlox8nd5mwbFnZv19wDMxaAEtaCToNTpVD8Jb9G/NFPjBHiJtkH9cbmwckaQPZW/slg2wuGNu4GZhcd/AjEEMEgAxv4TScRFyxySXf+B8LSmmzpF2NU3OVSs4kMsidYOqkfaI91RNcHS4umdLUmrRx/aPt62FxLWhYR1UW9SzKxL21c9Rz6Ud7IdphjRcPdd33ZQHx5pzF/wBxY9D40M7QdibWId7zPcDHLMZY8Kqg0joBUez+DODVxbJOcqSWjdc0REfWPWuwseLNj6Fv+5gcpwl1PY9Aa0GQg7Az64Gx8taBY3tRZs284IvFSAyWmR3WAcxKhpAEGTy50Nbjd4gjOR6gB9goUmFQEkIoJkkhROu+u+smfXWhcOpQjGXgp5rUm15PTcLje+s95kdM6zkcZWXTZl5GuY+S9n+bMz2whJEaMMy5LcN4idzOogaUMwfGrttYVoB5ctfKtHZnHpbTuXa6JaVYOdByXTZQNorU96KUdV2kg4NswlSbYIHObqDf21Xi8IloYW3bUKovroBz7u5J8z51ZjMTmwwFuWMopMgkDMJJ31jrrQTD8RuXsSQ8hMPigigqB/7VyCDuRlKmf3/Kn/uF8B/HcEtXb63bi5jbWFDRl1JMkHc+vSgnYuwH4dcSYzPeSRyzMRMe2jGN4i/znurYWTbzkvmA0cLAga+l9lcz2N4qLWGvK8Itti2Z5AYvcM6nceiAfrSKdCMyYXglvD8btLbBhbJ1JJJzK2YnlrAoL8r3Cx84t3Q2rbrGwQKAZnnr7qK8X4wLHFbd66hQG2oCafSDKJPISdZ21oX8pfGrd2zhb0EK5YlRGZVYAiR9aAdOvM70d6YHR2/FdbNg+X2qD91AmxDrwXEuGIdGvkNOoy4huZ8hFF7mNS7grL22zLoAf4VPukCfaOtNh79s4G+WIyJ3oYkGPASG0gkiVPKlt8x7eA10L4nP4jFMMYlvTI1u6xED0lZYOaJGhOlYrfFj3K3GRZOI7ogSAB3xthtcxkCD+Fab2Nt/OUQg96VYo2QxlKy0OR0AkeqaXzC2UKCMoulzlaYuBw5kg6HPEr5xFY015j9PeXtPwyjE4m3+0q6GERGuRE3A1tiNNNQFK6mtSC215hPjuWdd9beZhOmky5211qF/hgbvjqO/QI3QZVdQRpv4z7hU8NhIvI5M5bXdEdfEjTP+U6edFThXcRpnJHhPDD/7l33Xf/1Uq3DsSR/7q/yf/wBU9WcyP/Yr0v0PKQ2bKvSQPaedH+FgBoJA6E7TodOhNBcHHOZ25fZRzAMRMEAHTTUn1fVppMritzf2kxpe3YtZRCu7GJMTlAkzGg+2t/ZC5lwjqF/xLgYn+Aaf1Vlfg3fBSSVyz6yTBk6b6DaiPCuHGymSQwBkMdSSdxECNh76l7GiMblZh7ZXi4w65Tltrck+btIn+XT1GtmHxmTBWbQkHNcYnTXMygHroF+FV8U4Mbt1SGCwh01118v4vhQ7HEqVUwcojQ7+I69OfwFK3sFqpNlnHu0F25fYo922uW2qhXZR4UAzZQYB0mu7fiSi93vihE5gliVtZd56jeuBscIe4QQQBOxiTEgxNdXcQsh0yllOhOxIPs+NLKTLMcLsw9lu0l5rrG/fe4gsPowB8UQusTu3WsA7R37N83LL5TBAJAaAeQmdiDry5bmruG8Ke0zF9VZSug221MHbT7KH4nhzaRG5k+v8nrQk22DS1E7LEdpe6wFm+BZbEkpOZNJL3TMCNcqprPOrcBxP5zhrd5wgus9zNkESoy5SQxPOfd5VzWIw9y5hUQL4lZSQQRAAOvXU6+2i3AsOUsqjCGWQRG0knc76GlnK4s0Yo9S3Op4NMN7OnnRCh3Bh4W9Y++iKVxMy62b2Qxv+GfZ9ooGzUfxdvMhA5x9tc7dSK6PArofxMPEvqI5pFMapuXlAksBr+Y61SLzt6IgfWbT/AE7++K6SRjZqDVn+dyfAufz2X+bn7Jql1UelNw+Y8M/w7e+apvY0nqPcKYVs32+9J0dQx00zD2Zsw+yud4tx7E5Li+NJZde8nM4KlSdddFBB/dA8q1O01nuWFfRxIkHXy1FNYoW4h2jxa2HjENOQiTuZ0OsEifL4b0M4fxa82Ga2G0yWwTlTcBbmWI0KvE8yRO9a0PL7P/FZ8Fg+7zSwaddiNdZ9u3upkK2U2sRcxVkG/wCJ9VzbGA5bYGNz05Dar+K2xfw1qw66WTIdScz+Er4pJBJ0kxyq2BTAef20wrCmF4yBhhYKEQxdWVipDERMQZ5++q+HdqTaQ4RrbvbuB890xmLXM7MRmMHUroZ0DeVDcvnUGUzM7f3/ABNEFmvvIbR30nKTl29Q206Go3SWttbIlXbM2WJLZlbNB5yq9azd6394oVx+63dQHCnMvkSJg6+0H2UaQLZ0y45Wv3LhOUvZFuNZDBnaeoHj+FaOGYpu8wiljPdOLi5pl1S0fEJ1IhtT51yvA8VcawO8GZhO+8TpJ5mOfqoil+CCAQR1JI8xB5GkeJNbB1tAfF9osUtxx84uaO49PoxFKrcTgnZ2YXIBMwVtkydTrAnWaeleN2HUefWsYFaK67g2GL2gVKgMd4kn8dfsrH/w2v8A8be5/wAKKYa3eRQqqVUbDIfvFJqV7oQsxvGrOGItuzSRm0UnQkj2bHSt2DxK3UDrOVtpETyoc1q6TJBnae7EwOXo+utgxN3uggTUNObKJI109Ham5gaK+I8Xt2nKMSCU0gHmevLasYtBipAMHYkeRPs5Vf3dwuWKEyqicg5FvLzFT7q7IMNpt4Rp8KRyt9h0Rw3G7CPkZj3gbLlysfFtGg3o7cfKCxJAUFjvoAJOnqFBVsXRrlM7zlWZ6zl3rQxvlYIaDvomo6bbUNa9A7mjB8btYiVtvmMSdGED1kRvWLibW7Ud68bxv5c4PkPbWnCpdQNltiWETlSR5iI1qq7hbrHxCY6pbP2g0HJNdhk2jfa4ilu2HL5UcyD4jmkTPozJA6cq2YXHd4uZGzKZgx005ig1yxeIhlzAbAqhG3SNKsw92+ogJlA5BRH20tx9BlJ9rZ0C8QuIPC5HXQfhV1jit4ic59w/CufbF3zunw/vRGxZAGVyDImVzDkjRmGo1LA+amgoQk/ZXyH1z9WFBx1lOrZ2+oBJ9ZgafZWG5bdzLHIOmhP/AGj41PvlUQgA9UAVRck7mfIa/fVkYxjshW2+44KL6IlvrEyfefsEVG5ePWPuqEHkPz6qkTA1UHroaYBkYGf7VZg8Pae6Ev3O7QqzFgwQwkEw3WNIEnU9KmXk1i4xgO+RVDBfFJMSYhhpynWoAxWcUXxd1B/hoIBIgkyI/wB1FbasTvpWS3gMt1ruYnMAI0gQAJI5mRvpuaJ4S4zEKkddwPvphSK2PM/GpjBncEnrrtQLGdpbq3cptuYJygAnMFO6+WvIc6OLiOexPQxr5xvTJgJjDSNCTr5n7qycSxK2LZZ8w/lBJPISQCefsqZufHntNAO2R/ZpJPhYGDzmV089ZnyphQ1g8Wt0sEYMV3Hh9+k9D7jUGxiC8LRjMRO6+wdSSNa5zsdbKrdYqWICgAEgnQtGvOYGtZslxsVbLZl/WSSwM6MTHLnpRsmx2oZQTpHl0qD4UNusj1c6j3p8/bP2zNV54+/X+1MIN8yVdlgeQjWovaPKfz51MXJNIXNdR9tEBAX3GmY09P3o/P8A4pqhCpOKx6eVT5sp/Cmu8ctDcj/KfwBrlreDUbD7atFoUli2H7fG7TfW9cae8ik3EE6/Z+NAsg61MIKAyYcTiCfWHvqf6QT6494oEEFXLhmiQpjrBj37UKGsMniKfWHvpxxFfrD4UHFnqQPbP2TT5B9b3A/fFChrDJ4kv1h76X6TX61CAF8/d/epadD7/wC1ChrDH6VHWab9KjzoRPl8af2D4/jQoNhVuKr0PwpfpZehoUKefIUKDYU/Sw6Gm/Sv7vx/tQ0H1e4fhVgtnyHs/ChSCjaeJjp+fdTHinl8axles0gvrqUhtLNg4n5U36RP1R7qzMvmfeaWSjsTSy9sa31R7jVfz4+Q9U/jUCo6U2nSiTSUpZCsWAgmZOZue+7c62DiLfu/D8ao0pi1NYukvbibc4+FD+KWFxHpjUSARuAQdJ57zr0q8mmK0bBoI2CbYIQ5SQJPiOoULMGdYA9wrKcPdJzNdZ4KnUfVbN0A3rSRUSKli6S4Yu51b4monFP1b8+2qqWamsVxJNibnVvz7aXzp+pqGY9aY3D1qWLpJfOW6mnqGc9aVTUDSU2sMzeirEdQDHv2qz5tG5Qf5pPuWaquXGb0mLesk/bTVCtMthBzJ9QA+JJ+yn70cl95J+yB8KpmnzVAlwvNy09QA+IE1EmdzPr1qFSC1BiU1IGoTUs1AayYpRUaeaFBskKlVeerVw556fb/AG9tQZDA1atnrpTjTYU5ekbLVH1JiBtSkVWBTmlLKolNKohqeagRyaYU008UQCakw/M0opiDRolkWBpoqRBqJU0aFsYCon3UqaiCxi9RLeqkaRI/P/moKRNRNORTURRZqYmlSqCizUqbNTVCFAapCqwalNMZiwLUpFVCphaISWakKaKaKgSc0+aogVYmHJ12HU/cOdAYbNViWSd9B+dhU0QDlPmfzpU5P51oWWKPqJNNh7efv5VKfKoA61LNSstWxI+un9s+qoge2kaA1ki1INHSoUgahLJm6fKmj8imynoaQYzrUBZI+rWmCmrxcEef55VWG13ijRLKz8aWY9anNRy1KJZFnJ50xc9am6jzpsnr9lGmC0QaoEVJ6jNQA1MUpFqaiAbLTEU4pNUFIUzVaKrKeVQA4H5mlUcvmKVQhiBq1aVKmMz7EqkxpUqiGZJadaVKigl+CEtrVr+kaVKlfYsiPTrSpUpahjTClSoMKHJpqVKgwknqJpUqgSaVJ6VKm8AKJqds0qVAjLB91J6VKmFZaT4R6/up2On56UqVOKZHqlzSpUrChjSWlSoEY9kVtuqBEClSp4dhJGnitoBLZAAJGum9DCunspUqku4qM5pUqVVDn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ata:image/jpeg;base64,/9j/4AAQSkZJRgABAQAAAQABAAD/2wCEAAkGBhQSEBUUExQWFRUVFxcXFxcYGBgcHBUXFxcXGBgYHBUcHCYgFxokGhcVHy8gIycpLCwsFx4xNTAqNSYrLCkBCQoKDgwOGg8PGiwkHCQsLCwsKSksLCwsKSwsLC0pLCwsLCwsKSwsLCwsLCwsLCwsKSwsLCwsLCwsLCksKSwsLP/AABEIAMIBAwMBIgACEQEDEQH/xAAcAAABBQEBAQAAAAAAAAAAAAAFAAECAwQGBwj/xABJEAACAQIEAwQFCAgEBQMFAAABAhEAAwQSITEFQVEGEyJhMnGBkaEHFEJSscHR8BUjJGJykrLhM4KiwhZjc9LxJUNTNKOz0+L/xAAaAQACAwEBAAAAAAAAAAAAAAABAgADBAUG/8QAMhEAAgIBAgUBBgUEAwAAAAAAAAECEQMSIQQTIjFBUTJhcZGh8AUUscHhI0KB8TNS0f/aAAwDAQACEQMRAD8A4ALTxU4pRXfOIQilFTilFQYhFPFSy08UAkIp4qUU+WoEjFKKnFPloBIBacLUwtX4fCFzA9pOw9ZpZNJWxkrM625MDc0a4Pgzbuo0B3BkIQSPaPpaT7q2cM4KSfCPW5Eg+Qjc7aCut4bwNbY5j26n1sPsHxrlcTxqiqXb6s24eHbZw3E8D3tx7ghCxzFCIVZOgHQdBQy9gXXcGOo1HvG1erYjhquIaGA2DDN8d/iaGYjs2syuZY2AMr6o0YCenWqsP4jHtfz2Hnwj9Pkea5aWWuxxXZpt8i3fNNDHORoZrGnCLJJBDKR0k++SNtq6C4qDRleGRzWWns3mAZYEH36Ga6e12aR/QFw+rIfhmJqTdkf3b38v4KaWXF4Xs2H8tN+Dlrok+xf6RVZWusbskTvnXSJZWgQI1OUdOtAsfwt7LZXWOh5HzBq/Fnx5NosSeKUe6B8U0VaVpitaCkqilFTIpEUQFcUoqcU0VAEIpoqcUoqCkIpiKsimiiBlWWlVkUqgaL8tKKLWuztx2hSjekdGj0VzbEA7Ry5jlrWK/g3T0kZfWCPiaRST7B0tGbLSirMtLLRDRDLSy1OKfLRCQy0stWZaQWoEiFpwtWBaM4LgzeDwEllBkxlAJkGfVHnvHKqcuRY1bLIQcnsYsNwyQrEwCTprPlyjXWup4T2cJjMMoGyjSP4j92/qorwngATxNq3Xn6gOX2+qieJuG2Ey2y+ZwsAgBQZLMTvACtoASTpzrgZ+Mlklphv+i/8ATp4uHUVchYfBhRoNvKI8gOVWkVixHDyMfbuFzBw7Bbfi0PeakDYSF19Q9m8iuTni4yWp7tG7HTW3YB9qe0LYRbJW2tzvHcEEkGFVT4SJAOvMGm4D2ttYq4LYS5buEE5WAIhQSfGD0HNRW/ivBbeICi4CchJUgkEFgAdt5AG87Vk4L2ZGHxAuKxIhhBAkZhl30+yrsbwyhUu4klkUrXYnjcJikZyEFxczFROqiDCwQD6UEw3OBWc49HOS7aYQpeGE+ieQMMSRB0J59KJ/KT3nzT9Vnz94hGQsGADeIiNYHlpS7C22xGCQ4gm4xzSXgmMwEHrA011rRyXD2H9/fuKtal7SBQ4Vack2mIZdMsmFOuhQw45n31JVxFvpcA39X8Pp0uNXsMmNWwwupcbLldIKlrlxiAyzI8YkmOfStbcCxVoSj94Poqw336zG30SNjQc5V/UjaJoV9LoFYziGd7ZK5Cp1DTppuvOddo1gUQxPD7d5CBldfqzt6j9A+W3q3qF/iEGMRZKzIB30nTf0THRt6qbhlt4Np8pyqwE8mEqTPiAI6GjGUNtD0tAcZb6lZyXF+zLW5ZJZRuI8Sesff/5oGVr0K/bxKbxdA5/SA9XpH1GRQDiWDt3DIBtXNypGh6nTVfdXb4fim1WT5o52XCr6TmitNFab2HKnUR+euxqorXRTT7GRoqy00VYVpstMKVxTRVkU0VAFcUiKnFKKgpWVp6nFNUDR6UMDBlSynbRp0iI8YJiNIzbaVm/RhX0SR/Os+HLupflHTUUXCaTuOv8Aep2gsHMSDygE8jpptyryWPi8qdX8ztvFGrAdjAgFs1sXJXL4QhMlcrElTnPWI8qE3+CJzDIY2mNZgwtwZjprvXXlQdxPr1qaYYlTEwN4Jj3bfCtOP8SldV8hJcMvU4v/AIVJR2DjwkAZhlkkxGmadNRFD24PcGy5ufhIb4KSfhXenh69APUMvxQrVL8HB68xyO/kQD/qrVD8Ug+7K3wbOBuYZljMpWZiREwYO/npUMlehYnBOyKpIKqCACCNzMkQ4J05mh6cCUuM1sFZGYqJjXXw2m6ciK1w4zHIpfDyRydmxO+g+PsHOvSsJZTDWFFx1AtqPHqB4joRImTmAiJ1isPDuFYdXLTBzGFdlDKsmIUxGnPfXej5IS2xNsuIACyAG1zDUmIGXWuXxmSWdqHizbggsab8llrBXGd1ZQtvJ4XDHMSVbNpplgwBEmQTI0FAcR2rsYa21jCgyoIRyBAgmQEYg8zqZM8jQrtBxbEYnLKMAPCFUFkmRBAEidY3O3KsScEcXsKzxkxDmViGyQjeeQkPsCSI3qlJY1UUPvLdhbsjxm9dvXFe4WAXPBdp1MTl1EajpsInUV1MUF4XwMWsXfuKqrbZLaKF5lVt5if8ynzmfacjSuXxUk5qn4N2GPScz2z7RXsJ3JtBCHF0sHWZy93GoII9I8+dLsh20+eXhaazkfLnzK8rAI5EAjcczRjifB7WIAF1A2WY3BWYmCIImBz5Vl4B2TtYbEi5azajJlJkAEqZGk/RG5q7HkwuCjJblcoZFK12Oi41eRMrXHVFkiXZVGZiYEkxOh91a+C2xJPIgEEbHxDUHWRQDt9w17+HFu2AWzq0SNlNyddpkjetvyb8Oaxgrdt1yOM2ZdNCbk8jGvrrW4R5utPe+xQpPRprYH8W7KJdxiYnMwuW2TTTKwtsSAREzqdZo32gw5bAXFUEs1pwomJY2roUTOhkgcq53jPaO9a4ilhRba25tAgqcw7xyCQwI5ciDtXX464qYfMxhVXMTBMBVcnQDXQGkjzI7t3tt9Bnofb13+py3ydYS62HdMT3hYOwAuliQsJABafD6XlqaGcW7lsecIbJXw+G4jxA7s3CDbiI3Fdl2d4havy9l1dYIJEiDoYIMEGINCsfwtPnJvR+sBYTrqIKRGx0MUHONaskaf8Aoii7qLBXF+F3bLZlvIAzQFuMoBYzouYkScraCOfSKH3cRcCxicPpIEiGBP8ACSfL6QHuo38ofBnxNhbaZc2YP4tiAHBExv4x7q13VKcPJWA9uyQNAYZLcDQ6GGG0RVixpOoOmI5WupHIfoyzeMW2Kt9Ug7RMZW5RHok6ViPZw23DNaW6BMqCyz/l0M+quo7KWfnGGF9wveZnlkXKDGZdQDEwP7CsnB+1GHxZy2y2eMxR0IMCJMiVO4+lVqzZ8Xi17vv9ip48cjz7F4XIxHPmCII8jWYrRHiqfr7v8b/1GsRWvR43cU2cqap0VFaaKsK00VYVleWmy1ZFKKgCEUqlFKgGj0e7w5Q5hVEEiQIOn7yZTvQ292hw9u69o4oo1tijZs5EqYPie24jQ/SFGlueKTzYkx5mYrz/AI52Hv3Lt64jIe9uO8HMCAxYxsRPi68q8vjyKTep7eLOvKLSVI7vvLg5q22pU6giQcyM3Ij6NXHEuujW2HqeJ9j5J+NTQAtptIA5abD1aV5ljsVikx1wq9+0LmKYCGuKCr3DGkgQQRS44wySlt2fgdylFLc9NGLXch19aNH8wBX41otYxXUKpRoO6sCeekT5/CmuKod2yjQ3G9i5jy15VxfZntg+Mv27N6zaOdXYsM3hyI7ejcLg6rHLeqoYYzvTa8epa8jVX8Tugsb1O9bWdPEPMfcRQjiN21hrLXXLoilV/V5pljA8IdV5dPZU+FcSXEIXsXmdVbKcybNExDIpOnRjVHIuGqLVertFvM6qaC1vCZgQAYAkiTEfw7VQOHLyEeqV339ArTLcuTli2zQDElWg7HKDcNWfO4MMjD1FD8JDfCo454paf1sdPG3v+hHC4M2jKECeoVvtUH/VV6u0qXRWK89QeU8mAmBOoqTcRUxmbLAjxKyfEgA1pS4rAZYMblSDPu2pZcTlher6poaOGEu30ZSuJBIBUqWJ2ggc4kE8p1IHxq1xV6j7KpuVgyZVklaVGmMNKqziO3nabEYW/aFm5lU2cxUqjAk3nWTmBOw5RtWzsF2tu4y81u4lsZFV8yZgSS6LBUsR9I7RtRzH8Hs3/wDFtq+kDMBIEkwDuBJJ061n4X2atYVnuYdCHZQsBjsGVhGaYIIFb4Z8Lgotb0ZZYsmq09g3x7ilrDhbl58qSEBys3iY3CJygkDwHlVnD+0uGCC73qsjjwlZJaGgwsZtweVA8fhLl9QMQ65VOYCFJBGaDMbgM2+XesjYzDWdBBb3n3bD1HNWzlReTmeTPrajo8GvFcQS7cFwYYvkIIc5VZYMrGhiD1Iq3iXarvLDWjaKAoy5ix+krLIhCPpTvyqzBYtboUIzExIyoxVSFDMuaAqsARtA9sCsGI4/bDlTDjSHWGBBAO58Q361fHHGK/kqlNso7K8SfC22W1bN3MxYmDoSAPLp1qN+7iHxPfZb6zANoMvdNAI1Q3R1n2VuTD2by5wun1gCNt9SCf8AUKkmDYD9XeMdD4h/u/qFSUZveNf5QYyj/cmNfx+LcgdyoPL0ecbxdYzWNuPX0cWXAg6wsEnUcoB6aTPkdqKWeI30mbaOIAlSQdP5gNtpFAeKKt3ELchrYkZt4EACZWQdB7KbleX3+Arn4R03CsYhRgDBIJA6kK0x1O2mh8q5nhHY+1hb5u2mbVWQqSCBMbGJ0gbzXQ4nD2r7F7TgtEEoQdAPCCDowkbQYjSJkCu8uW7ga475dQRIZGkEAy8taIMGMwBjc1TOLitKdd/8jRafU1f7HDcaT9ou/wDUf+o0PK0Y7QWSMRcMEBmJEiJB1oWyV6PB/wAcfgjk5PafxKStRK1cVqJWryoqy02WrStNloAK8tKrMtKoCj0bCDxLm1G59gk1w/CflAv3LtpGtWG7x1SQHUjMyidHjn0rs7zEW7hGpFq7A5lu7aAOpmK807NcKuLjcKHt3FAvIfEpHosG3IHSvLcPFSW68nYyNp7Hq1pMzRyJj2T+FAeGdtMLeuJbXvUa4wRZQQWYgDVHOkkcqNW7mVC31bbt/LbY/dXlvYxJx2FGbZwx3+hLf7arwY4ytv1LJzaqj1jTK0kBcrFixAAXKcxJOgGWd6H8M4DhkuC9YW3mVWWUfMArAhtFcqNCeVPx98uBxJ59yw/myp/urkPk2tftV05Yixv5tcsg7+s0mKD5bkm13LZy6kqO347wgYqwbTMVBdHkR9DNAg7jxdeVN2Z4L80sm1mzzca5myhdwoAjMdoPvoZ274lcs4ez3Vx7Za9BKMQSFtnQwdRqPhWzsZjrl7BJcuubjM9zxNEwCFA09R361XU1w93t6V7yy08tUBu1/ZW9icYLqqrW8lpNWUEBR4tGjmTtNdlxy+y2MS9qcwtXjby6mcjZSoHOYiuZ4j2xuWsecMLdpk7yzbBOcNNxUkyGg6seVdNxPGLYtXbrBmW2M0CJPiCgCdJ8QqZOYtCaXdBhp6mvec72C4tfuWsQ2IYsbQQrmVVI/V3XaSqhiDlG55Vb2J4+2OFzvbVoG2tshlBkl5+uzaQDtRThPaCziLN26O8VLeYXM6jYIztAVmzeEH3+dWdn8RhXzthTb+iLmS2U3zZJBRejRTZc0lGXS1sSGNNrdBa3hoIIJAHKTB9YJI90UrlWrVVw1xHNyds6OlJUjh+3PaC9YxKC1edB3KnKD4STcu6lDKk6Dccq39he0N/FNeS6ykJbBVsihsxZV+iACIJ5V0OIwdu5pcRX/iUN9oPnUuG8HtWWY2raoXADZREiZ22GvlXQ/M4+Xpa3r9jLyZarT2sz43soz2X/AFrvdEFdlUxuuUddpnpXkp4h+uNvL9IrM9J3EeVfQNnY+v7q8k7Wdn0+cnEWO7ZGafBcGYErqSkzqZ2H210MC14k33MeR1N0dt8mIjAXtSf1jH/7duvLrGPLRlIbYGvVvk6txgLv8b//AI0ryDhGGyyJB1B58hWhx6UVXuz1a9ZGH4Ot+2WDstlpJkKWKhsqnQTmM9fZXF8CutevpbttDO0DUgaAkyRqNAa7btEp/wCHliZ7vD7b/wCJan4TXH9hxGPw/wD1D/Q9O+6F8HRdp+Kthri28oFzKrsJzKAwMqJ1JDDfSRypcJ4qb6sXCLlj0p1EgEyQQoBKjfTMNqw/KrZ/bkPWyv8AXcolwbxdnr0chf3/AHbjfhTp7itGRcdhrrAEQ5MDQyTMaMM3PpWtsARol1h+63iEeoyY91cx2Hwy3sctq5qCjtAYqwIGhBBBEbyOdae1outj7qIGYW2AUAE5Ayq0SBoJJOvnRbTXULunsb8Rwt4ysiOn1RKx/CDJX1beXOud4hwNlPhVh5MNfeJ+MV1/GuGX8PZtJaKsxBJeSNFIiVYkMSDqeo0qnBi+2Gdr0LuoJUBDIYDUN1BnTSR1q/Fk0Oolc46t2efslRK0avdnLozZQHC81IMics/Gh93CMvpKRO0g+f4GuopJ9mYnFox5abLV5So5KYWiqKVWZaVQm502B4vmHiGdfroJHL0l3XUjXatox1vvFt6ZmXMIGhHrryi9imW0+ViJygwSJ8QP3UR7CYz9rBZmgW7m5JEkZR/VNeVXDpq7Orzd6o9UjSOoIPmCII9UaVnscHso4dbaKwmGCICJBB1A6E++qON49rOEv3UOV1QZTAMFriLMEEHc8qBdju0+IxF9rd1kZRaZtLdtTMoBqqjm9U48c3HVGVF8pxumjrMbg1u2ntP6LgBoMGAwbQ8tVFY+CdmbWFd2t5vGoU5mBgBg2gCjoOdPx/jBwuHN0ILhzogUkgeLOTqOcLUezXaL52lxja7vu2RdHLBswcndREZRzO9JFZVjtPbcsbhrprcftTwBsXbtqr5O7Z21WQ2YKANxEZTyO9bOzvDTh8LbskhimeSBAJZ2bQR0IqnjPaazhTbF0XCbiswyKpACmNZdaJYTFLdtpcSctxQyyIMGYkSY2+NVzeVYqa6SyKhru9zkcZ2cvtxYX8im0cTbfNnUeBSmpUtOw6V0Pa5C2AxAUMxZUEKCSf11snQeQNarfGbDXTaW/bNwMUySwOZSQQJAB2O1bdIkkACNSQBJ2350cmWeqOqPb6hhjjTqRxXZm2ycIxxYFSTiNwQR+pQf7jWr5Lh+qxJ0M3bY9yXPxrsFtE8iZHKTI9nKns4cJMKFnUwIk9T1qvNxScJRcWr/AILMeFqSaZpWqbtWrtVNzlXKibWcb2r4ziLeKy2rzIoS34dCslZJysCNcwox2M4zfv8AeC8ysFClYRVMlo1ygDbyrdiuE2rpzOis0AZo1gaAZhrtV/CuE27JPdjLmgHVjsZG5MV05cTilj01vVdvcYlhmp6r2D9gaH115jhbiYjFnDdwqEvcVbq3LkjJmIYoZDTl1iN+VemSAhJIAmNfOAPtoBw/svbTELfVmzSWIJES4M8pHpHnWzHOEcUdRnkpOboI9keEvh8Jct3FynO5iZkFV1B5jQ15Fhr4fUGYiZGuor37EbP6vurwbgXBrhYW0GdnIgL5Dz29db3Wxl8M9M4zbB4EoP8A8Nn+q3XE9jF/bsPof8T4ZH/Gu77T4Jl4IbZHiW1aBA6q9udfYa4zsfZPz2w0GBcgmDAJRoE7T5U3kUJfKkv7Za/6Mf62rf2et/8AoN4fuYj3+In41m+VFf2i1/0z/Ua29lfFwW+D0xI92enXcDOT+T/D/wDqttv+XcX/AEg1t7QY97XGigaEvOgcEKQf1SRqRKnU7Eb1l7CX44paWPSS4Z9S9Kp+UxsvEH1gkJHme7Wo10vYC7noPaC5CWiQdjqBMaCq2ZTgpOgzeqDmI+lHOruMr4bL8grD+Y22/wBnxoQ+HvLwllVs10NvIMjvwd338BjWq9MeZL1oa3oXxMr4ZWEwCev35qgcOQdGJyjrmEf5p61TctTigoQC0ULZgDOfvYAzTp4DMRWSxxAm1Zdgym7cFrLM5SWdQfGNvBt51RFTXsy+/qWS0vuiy7wtSAGtoecgFSeW4Pl0rK3Zu20wGUzoMwgDXSSJ6cq2fpLL3hLQLMByVOmZQ4jKTIhulbLF/wARU5QVGY+IaDUSdBA8J18jV8eIzx95S8WNgb/hMdf9a/8AbSotc4zhyf8A6iwPVdtj4TSqz81n9Pv5icnGeI4vW3pOrDkeQNX9mS63gVkNAA06svvqu1iWyhmcAEnl032FF+EXSbqkFWEjQj4cvyKXSlGhFvI7Xtlcjht3WczWl0/jzH+igXybWgcRfbpaUe+5b5/5aP4LD21UMxtWkd48Vx0EwCYXvAJgzWhcgDvZIZFIGZLxnXQSuZjEzE9JqqMNMNK95pe89zH8oemEtg6ZsQv+m3c/EVD5NrX7Ndb617+m2P8AvojhOEC8qq+ZrZLMud7bBCJzEZrZbyqdvDjD2ytvPaRiSCFtwTAGYeFdYC+wUnLaxaEWX/Us575RmPf2hMRY69btz8K7Xs9b/Z8KP+VZ+KqfvoTjOzwxI7y8CSlsDMbZUFQSREXhmMk7A71ttY97fdhMkW8i5WS4pyooVdQW1AUeuqsmNvGor3fQsg6m2cr2ZGbigb/mX328rp99H/lAP7CARIN+0P8ATdP3VXw3s8MNdW+CCDny5mYBsysrQe6Exm+yruN2WxlvufChW4LgKurZgFdQILKfpH+WpODeSL8K/qGLqDXwBmCbJ2fciVLE7aHxYi0u/wDlox8nd5mwbFnZv19wDMxaAEtaCToNTpVD8Jb9G/NFPjBHiJtkH9cbmwckaQPZW/slg2wuGNu4GZhcd/AjEEMEgAxv4TScRFyxySXf+B8LSmmzpF2NU3OVSs4kMsidYOqkfaI91RNcHS4umdLUmrRx/aPt62FxLWhYR1UW9SzKxL21c9Rz6Ud7IdphjRcPdd33ZQHx5pzF/wBxY9D40M7QdibWId7zPcDHLMZY8Kqg0joBUez+DODVxbJOcqSWjdc0REfWPWuwseLNj6Fv+5gcpwl1PY9Aa0GQg7Az64Gx8taBY3tRZs284IvFSAyWmR3WAcxKhpAEGTy50Nbjd4gjOR6gB9goUmFQEkIoJkkhROu+u+smfXWhcOpQjGXgp5rUm15PTcLje+s95kdM6zkcZWXTZl5GuY+S9n+bMz2whJEaMMy5LcN4idzOogaUMwfGrttYVoB5ctfKtHZnHpbTuXa6JaVYOdByXTZQNorU96KUdV2kg4NswlSbYIHObqDf21Xi8IloYW3bUKovroBz7u5J8z51ZjMTmwwFuWMopMgkDMJJ31jrrQTD8RuXsSQ8hMPigigqB/7VyCDuRlKmf3/Kn/uF8B/HcEtXb63bi5jbWFDRl1JMkHc+vSgnYuwH4dcSYzPeSRyzMRMe2jGN4i/znurYWTbzkvmA0cLAga+l9lcz2N4qLWGvK8Itti2Z5AYvcM6nceiAfrSKdCMyYXglvD8btLbBhbJ1JJJzK2YnlrAoL8r3Cx84t3Q2rbrGwQKAZnnr7qK8X4wLHFbd66hQG2oCafSDKJPISdZ21oX8pfGrd2zhb0EK5YlRGZVYAiR9aAdOvM70d6YHR2/FdbNg+X2qD91AmxDrwXEuGIdGvkNOoy4huZ8hFF7mNS7grL22zLoAf4VPukCfaOtNh79s4G+WIyJ3oYkGPASG0gkiVPKlt8x7eA10L4nP4jFMMYlvTI1u6xED0lZYOaJGhOlYrfFj3K3GRZOI7ogSAB3xthtcxkCD+Fab2Nt/OUQg96VYo2QxlKy0OR0AkeqaXzC2UKCMoulzlaYuBw5kg6HPEr5xFY015j9PeXtPwyjE4m3+0q6GERGuRE3A1tiNNNQFK6mtSC215hPjuWdd9beZhOmky5211qF/hgbvjqO/QI3QZVdQRpv4z7hU8NhIvI5M5bXdEdfEjTP+U6edFThXcRpnJHhPDD/7l33Xf/1Uq3DsSR/7q/yf/wBU9WcyP/Yr0v0PKQ2bKvSQPaedH+FgBoJA6E7TodOhNBcHHOZ25fZRzAMRMEAHTTUn1fVppMritzf2kxpe3YtZRCu7GJMTlAkzGg+2t/ZC5lwjqF/xLgYn+Aaf1Vlfg3fBSSVyz6yTBk6b6DaiPCuHGymSQwBkMdSSdxECNh76l7GiMblZh7ZXi4w65Tltrck+btIn+XT1GtmHxmTBWbQkHNcYnTXMygHroF+FV8U4Mbt1SGCwh01118v4vhQ7HEqVUwcojQ7+I69OfwFK3sFqpNlnHu0F25fYo922uW2qhXZR4UAzZQYB0mu7fiSi93vihE5gliVtZd56jeuBscIe4QQQBOxiTEgxNdXcQsh0yllOhOxIPs+NLKTLMcLsw9lu0l5rrG/fe4gsPowB8UQusTu3WsA7R37N83LL5TBAJAaAeQmdiDry5bmruG8Ke0zF9VZSug221MHbT7KH4nhzaRG5k+v8nrQk22DS1E7LEdpe6wFm+BZbEkpOZNJL3TMCNcqprPOrcBxP5zhrd5wgus9zNkESoy5SQxPOfd5VzWIw9y5hUQL4lZSQQRAAOvXU6+2i3AsOUsqjCGWQRG0knc76GlnK4s0Yo9S3Op4NMN7OnnRCh3Bh4W9Y++iKVxMy62b2Qxv+GfZ9ooGzUfxdvMhA5x9tc7dSK6PArofxMPEvqI5pFMapuXlAksBr+Y61SLzt6IgfWbT/AE7++K6SRjZqDVn+dyfAufz2X+bn7Jql1UelNw+Y8M/w7e+apvY0nqPcKYVs32+9J0dQx00zD2Zsw+yud4tx7E5Li+NJZde8nM4KlSdddFBB/dA8q1O01nuWFfRxIkHXy1FNYoW4h2jxa2HjENOQiTuZ0OsEifL4b0M4fxa82Ga2G0yWwTlTcBbmWI0KvE8yRO9a0PL7P/FZ8Fg+7zSwaddiNdZ9u3upkK2U2sRcxVkG/wCJ9VzbGA5bYGNz05Dar+K2xfw1qw66WTIdScz+Er4pJBJ0kxyq2BTAef20wrCmF4yBhhYKEQxdWVipDERMQZ5++q+HdqTaQ4RrbvbuB890xmLXM7MRmMHUroZ0DeVDcvnUGUzM7f3/ABNEFmvvIbR30nKTl29Q206Go3SWttbIlXbM2WJLZlbNB5yq9azd6394oVx+63dQHCnMvkSJg6+0H2UaQLZ0y45Wv3LhOUvZFuNZDBnaeoHj+FaOGYpu8wiljPdOLi5pl1S0fEJ1IhtT51yvA8VcawO8GZhO+8TpJ5mOfqoil+CCAQR1JI8xB5GkeJNbB1tAfF9osUtxx84uaO49PoxFKrcTgnZ2YXIBMwVtkydTrAnWaeleN2HUefWsYFaK67g2GL2gVKgMd4kn8dfsrH/w2v8A8be5/wAKKYa3eRQqqVUbDIfvFJqV7oQsxvGrOGItuzSRm0UnQkj2bHSt2DxK3UDrOVtpETyoc1q6TJBnae7EwOXo+utgxN3uggTUNObKJI109Ham5gaK+I8Xt2nKMSCU0gHmevLasYtBipAMHYkeRPs5Vf3dwuWKEyqicg5FvLzFT7q7IMNpt4Rp8KRyt9h0Rw3G7CPkZj3gbLlysfFtGg3o7cfKCxJAUFjvoAJOnqFBVsXRrlM7zlWZ6zl3rQxvlYIaDvomo6bbUNa9A7mjB8btYiVtvmMSdGED1kRvWLibW7Ud68bxv5c4PkPbWnCpdQNltiWETlSR5iI1qq7hbrHxCY6pbP2g0HJNdhk2jfa4ilu2HL5UcyD4jmkTPozJA6cq2YXHd4uZGzKZgx005ig1yxeIhlzAbAqhG3SNKsw92+ogJlA5BRH20tx9BlJ9rZ0C8QuIPC5HXQfhV1jit4ic59w/CufbF3zunw/vRGxZAGVyDImVzDkjRmGo1LA+amgoQk/ZXyH1z9WFBx1lOrZ2+oBJ9ZgafZWG5bdzLHIOmhP/AGj41PvlUQgA9UAVRck7mfIa/fVkYxjshW2+44KL6IlvrEyfefsEVG5ePWPuqEHkPz6qkTA1UHroaYBkYGf7VZg8Pae6Ev3O7QqzFgwQwkEw3WNIEnU9KmXk1i4xgO+RVDBfFJMSYhhpynWoAxWcUXxd1B/hoIBIgkyI/wB1FbasTvpWS3gMt1ruYnMAI0gQAJI5mRvpuaJ4S4zEKkddwPvphSK2PM/GpjBncEnrrtQLGdpbq3cptuYJygAnMFO6+WvIc6OLiOexPQxr5xvTJgJjDSNCTr5n7qycSxK2LZZ8w/lBJPISQCefsqZufHntNAO2R/ZpJPhYGDzmV089ZnyphQ1g8Wt0sEYMV3Hh9+k9D7jUGxiC8LRjMRO6+wdSSNa5zsdbKrdYqWICgAEgnQtGvOYGtZslxsVbLZl/WSSwM6MTHLnpRsmx2oZQTpHl0qD4UNusj1c6j3p8/bP2zNV54+/X+1MIN8yVdlgeQjWovaPKfz51MXJNIXNdR9tEBAX3GmY09P3o/P8A4pqhCpOKx6eVT5sp/Cmu8ctDcj/KfwBrlreDUbD7atFoUli2H7fG7TfW9cae8ik3EE6/Z+NAsg61MIKAyYcTiCfWHvqf6QT6494oEEFXLhmiQpjrBj37UKGsMniKfWHvpxxFfrD4UHFnqQPbP2TT5B9b3A/fFChrDJ4kv1h76X6TX61CAF8/d/epadD7/wC1ChrDH6VHWab9KjzoRPl8af2D4/jQoNhVuKr0PwpfpZehoUKefIUKDYU/Sw6Gm/Sv7vx/tQ0H1e4fhVgtnyHs/ChSCjaeJjp+fdTHinl8axles0gvrqUhtLNg4n5U36RP1R7qzMvmfeaWSjsTSy9sa31R7jVfz4+Q9U/jUCo6U2nSiTSUpZCsWAgmZOZue+7c62DiLfu/D8ao0pi1NYukvbibc4+FD+KWFxHpjUSARuAQdJ57zr0q8mmK0bBoI2CbYIQ5SQJPiOoULMGdYA9wrKcPdJzNdZ4KnUfVbN0A3rSRUSKli6S4Yu51b4monFP1b8+2qqWamsVxJNibnVvz7aXzp+pqGY9aY3D1qWLpJfOW6mnqGc9aVTUDSU2sMzeirEdQDHv2qz5tG5Qf5pPuWaquXGb0mLesk/bTVCtMthBzJ9QA+JJ+yn70cl95J+yB8KpmnzVAlwvNy09QA+IE1EmdzPr1qFSC1BiU1IGoTUs1AayYpRUaeaFBskKlVeerVw556fb/AG9tQZDA1atnrpTjTYU5ekbLVH1JiBtSkVWBTmlLKolNKohqeagRyaYU008UQCakw/M0opiDRolkWBpoqRBqJU0aFsYCon3UqaiCxi9RLeqkaRI/P/moKRNRNORTURRZqYmlSqCizUqbNTVCFAapCqwalNMZiwLUpFVCphaISWakKaKaKgSc0+aogVYmHJ12HU/cOdAYbNViWSd9B+dhU0QDlPmfzpU5P51oWWKPqJNNh7efv5VKfKoA61LNSstWxI+un9s+qoge2kaA1ki1INHSoUgahLJm6fKmj8imynoaQYzrUBZI+rWmCmrxcEef55VWG13ijRLKz8aWY9anNRy1KJZFnJ50xc9am6jzpsnr9lGmC0QaoEVJ6jNQA1MUpFqaiAbLTEU4pNUFIUzVaKrKeVQA4H5mlUcvmKVQhiBq1aVKmMz7EqkxpUqiGZJadaVKigl+CEtrVr+kaVKlfYsiPTrSpUpahjTClSoMKHJpqVKgwknqJpUqgSaVJ6VKm8AKJqds0qVAjLB91J6VKmFZaT4R6/up2On56UqVOKZHqlzSpUrChjSWlSoEY9kVtuqBEClSp4dhJGnitoBLZAAJGum9DCunspUqku4qM5pUqVVDn/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7"/>
          <p:cNvGrpSpPr/>
          <p:nvPr/>
        </p:nvGrpSpPr>
        <p:grpSpPr>
          <a:xfrm>
            <a:off x="5868988" y="3532188"/>
            <a:ext cx="2149003" cy="719094"/>
            <a:chOff x="5868988" y="3532188"/>
            <a:chExt cx="2149003" cy="719094"/>
          </a:xfrm>
        </p:grpSpPr>
        <p:grpSp>
          <p:nvGrpSpPr>
            <p:cNvPr id="14" name="Группа 14"/>
            <p:cNvGrpSpPr/>
            <p:nvPr/>
          </p:nvGrpSpPr>
          <p:grpSpPr>
            <a:xfrm>
              <a:off x="5967656" y="3789040"/>
              <a:ext cx="2050335" cy="462242"/>
              <a:chOff x="-1812879" y="1668970"/>
              <a:chExt cx="2050335" cy="462242"/>
            </a:xfrm>
          </p:grpSpPr>
          <p:sp>
            <p:nvSpPr>
              <p:cNvPr id="40" name="TextBox 39"/>
              <p:cNvSpPr txBox="1"/>
              <p:nvPr/>
            </p:nvSpPr>
            <p:spPr bwMode="auto">
              <a:xfrm>
                <a:off x="-1812879" y="1668970"/>
                <a:ext cx="460375" cy="4619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 smtClean="0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1346155" y="1669547"/>
                <a:ext cx="1583611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/>
                  <a:t>Карагандинский экономический университет </a:t>
                </a:r>
                <a:endParaRPr lang="ru-RU" sz="800" dirty="0" smtClean="0"/>
              </a:p>
              <a:p>
                <a:pPr algn="ctr"/>
                <a:r>
                  <a:rPr lang="ru-RU" sz="800" dirty="0" err="1" smtClean="0"/>
                  <a:t>Казпотребсоюза</a:t>
                </a:r>
                <a:endParaRPr lang="ru-RU" sz="800" dirty="0"/>
              </a:p>
            </p:txBody>
          </p:sp>
          <p:pic>
            <p:nvPicPr>
              <p:cNvPr id="1032" name="Picture 8" descr="http://s1.uploads.ru/t/gFl6C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61469" y="1755720"/>
                <a:ext cx="377602" cy="283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Прямая соединительная линия 16"/>
            <p:cNvCxnSpPr>
              <a:stCxn id="40" idx="1"/>
              <a:endCxn id="84" idx="2"/>
            </p:cNvCxnSpPr>
            <p:nvPr/>
          </p:nvCxnSpPr>
          <p:spPr>
            <a:xfrm flipH="1" flipV="1">
              <a:off x="5868988" y="3532188"/>
              <a:ext cx="98668" cy="487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8"/>
          <p:cNvGrpSpPr/>
          <p:nvPr/>
        </p:nvGrpSpPr>
        <p:grpSpPr>
          <a:xfrm>
            <a:off x="5844469" y="3532188"/>
            <a:ext cx="2173522" cy="1241921"/>
            <a:chOff x="6496050" y="891977"/>
            <a:chExt cx="2173522" cy="1241921"/>
          </a:xfrm>
        </p:grpSpPr>
        <p:sp>
          <p:nvSpPr>
            <p:cNvPr id="52" name="TextBox 51"/>
            <p:cNvSpPr txBox="1"/>
            <p:nvPr/>
          </p:nvSpPr>
          <p:spPr>
            <a:xfrm>
              <a:off x="7070725" y="1671935"/>
              <a:ext cx="1598847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Карагандинский государственный технический университет</a:t>
              </a:r>
            </a:p>
          </p:txBody>
        </p:sp>
        <p:cxnSp>
          <p:nvCxnSpPr>
            <p:cNvPr id="53" name="Прямая соединительная линия 52"/>
            <p:cNvCxnSpPr>
              <a:endCxn id="55" idx="1"/>
            </p:cNvCxnSpPr>
            <p:nvPr/>
          </p:nvCxnSpPr>
          <p:spPr>
            <a:xfrm>
              <a:off x="6496050" y="891977"/>
              <a:ext cx="114300" cy="10109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56"/>
            <p:cNvGrpSpPr>
              <a:grpSpLocks/>
            </p:cNvGrpSpPr>
            <p:nvPr/>
          </p:nvGrpSpPr>
          <p:grpSpPr bwMode="auto">
            <a:xfrm>
              <a:off x="6610350" y="1671935"/>
              <a:ext cx="460375" cy="461963"/>
              <a:chOff x="6665463" y="2632262"/>
              <a:chExt cx="460800" cy="46166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13121" y="2727042"/>
                <a:ext cx="360000" cy="2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3" name="TextBox 92"/>
          <p:cNvSpPr txBox="1"/>
          <p:nvPr/>
        </p:nvSpPr>
        <p:spPr>
          <a:xfrm>
            <a:off x="357158" y="5506066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293688" y="2184400"/>
            <a:ext cx="2085975" cy="790575"/>
            <a:chOff x="293688" y="2184400"/>
            <a:chExt cx="2085975" cy="790575"/>
          </a:xfrm>
        </p:grpSpPr>
        <p:sp>
          <p:nvSpPr>
            <p:cNvPr id="96" name="TextBox 95"/>
            <p:cNvSpPr txBox="1"/>
            <p:nvPr/>
          </p:nvSpPr>
          <p:spPr>
            <a:xfrm>
              <a:off x="754063" y="2184400"/>
              <a:ext cx="1625600" cy="4619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Западно-Казахстанский аграрно-технический университет </a:t>
              </a:r>
              <a:endParaRPr lang="en-US" sz="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им.</a:t>
              </a:r>
              <a:r>
                <a:rPr lang="en-US" sz="800" dirty="0"/>
                <a:t> </a:t>
              </a:r>
              <a:r>
                <a:rPr lang="ru-RU" sz="800" dirty="0" err="1"/>
                <a:t>Жангир</a:t>
              </a:r>
              <a:r>
                <a:rPr lang="ru-RU" sz="800" dirty="0"/>
                <a:t> хана</a:t>
              </a:r>
            </a:p>
          </p:txBody>
        </p: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212850" y="2728913"/>
              <a:ext cx="6715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Times New Roman" pitchFamily="18" charset="0"/>
                </a:rPr>
                <a:t>Уральск </a:t>
              </a:r>
            </a:p>
          </p:txBody>
        </p:sp>
        <p:pic>
          <p:nvPicPr>
            <p:cNvPr id="98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9388" y="2628900"/>
              <a:ext cx="200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9" name="Группа 28"/>
            <p:cNvGrpSpPr>
              <a:grpSpLocks/>
            </p:cNvGrpSpPr>
            <p:nvPr/>
          </p:nvGrpSpPr>
          <p:grpSpPr bwMode="auto">
            <a:xfrm>
              <a:off x="293688" y="2184400"/>
              <a:ext cx="460375" cy="461963"/>
              <a:chOff x="6665463" y="2632262"/>
              <a:chExt cx="460800" cy="461665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694736" y="2719961"/>
                <a:ext cx="414000" cy="290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5" name="TextBox 104"/>
          <p:cNvSpPr txBox="1"/>
          <p:nvPr/>
        </p:nvSpPr>
        <p:spPr>
          <a:xfrm>
            <a:off x="334081" y="550070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4081" y="550070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4081" y="550070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7158" y="5506066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89544" y="5357826"/>
            <a:ext cx="796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1571604" y="134515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Обучение студентов от вузов-партнеров в ПГУ </a:t>
            </a:r>
            <a:r>
              <a:rPr lang="ru-RU" b="1" dirty="0" err="1" smtClean="0"/>
              <a:t>им.С.Торайгырова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87995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93" grpId="0"/>
      <p:bldP spid="93" grpId="1"/>
      <p:bldP spid="93" grpId="2"/>
      <p:bldP spid="93" grpId="3"/>
      <p:bldP spid="105" grpId="0"/>
      <p:bldP spid="105" grpId="1"/>
      <p:bldP spid="106" grpId="0"/>
      <p:bldP spid="106" grpId="1"/>
      <p:bldP spid="107" grpId="0"/>
      <p:bldP spid="107" grpId="1"/>
      <p:bldP spid="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Внутренняя академическая мобильность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2012-2013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учебном году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09" y="1386880"/>
            <a:ext cx="86010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/>
          <p:cNvSpPr/>
          <p:nvPr/>
        </p:nvSpPr>
        <p:spPr>
          <a:xfrm>
            <a:off x="373636" y="5204474"/>
            <a:ext cx="1499058" cy="13191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53819" y="3861048"/>
            <a:ext cx="2000250" cy="759470"/>
            <a:chOff x="6892925" y="2517775"/>
            <a:chExt cx="2000250" cy="759470"/>
          </a:xfrm>
        </p:grpSpPr>
        <p:sp>
          <p:nvSpPr>
            <p:cNvPr id="76" name="TextBox 75"/>
            <p:cNvSpPr txBox="1"/>
            <p:nvPr/>
          </p:nvSpPr>
          <p:spPr>
            <a:xfrm>
              <a:off x="7391400" y="2517775"/>
              <a:ext cx="150177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 smtClean="0"/>
            </a:p>
            <a:p>
              <a:pPr algn="ctr">
                <a:defRPr/>
              </a:pPr>
              <a:r>
                <a:rPr lang="ru-RU" sz="800" dirty="0" err="1"/>
                <a:t>КазУМОиМЯ</a:t>
              </a:r>
              <a:endParaRPr lang="ru-RU" sz="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/>
            </a:p>
          </p:txBody>
        </p:sp>
        <p:sp>
          <p:nvSpPr>
            <p:cNvPr id="77" name="TextBox 15"/>
            <p:cNvSpPr txBox="1">
              <a:spLocks noChangeArrowheads="1"/>
            </p:cNvSpPr>
            <p:nvPr/>
          </p:nvSpPr>
          <p:spPr bwMode="auto">
            <a:xfrm>
              <a:off x="6892925" y="3046413"/>
              <a:ext cx="57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>
                  <a:latin typeface="Times New Roman" pitchFamily="18" charset="0"/>
                </a:rPr>
                <a:t>Алматы</a:t>
              </a:r>
              <a:endParaRPr lang="ru-RU" sz="900" dirty="0">
                <a:latin typeface="Times New Roman" pitchFamily="18" charset="0"/>
              </a:endParaRPr>
            </a:p>
          </p:txBody>
        </p:sp>
        <p:pic>
          <p:nvPicPr>
            <p:cNvPr id="78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725" y="294163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26"/>
            <p:cNvGrpSpPr>
              <a:grpSpLocks/>
            </p:cNvGrpSpPr>
            <p:nvPr/>
          </p:nvGrpSpPr>
          <p:grpSpPr bwMode="auto">
            <a:xfrm>
              <a:off x="6929438" y="2517775"/>
              <a:ext cx="461962" cy="461963"/>
              <a:chOff x="6665463" y="2632262"/>
              <a:chExt cx="460800" cy="461665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94736" y="2679362"/>
                <a:ext cx="414000" cy="359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1" name="TextBox 90"/>
          <p:cNvSpPr txBox="1"/>
          <p:nvPr/>
        </p:nvSpPr>
        <p:spPr>
          <a:xfrm>
            <a:off x="611560" y="5470579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22"/>
          <p:cNvGrpSpPr/>
          <p:nvPr/>
        </p:nvGrpSpPr>
        <p:grpSpPr>
          <a:xfrm>
            <a:off x="5236046" y="3029570"/>
            <a:ext cx="2000250" cy="759470"/>
            <a:chOff x="6892925" y="2517775"/>
            <a:chExt cx="2000250" cy="759470"/>
          </a:xfrm>
        </p:grpSpPr>
        <p:sp>
          <p:nvSpPr>
            <p:cNvPr id="24" name="TextBox 23"/>
            <p:cNvSpPr txBox="1"/>
            <p:nvPr/>
          </p:nvSpPr>
          <p:spPr>
            <a:xfrm>
              <a:off x="7391400" y="2517775"/>
              <a:ext cx="150177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 smtClean="0"/>
                <a:t>Карагандинский </a:t>
              </a:r>
              <a:r>
                <a:rPr lang="ru-RU" sz="800" dirty="0"/>
                <a:t>государственный технический </a:t>
              </a:r>
              <a:r>
                <a:rPr lang="ru-RU" sz="800" dirty="0" smtClean="0"/>
                <a:t>университет</a:t>
              </a:r>
              <a:endParaRPr lang="ru-RU" sz="800" dirty="0"/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6892925" y="3046413"/>
              <a:ext cx="69442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>
                  <a:latin typeface="Times New Roman" pitchFamily="18" charset="0"/>
                </a:rPr>
                <a:t>Караганда</a:t>
              </a:r>
              <a:endParaRPr lang="ru-RU" sz="900" dirty="0">
                <a:latin typeface="Times New Roman" pitchFamily="18" charset="0"/>
              </a:endParaRPr>
            </a:p>
          </p:txBody>
        </p:sp>
        <p:pic>
          <p:nvPicPr>
            <p:cNvPr id="26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725" y="294163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26"/>
            <p:cNvGrpSpPr>
              <a:grpSpLocks/>
            </p:cNvGrpSpPr>
            <p:nvPr/>
          </p:nvGrpSpPr>
          <p:grpSpPr bwMode="auto">
            <a:xfrm>
              <a:off x="6929438" y="2517775"/>
              <a:ext cx="461962" cy="461963"/>
              <a:chOff x="6665463" y="2632262"/>
              <a:chExt cx="460800" cy="46166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94736" y="2703376"/>
                <a:ext cx="414000" cy="311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Группа 29"/>
          <p:cNvGrpSpPr/>
          <p:nvPr/>
        </p:nvGrpSpPr>
        <p:grpSpPr>
          <a:xfrm>
            <a:off x="4788024" y="1949450"/>
            <a:ext cx="2000250" cy="759470"/>
            <a:chOff x="6892925" y="2517775"/>
            <a:chExt cx="2000250" cy="759470"/>
          </a:xfrm>
        </p:grpSpPr>
        <p:sp>
          <p:nvSpPr>
            <p:cNvPr id="31" name="TextBox 30"/>
            <p:cNvSpPr txBox="1"/>
            <p:nvPr/>
          </p:nvSpPr>
          <p:spPr>
            <a:xfrm>
              <a:off x="7391400" y="2517775"/>
              <a:ext cx="150177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 smtClean="0"/>
                <a:t>Евразийский </a:t>
              </a:r>
              <a:r>
                <a:rPr lang="ru-RU" sz="800" dirty="0"/>
                <a:t>национальный университет </a:t>
              </a:r>
              <a:r>
                <a:rPr lang="ru-RU" sz="800" dirty="0" err="1"/>
                <a:t>им.Л.Гумилева</a:t>
              </a:r>
              <a:endParaRPr lang="ru-RU" sz="800" dirty="0"/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6892925" y="3046413"/>
              <a:ext cx="53412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>
                  <a:latin typeface="Times New Roman" pitchFamily="18" charset="0"/>
                </a:rPr>
                <a:t>Астана</a:t>
              </a:r>
              <a:endParaRPr lang="ru-RU" sz="900" dirty="0">
                <a:latin typeface="Times New Roman" pitchFamily="18" charset="0"/>
              </a:endParaRPr>
            </a:p>
          </p:txBody>
        </p:sp>
        <p:pic>
          <p:nvPicPr>
            <p:cNvPr id="33" name="Picture 7" descr="C:\Users\Rakym\Desktop\для презентации\Untitled-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725" y="2941638"/>
              <a:ext cx="20161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33"/>
            <p:cNvGrpSpPr>
              <a:grpSpLocks/>
            </p:cNvGrpSpPr>
            <p:nvPr/>
          </p:nvGrpSpPr>
          <p:grpSpPr bwMode="auto">
            <a:xfrm>
              <a:off x="6929438" y="2517775"/>
              <a:ext cx="461962" cy="461963"/>
              <a:chOff x="6665463" y="2632262"/>
              <a:chExt cx="460800" cy="46166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665463" y="2632262"/>
                <a:ext cx="460800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>
                    <a:solidFill>
                      <a:schemeClr val="bg1"/>
                    </a:solidFill>
                  </a:rPr>
                  <a:t>Восточно-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Каза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94736" y="2703427"/>
                <a:ext cx="414000" cy="311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0" name="TextBox 49"/>
          <p:cNvSpPr txBox="1"/>
          <p:nvPr/>
        </p:nvSpPr>
        <p:spPr>
          <a:xfrm>
            <a:off x="610841" y="544522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560" y="5457998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11"/>
          <p:cNvGrpSpPr/>
          <p:nvPr/>
        </p:nvGrpSpPr>
        <p:grpSpPr>
          <a:xfrm>
            <a:off x="6442520" y="4365104"/>
            <a:ext cx="2480024" cy="465137"/>
            <a:chOff x="6442520" y="4365104"/>
            <a:chExt cx="2480024" cy="465137"/>
          </a:xfrm>
        </p:grpSpPr>
        <p:grpSp>
          <p:nvGrpSpPr>
            <p:cNvPr id="12" name="Группа 4"/>
            <p:cNvGrpSpPr/>
            <p:nvPr/>
          </p:nvGrpSpPr>
          <p:grpSpPr>
            <a:xfrm>
              <a:off x="6876256" y="4365104"/>
              <a:ext cx="2046288" cy="465137"/>
              <a:chOff x="5971703" y="3398522"/>
              <a:chExt cx="2046288" cy="46513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433666" y="3398522"/>
                <a:ext cx="1584325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err="1"/>
                  <a:t>КазГАСА</a:t>
                </a:r>
                <a:endParaRPr lang="ru-RU" sz="8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  <p:grpSp>
            <p:nvGrpSpPr>
              <p:cNvPr id="13" name="Группа 59"/>
              <p:cNvGrpSpPr>
                <a:grpSpLocks/>
              </p:cNvGrpSpPr>
              <p:nvPr/>
            </p:nvGrpSpPr>
            <p:grpSpPr bwMode="auto">
              <a:xfrm>
                <a:off x="5971703" y="3401697"/>
                <a:ext cx="460375" cy="461962"/>
                <a:chOff x="6665463" y="2632262"/>
                <a:chExt cx="460800" cy="461665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6665463" y="2632262"/>
                  <a:ext cx="460800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dirty="0">
                      <a:solidFill>
                        <a:schemeClr val="bg1"/>
                      </a:solidFill>
                    </a:rPr>
                    <a:t>Восточно-</a:t>
                  </a:r>
                  <a:r>
                    <a:rPr lang="ru-RU" sz="800" dirty="0" err="1">
                      <a:solidFill>
                        <a:schemeClr val="bg1"/>
                      </a:solidFill>
                    </a:rPr>
                    <a:t>Каза</a:t>
                  </a:r>
                  <a:endParaRPr lang="ru-RU" sz="8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721747" y="2744407"/>
                  <a:ext cx="360000" cy="239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11" name="Прямая соединительная линия 10"/>
            <p:cNvCxnSpPr>
              <a:endCxn id="77" idx="0"/>
            </p:cNvCxnSpPr>
            <p:nvPr/>
          </p:nvCxnSpPr>
          <p:spPr>
            <a:xfrm flipH="1" flipV="1">
              <a:off x="6442520" y="4389686"/>
              <a:ext cx="433736" cy="206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6"/>
          <p:cNvGrpSpPr/>
          <p:nvPr/>
        </p:nvGrpSpPr>
        <p:grpSpPr>
          <a:xfrm>
            <a:off x="6421313" y="4323011"/>
            <a:ext cx="2501231" cy="1050205"/>
            <a:chOff x="6421313" y="4323011"/>
            <a:chExt cx="2501231" cy="1050205"/>
          </a:xfrm>
        </p:grpSpPr>
        <p:grpSp>
          <p:nvGrpSpPr>
            <p:cNvPr id="16" name="Группа 7"/>
            <p:cNvGrpSpPr/>
            <p:nvPr/>
          </p:nvGrpSpPr>
          <p:grpSpPr>
            <a:xfrm>
              <a:off x="6876256" y="4908079"/>
              <a:ext cx="2046288" cy="465137"/>
              <a:chOff x="-461963" y="4105189"/>
              <a:chExt cx="2046288" cy="46513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0" y="4105189"/>
                <a:ext cx="1584325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/>
                  <a:t>Казахский национальный университет им. </a:t>
                </a:r>
                <a:r>
                  <a:rPr lang="ru-RU" sz="800" dirty="0" smtClean="0"/>
                  <a:t>аль-</a:t>
                </a:r>
                <a:r>
                  <a:rPr lang="ru-RU" sz="800" dirty="0" err="1" smtClean="0"/>
                  <a:t>Фараби</a:t>
                </a:r>
                <a:endParaRPr lang="ru-RU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  <p:grpSp>
            <p:nvGrpSpPr>
              <p:cNvPr id="17" name="Группа 59"/>
              <p:cNvGrpSpPr>
                <a:grpSpLocks/>
              </p:cNvGrpSpPr>
              <p:nvPr/>
            </p:nvGrpSpPr>
            <p:grpSpPr bwMode="auto">
              <a:xfrm>
                <a:off x="-461963" y="4108364"/>
                <a:ext cx="460375" cy="461962"/>
                <a:chOff x="6665463" y="2632262"/>
                <a:chExt cx="460800" cy="461665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665463" y="2632262"/>
                  <a:ext cx="460800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dirty="0">
                      <a:solidFill>
                        <a:schemeClr val="bg1"/>
                      </a:solidFill>
                    </a:rPr>
                    <a:t>Восточно-</a:t>
                  </a:r>
                  <a:r>
                    <a:rPr lang="ru-RU" sz="800" dirty="0" err="1">
                      <a:solidFill>
                        <a:schemeClr val="bg1"/>
                      </a:solidFill>
                    </a:rPr>
                    <a:t>Каза</a:t>
                  </a:r>
                  <a:endParaRPr lang="ru-RU" sz="8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8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755750" y="2701310"/>
                  <a:ext cx="270085" cy="359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14" name="Прямая соединительная линия 13"/>
            <p:cNvCxnSpPr>
              <a:endCxn id="80" idx="2"/>
            </p:cNvCxnSpPr>
            <p:nvPr/>
          </p:nvCxnSpPr>
          <p:spPr>
            <a:xfrm flipH="1" flipV="1">
              <a:off x="6421313" y="4323011"/>
              <a:ext cx="454943" cy="837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48"/>
          <p:cNvGrpSpPr/>
          <p:nvPr/>
        </p:nvGrpSpPr>
        <p:grpSpPr>
          <a:xfrm>
            <a:off x="6432426" y="4486523"/>
            <a:ext cx="2490118" cy="1420664"/>
            <a:chOff x="6432426" y="4486523"/>
            <a:chExt cx="2490118" cy="1420664"/>
          </a:xfrm>
        </p:grpSpPr>
        <p:grpSp>
          <p:nvGrpSpPr>
            <p:cNvPr id="20" name="Группа 36"/>
            <p:cNvGrpSpPr/>
            <p:nvPr/>
          </p:nvGrpSpPr>
          <p:grpSpPr>
            <a:xfrm>
              <a:off x="6876256" y="5445224"/>
              <a:ext cx="2046288" cy="461963"/>
              <a:chOff x="6929438" y="2517775"/>
              <a:chExt cx="2046288" cy="461963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391400" y="2517775"/>
                <a:ext cx="1584326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/>
                  <a:t>Казахский национальный технический университет </a:t>
                </a:r>
                <a:r>
                  <a:rPr lang="ru-RU" sz="800" dirty="0" err="1"/>
                  <a:t>им.К.Сатпаева</a:t>
                </a:r>
                <a:endParaRPr lang="ru-RU" sz="800" dirty="0"/>
              </a:p>
            </p:txBody>
          </p:sp>
          <p:grpSp>
            <p:nvGrpSpPr>
              <p:cNvPr id="21" name="Группа 40"/>
              <p:cNvGrpSpPr>
                <a:grpSpLocks/>
              </p:cNvGrpSpPr>
              <p:nvPr/>
            </p:nvGrpSpPr>
            <p:grpSpPr bwMode="auto">
              <a:xfrm>
                <a:off x="6929438" y="2517775"/>
                <a:ext cx="461962" cy="461963"/>
                <a:chOff x="6665463" y="2632262"/>
                <a:chExt cx="460800" cy="461665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665463" y="2632262"/>
                  <a:ext cx="460800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dirty="0">
                      <a:solidFill>
                        <a:schemeClr val="bg1"/>
                      </a:solidFill>
                    </a:rPr>
                    <a:t>Восточно-</a:t>
                  </a:r>
                  <a:r>
                    <a:rPr lang="ru-RU" sz="800" dirty="0" err="1">
                      <a:solidFill>
                        <a:schemeClr val="bg1"/>
                      </a:solidFill>
                    </a:rPr>
                    <a:t>Каза</a:t>
                  </a:r>
                  <a:endParaRPr lang="ru-RU" sz="8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694736" y="2720848"/>
                  <a:ext cx="414000" cy="276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19" name="Прямая соединительная линия 18"/>
            <p:cNvCxnSpPr>
              <a:endCxn id="78" idx="2"/>
            </p:cNvCxnSpPr>
            <p:nvPr/>
          </p:nvCxnSpPr>
          <p:spPr>
            <a:xfrm flipH="1" flipV="1">
              <a:off x="6432426" y="4486523"/>
              <a:ext cx="443830" cy="1189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58"/>
          <p:cNvGrpSpPr/>
          <p:nvPr/>
        </p:nvGrpSpPr>
        <p:grpSpPr>
          <a:xfrm>
            <a:off x="6432426" y="4486523"/>
            <a:ext cx="2490118" cy="1927894"/>
            <a:chOff x="6432426" y="4486523"/>
            <a:chExt cx="2490118" cy="1927894"/>
          </a:xfrm>
        </p:grpSpPr>
        <p:grpSp>
          <p:nvGrpSpPr>
            <p:cNvPr id="23" name="Группа 52"/>
            <p:cNvGrpSpPr/>
            <p:nvPr/>
          </p:nvGrpSpPr>
          <p:grpSpPr>
            <a:xfrm>
              <a:off x="6876256" y="5949280"/>
              <a:ext cx="2046288" cy="465137"/>
              <a:chOff x="-461963" y="4105189"/>
              <a:chExt cx="2046288" cy="46513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0" y="4105189"/>
                <a:ext cx="1584325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err="1" smtClean="0"/>
                  <a:t>КазГАУ</a:t>
                </a:r>
                <a:r>
                  <a:rPr lang="ru-RU" sz="800" dirty="0" smtClean="0"/>
                  <a:t> </a:t>
                </a:r>
                <a:r>
                  <a:rPr lang="ru-RU" sz="800" dirty="0" err="1" smtClean="0"/>
                  <a:t>им.С.Сейфуллина</a:t>
                </a:r>
                <a:endParaRPr lang="ru-RU" sz="8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/>
              </a:p>
            </p:txBody>
          </p:sp>
          <p:grpSp>
            <p:nvGrpSpPr>
              <p:cNvPr id="27" name="Группа 59"/>
              <p:cNvGrpSpPr>
                <a:grpSpLocks/>
              </p:cNvGrpSpPr>
              <p:nvPr/>
            </p:nvGrpSpPr>
            <p:grpSpPr bwMode="auto">
              <a:xfrm>
                <a:off x="-461963" y="4108364"/>
                <a:ext cx="460375" cy="461962"/>
                <a:chOff x="6665463" y="2632262"/>
                <a:chExt cx="460800" cy="461665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6665463" y="2632262"/>
                  <a:ext cx="460800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dirty="0">
                      <a:solidFill>
                        <a:schemeClr val="bg1"/>
                      </a:solidFill>
                    </a:rPr>
                    <a:t>Восточно-</a:t>
                  </a:r>
                  <a:r>
                    <a:rPr lang="ru-RU" sz="800" dirty="0" err="1">
                      <a:solidFill>
                        <a:schemeClr val="bg1"/>
                      </a:solidFill>
                    </a:rPr>
                    <a:t>Каза</a:t>
                  </a:r>
                  <a:endParaRPr lang="ru-RU" sz="8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7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721747" y="2744294"/>
                  <a:ext cx="360000" cy="239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58" name="Прямая соединительная линия 57"/>
            <p:cNvCxnSpPr>
              <a:stCxn id="56" idx="1"/>
              <a:endCxn id="78" idx="2"/>
            </p:cNvCxnSpPr>
            <p:nvPr/>
          </p:nvCxnSpPr>
          <p:spPr>
            <a:xfrm flipH="1" flipV="1">
              <a:off x="6432426" y="4486523"/>
              <a:ext cx="443830" cy="1696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11560" y="5457998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1560" y="5491087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9964" y="5470579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8471" y="544522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1560" y="5229200"/>
            <a:ext cx="10232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</a:t>
            </a:r>
            <a:r>
              <a:rPr lang="kk-KZ" sz="5400" b="1" dirty="0" smtClean="0">
                <a:solidFill>
                  <a:srgbClr val="C00000"/>
                </a:solidFill>
              </a:rPr>
              <a:t>19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71604" y="134515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Обучение в другом вузе студентов ПГУ </a:t>
            </a:r>
            <a:r>
              <a:rPr lang="ru-RU" b="1" dirty="0" err="1" smtClean="0"/>
              <a:t>им.С.Торайгырова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87995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1" grpId="0"/>
      <p:bldP spid="91" grpId="1"/>
      <p:bldP spid="50" grpId="0"/>
      <p:bldP spid="50" grpId="1"/>
      <p:bldP spid="51" grpId="0"/>
      <p:bldP spid="51" grpId="1"/>
      <p:bldP spid="75" grpId="0"/>
      <p:bldP spid="75" grpId="1"/>
      <p:bldP spid="86" grpId="0"/>
      <p:bldP spid="86" grpId="1"/>
      <p:bldP spid="87" grpId="0"/>
      <p:bldP spid="87" grpId="1"/>
      <p:bldP spid="92" grpId="0"/>
      <p:bldP spid="92" grpId="1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49694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92676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академической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мобильности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2" y="1772816"/>
            <a:ext cx="8712968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7749" y="1988840"/>
            <a:ext cx="6720555" cy="2663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222983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schemeClr val="bg1"/>
                </a:solidFill>
              </a:rPr>
              <a:t>Академическая </a:t>
            </a:r>
            <a:r>
              <a:rPr lang="ru-RU" sz="2000" dirty="0" smtClean="0">
                <a:solidFill>
                  <a:schemeClr val="bg1"/>
                </a:solidFill>
              </a:rPr>
              <a:t>мобильность – </a:t>
            </a:r>
            <a:r>
              <a:rPr lang="ru-RU" sz="2000" dirty="0">
                <a:solidFill>
                  <a:schemeClr val="bg1"/>
                </a:solidFill>
              </a:rPr>
              <a:t>ключевой принцип формирования Европейского пространства высшего образования и Европейского исследовательского пространства.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599893" y="4005062"/>
            <a:ext cx="4788531" cy="2376266"/>
            <a:chOff x="4608005" y="3861048"/>
            <a:chExt cx="3924435" cy="237626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08005" y="3861049"/>
              <a:ext cx="3924431" cy="2376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44061" y="4293098"/>
              <a:ext cx="345638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/>
                <a:t>Цель </a:t>
              </a:r>
              <a:r>
                <a:rPr lang="ru-RU" sz="2000" dirty="0"/>
                <a:t>– </a:t>
              </a:r>
              <a:r>
                <a:rPr lang="ru-RU" sz="2000" dirty="0" smtClean="0"/>
                <a:t>аккумулирование </a:t>
              </a:r>
              <a:r>
                <a:rPr lang="ru-RU" sz="2000" dirty="0"/>
                <a:t>на </a:t>
              </a:r>
              <a:r>
                <a:rPr lang="ru-RU" sz="2000" dirty="0" smtClean="0"/>
                <a:t>личностном уровне академического и общекультурного </a:t>
              </a:r>
              <a:r>
                <a:rPr lang="ru-RU" sz="2000" dirty="0"/>
                <a:t>потенциала развития </a:t>
              </a:r>
              <a:r>
                <a:rPr lang="ru-RU" sz="2000" dirty="0" smtClean="0"/>
                <a:t>национальных </a:t>
              </a:r>
              <a:r>
                <a:rPr lang="ru-RU" sz="2000" dirty="0"/>
                <a:t>систем высшего образования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08005" y="3861048"/>
              <a:ext cx="3924435" cy="2376264"/>
              <a:chOff x="9900592" y="2344983"/>
              <a:chExt cx="1298720" cy="871485"/>
            </a:xfrm>
          </p:grpSpPr>
          <p:sp>
            <p:nvSpPr>
              <p:cNvPr id="8" name="Половина рамки 7"/>
              <p:cNvSpPr/>
              <p:nvPr/>
            </p:nvSpPr>
            <p:spPr>
              <a:xfrm>
                <a:off x="9900592" y="2344984"/>
                <a:ext cx="263560" cy="26362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Половина рамки 8"/>
              <p:cNvSpPr/>
              <p:nvPr/>
            </p:nvSpPr>
            <p:spPr>
              <a:xfrm rot="5400000">
                <a:off x="10935717" y="2345018"/>
                <a:ext cx="263629" cy="263560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Половина рамки 9"/>
              <p:cNvSpPr/>
              <p:nvPr/>
            </p:nvSpPr>
            <p:spPr>
              <a:xfrm rot="16200000">
                <a:off x="9900558" y="2952874"/>
                <a:ext cx="263629" cy="263560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Половина рамки 10"/>
              <p:cNvSpPr/>
              <p:nvPr/>
            </p:nvSpPr>
            <p:spPr>
              <a:xfrm rot="10800000">
                <a:off x="10935751" y="2952839"/>
                <a:ext cx="263560" cy="26362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pic>
        <p:nvPicPr>
          <p:cNvPr id="1026" name="Picture 2" descr="C:\Users\88153\Desktop\ДБ презентации сбор\Europe_map_01_df9b3f3bb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87" y="3952896"/>
            <a:ext cx="2470169" cy="247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077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Нормативные документы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508" y="1857364"/>
            <a:ext cx="8064896" cy="4237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645994" y="2180566"/>
            <a:ext cx="6734770" cy="513175"/>
            <a:chOff x="388242" y="256423"/>
            <a:chExt cx="6396697" cy="51317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88242" y="256423"/>
              <a:ext cx="6396697" cy="5131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388242" y="256423"/>
              <a:ext cx="6396697" cy="51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7333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</a:t>
              </a:r>
              <a:r>
                <a:rPr lang="ru-RU" sz="1400" dirty="0" smtClean="0"/>
                <a:t>Правила организации учебного процесса  по кредитной технологии обучения</a:t>
              </a:r>
              <a:endParaRPr lang="ru-RU" sz="1400" kern="1200" dirty="0"/>
            </a:p>
          </p:txBody>
        </p:sp>
      </p:grpSp>
      <p:sp>
        <p:nvSpPr>
          <p:cNvPr id="50" name="Овал 49"/>
          <p:cNvSpPr/>
          <p:nvPr/>
        </p:nvSpPr>
        <p:spPr>
          <a:xfrm>
            <a:off x="1325260" y="2116419"/>
            <a:ext cx="641469" cy="6414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1" name="Группа 50"/>
          <p:cNvGrpSpPr/>
          <p:nvPr/>
        </p:nvGrpSpPr>
        <p:grpSpPr>
          <a:xfrm>
            <a:off x="2013721" y="2885937"/>
            <a:ext cx="6347608" cy="577322"/>
            <a:chOff x="755969" y="1025940"/>
            <a:chExt cx="6028970" cy="51317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755969" y="1025940"/>
              <a:ext cx="6028970" cy="5131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755969" y="1025940"/>
              <a:ext cx="6028970" cy="51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733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</a:t>
              </a:r>
              <a:r>
                <a:rPr lang="ru-RU" sz="1400" dirty="0" smtClean="0"/>
                <a:t>Концепция академической мобильности обучающихся высших учебных заведений</a:t>
              </a:r>
              <a:endParaRPr lang="ru-RU" sz="1400" kern="1200" dirty="0"/>
            </a:p>
          </p:txBody>
        </p:sp>
      </p:grpSp>
      <p:sp>
        <p:nvSpPr>
          <p:cNvPr id="54" name="Овал 53"/>
          <p:cNvSpPr/>
          <p:nvPr/>
        </p:nvSpPr>
        <p:spPr>
          <a:xfrm>
            <a:off x="1692986" y="2885936"/>
            <a:ext cx="641469" cy="6414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5" name="Группа 54"/>
          <p:cNvGrpSpPr/>
          <p:nvPr/>
        </p:nvGrpSpPr>
        <p:grpSpPr>
          <a:xfrm>
            <a:off x="2126582" y="3719600"/>
            <a:ext cx="6228781" cy="513175"/>
            <a:chOff x="868831" y="1795457"/>
            <a:chExt cx="5916108" cy="513175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868831" y="1795457"/>
              <a:ext cx="5916108" cy="5131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868831" y="1795457"/>
              <a:ext cx="5916108" cy="51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7333" tIns="25400" rIns="25400" bIns="254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</a:t>
              </a:r>
              <a:r>
                <a:rPr lang="ru-RU" sz="1400" dirty="0" smtClean="0"/>
                <a:t>Правила организации международного сотрудничества, осуществляемого организациями образования</a:t>
              </a:r>
              <a:endParaRPr lang="ru-RU" sz="1400" kern="1200" dirty="0"/>
            </a:p>
          </p:txBody>
        </p:sp>
      </p:grpSp>
      <p:sp>
        <p:nvSpPr>
          <p:cNvPr id="58" name="Овал 57"/>
          <p:cNvSpPr/>
          <p:nvPr/>
        </p:nvSpPr>
        <p:spPr>
          <a:xfrm>
            <a:off x="1805849" y="3655453"/>
            <a:ext cx="641469" cy="6414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9" name="Группа 58"/>
          <p:cNvGrpSpPr/>
          <p:nvPr/>
        </p:nvGrpSpPr>
        <p:grpSpPr>
          <a:xfrm>
            <a:off x="2013721" y="4459572"/>
            <a:ext cx="6347608" cy="616999"/>
            <a:chOff x="755969" y="2528447"/>
            <a:chExt cx="6028970" cy="54970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55969" y="2528447"/>
              <a:ext cx="6028970" cy="5131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755969" y="2564974"/>
              <a:ext cx="6028970" cy="51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7333" tIns="25400" rIns="25400" bIns="254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</a:t>
              </a:r>
              <a:r>
                <a:rPr lang="ru-RU" sz="1400" dirty="0" smtClean="0"/>
                <a:t>Правила направления для обучения за рубежом, в том числе в рамках академической мобильности</a:t>
              </a:r>
              <a:endParaRPr lang="ru-RU" sz="1400" kern="1200" dirty="0"/>
            </a:p>
          </p:txBody>
        </p:sp>
      </p:grpSp>
      <p:sp>
        <p:nvSpPr>
          <p:cNvPr id="62" name="Овал 61"/>
          <p:cNvSpPr/>
          <p:nvPr/>
        </p:nvSpPr>
        <p:spPr>
          <a:xfrm>
            <a:off x="1692986" y="4424970"/>
            <a:ext cx="641469" cy="6414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3" name="Группа 62"/>
          <p:cNvGrpSpPr/>
          <p:nvPr/>
        </p:nvGrpSpPr>
        <p:grpSpPr>
          <a:xfrm>
            <a:off x="1645994" y="5291163"/>
            <a:ext cx="6734770" cy="540000"/>
            <a:chOff x="388242" y="3334491"/>
            <a:chExt cx="6396697" cy="513175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388242" y="3334491"/>
              <a:ext cx="6396697" cy="5131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388242" y="3334491"/>
              <a:ext cx="6396697" cy="51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7333" tIns="25400" rIns="25400" bIns="2540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</a:t>
              </a:r>
              <a:r>
                <a:rPr lang="ru-RU" sz="1400" dirty="0" smtClean="0"/>
                <a:t>Стратегия академической мобильности в Казахстане на 2012-2015 годы</a:t>
              </a:r>
              <a:endParaRPr lang="ru-RU" sz="1400" kern="1200" dirty="0"/>
            </a:p>
          </p:txBody>
        </p:sp>
      </p:grpSp>
      <p:sp>
        <p:nvSpPr>
          <p:cNvPr id="66" name="Овал 65"/>
          <p:cNvSpPr/>
          <p:nvPr/>
        </p:nvSpPr>
        <p:spPr>
          <a:xfrm>
            <a:off x="1325260" y="5214950"/>
            <a:ext cx="641469" cy="6414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59525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Организационные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11562" y="1928802"/>
            <a:ext cx="1098684" cy="1569549"/>
            <a:chOff x="1" y="230629"/>
            <a:chExt cx="1098684" cy="1569549"/>
          </a:xfrm>
        </p:grpSpPr>
        <p:sp>
          <p:nvSpPr>
            <p:cNvPr id="7" name="Нашивка 6"/>
            <p:cNvSpPr/>
            <p:nvPr/>
          </p:nvSpPr>
          <p:spPr>
            <a:xfrm rot="16200000">
              <a:off x="-235432" y="466062"/>
              <a:ext cx="1569549" cy="109868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 rot="10800000">
              <a:off x="1" y="779971"/>
              <a:ext cx="1098684" cy="47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 </a:t>
              </a:r>
              <a:endParaRPr lang="ru-RU" sz="3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10245" y="2490260"/>
            <a:ext cx="6822195" cy="1020207"/>
            <a:chOff x="1098684" y="792087"/>
            <a:chExt cx="6822195" cy="1020207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3999678" y="-2108907"/>
              <a:ext cx="1020207" cy="68221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098684" y="841889"/>
              <a:ext cx="6772393" cy="92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/>
                <a:t>Положение об академической мобильности обучающихся, профессорско-преподавательского состава и сотрудников Павлодарского государственного университета им. С. </a:t>
              </a:r>
              <a:r>
                <a:rPr lang="ru-RU" sz="1600" dirty="0" err="1" smtClean="0"/>
                <a:t>Торайгырова</a:t>
              </a:r>
              <a:r>
                <a:rPr lang="ru-RU" sz="1600" dirty="0" smtClean="0"/>
                <a:t>.</a:t>
              </a:r>
              <a:endParaRPr lang="ru-RU" sz="1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562" y="3152962"/>
            <a:ext cx="1098684" cy="1569549"/>
            <a:chOff x="1" y="1454789"/>
            <a:chExt cx="1098684" cy="1569549"/>
          </a:xfrm>
        </p:grpSpPr>
        <p:sp>
          <p:nvSpPr>
            <p:cNvPr id="13" name="Нашивка 12"/>
            <p:cNvSpPr/>
            <p:nvPr/>
          </p:nvSpPr>
          <p:spPr>
            <a:xfrm rot="16200000">
              <a:off x="-235432" y="1690222"/>
              <a:ext cx="1569549" cy="109868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8"/>
            <p:cNvSpPr/>
            <p:nvPr/>
          </p:nvSpPr>
          <p:spPr>
            <a:xfrm rot="10800000">
              <a:off x="1" y="2004131"/>
              <a:ext cx="1098684" cy="47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 </a:t>
              </a:r>
              <a:endParaRPr lang="ru-RU" sz="30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10245" y="3702300"/>
            <a:ext cx="6822195" cy="1020207"/>
            <a:chOff x="1098684" y="2004127"/>
            <a:chExt cx="6822195" cy="1020207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3999678" y="-896867"/>
              <a:ext cx="1020207" cy="68221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098684" y="2053929"/>
              <a:ext cx="6772393" cy="92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/>
                <a:t>«Индикативный план реализации академической мобильности обучающихся в организациях образования и других учреждениях по РК и странах ближнего и дальнего зарубежья на 2013 год».</a:t>
              </a:r>
              <a:endParaRPr lang="ru-RU" sz="1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1562" y="4377091"/>
            <a:ext cx="1098684" cy="1569549"/>
            <a:chOff x="1" y="2678918"/>
            <a:chExt cx="1098684" cy="1569549"/>
          </a:xfrm>
        </p:grpSpPr>
        <p:sp>
          <p:nvSpPr>
            <p:cNvPr id="19" name="Нашивка 18"/>
            <p:cNvSpPr/>
            <p:nvPr/>
          </p:nvSpPr>
          <p:spPr>
            <a:xfrm rot="16200000">
              <a:off x="-235432" y="2914351"/>
              <a:ext cx="1569549" cy="109868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12"/>
            <p:cNvSpPr/>
            <p:nvPr/>
          </p:nvSpPr>
          <p:spPr>
            <a:xfrm rot="10800000">
              <a:off x="1" y="3228260"/>
              <a:ext cx="1098684" cy="47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 </a:t>
              </a:r>
              <a:endParaRPr lang="ru-RU" sz="3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710245" y="4876745"/>
            <a:ext cx="6822195" cy="1020207"/>
            <a:chOff x="1098684" y="3178572"/>
            <a:chExt cx="6822195" cy="1020207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3999678" y="277578"/>
              <a:ext cx="1020207" cy="68221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098684" y="3228374"/>
              <a:ext cx="6772393" cy="92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r>
                <a:rPr lang="ru-RU" sz="1600" dirty="0" smtClean="0"/>
                <a:t>«Стратегия интернационализации и академической мобильности Павлодарского государственного университета имени </a:t>
              </a:r>
              <a:r>
                <a:rPr lang="ru-RU" sz="1600" dirty="0" err="1" smtClean="0"/>
                <a:t>С.Торайгырова</a:t>
              </a:r>
              <a:r>
                <a:rPr lang="ru-RU" sz="1600" dirty="0" smtClean="0"/>
                <a:t> на 2013- 2020 годы».</a:t>
              </a:r>
              <a:endParaRPr lang="ru-RU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Финансирование академической мобильности </a:t>
            </a:r>
          </a:p>
        </p:txBody>
      </p:sp>
      <p:pic>
        <p:nvPicPr>
          <p:cNvPr id="2051" name="Picture 3" descr="C:\Users\88153\Desktop\united_stat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1071570" cy="803678"/>
          </a:xfrm>
          <a:prstGeom prst="rect">
            <a:avLst/>
          </a:prstGeom>
          <a:noFill/>
        </p:spPr>
      </p:pic>
      <p:pic>
        <p:nvPicPr>
          <p:cNvPr id="2052" name="Picture 4" descr="C:\Users\88153\Desktop\europ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792" y="2078019"/>
            <a:ext cx="1071570" cy="80367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71472" y="4429132"/>
            <a:ext cx="6511848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3163" y="4615448"/>
            <a:ext cx="4648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МОН РК финансирует академическую мобильность обучающихся: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16093" y="4484084"/>
            <a:ext cx="2967425" cy="17309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61137" y="5834656"/>
            <a:ext cx="206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обучающихся</a:t>
            </a:r>
            <a:endParaRPr lang="ru-RU" b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050858" y="4743468"/>
            <a:ext cx="2720137" cy="1215434"/>
            <a:chOff x="6415988" y="4232286"/>
            <a:chExt cx="2720137" cy="12154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15988" y="4232286"/>
              <a:ext cx="27201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Европейского Союза</a:t>
              </a:r>
              <a:endParaRPr lang="ru-RU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1858" y="4524390"/>
              <a:ext cx="102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5400" b="1" dirty="0" smtClean="0">
                  <a:solidFill>
                    <a:srgbClr val="C00000"/>
                  </a:solidFill>
                </a:rPr>
                <a:t>28</a:t>
              </a:r>
              <a:endParaRPr lang="ru-RU" sz="5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728" y="5035572"/>
            <a:ext cx="106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20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5883" y="503557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10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6929" y="4779981"/>
            <a:ext cx="2720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Ближнее зарубежье и Китай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62780" y="4487877"/>
            <a:ext cx="730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2011</a:t>
            </a:r>
            <a:endParaRPr lang="ru-RU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937130" y="1566837"/>
            <a:ext cx="2495055" cy="1898676"/>
            <a:chOff x="4937130" y="1566837"/>
            <a:chExt cx="2495055" cy="1898676"/>
          </a:xfrm>
        </p:grpSpPr>
        <p:pic>
          <p:nvPicPr>
            <p:cNvPr id="2050" name="Picture 2" descr="C:\Users\88153\Desktop\russian_federation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59494" y="1566837"/>
              <a:ext cx="1071048" cy="803286"/>
            </a:xfrm>
            <a:prstGeom prst="rect">
              <a:avLst/>
            </a:prstGeom>
            <a:noFill/>
          </p:spPr>
        </p:pic>
        <p:pic>
          <p:nvPicPr>
            <p:cNvPr id="2" name="Picture 3" descr="C:\Users\88153\Desktop\ukraine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37130" y="1603350"/>
              <a:ext cx="1039308" cy="779481"/>
            </a:xfrm>
            <a:prstGeom prst="rect">
              <a:avLst/>
            </a:prstGeom>
            <a:noFill/>
          </p:spPr>
        </p:pic>
        <p:pic>
          <p:nvPicPr>
            <p:cNvPr id="3" name="Picture 4" descr="C:\Users\88153\Desktop\china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61137" y="2662227"/>
              <a:ext cx="1071048" cy="803286"/>
            </a:xfrm>
            <a:prstGeom prst="rect">
              <a:avLst/>
            </a:prstGeom>
            <a:noFill/>
          </p:spPr>
        </p:pic>
      </p:grpSp>
      <p:pic>
        <p:nvPicPr>
          <p:cNvPr id="2053" name="Picture 5" descr="C:\Users\88153\Desktop\republic_of_kore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4222" y="1676376"/>
            <a:ext cx="912825" cy="68461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740416" y="4779981"/>
            <a:ext cx="2720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Европа, Юго-Восточная Азия, Корея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16728" y="5035572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10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68893" y="4779981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Всего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2780" y="4487877"/>
            <a:ext cx="876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2012</a:t>
            </a:r>
            <a:endParaRPr lang="ru-RU" sz="2000" b="1" dirty="0"/>
          </a:p>
        </p:txBody>
      </p:sp>
      <p:pic>
        <p:nvPicPr>
          <p:cNvPr id="29" name="Picture 4" descr="C:\Users\88153\Desktop\europ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792" y="2078019"/>
            <a:ext cx="1071570" cy="803678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6762780" y="4775779"/>
            <a:ext cx="1241443" cy="1183123"/>
            <a:chOff x="6762780" y="4775779"/>
            <a:chExt cx="1241443" cy="11831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62780" y="4775779"/>
              <a:ext cx="7667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США</a:t>
              </a:r>
              <a:endParaRPr lang="ru-RU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806" y="5035572"/>
              <a:ext cx="11684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5400" b="1" dirty="0" smtClean="0">
                  <a:solidFill>
                    <a:srgbClr val="C00000"/>
                  </a:solidFill>
                </a:rPr>
                <a:t>7</a:t>
              </a:r>
              <a:endParaRPr lang="ru-RU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53241" y="4779981"/>
            <a:ext cx="985851" cy="1183123"/>
            <a:chOff x="7310475" y="3388285"/>
            <a:chExt cx="985851" cy="118312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389614" y="3388285"/>
              <a:ext cx="9067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Всего</a:t>
              </a:r>
              <a:endParaRPr lang="ru-RU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10475" y="3648078"/>
              <a:ext cx="9067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</a:rPr>
                <a:t>35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2" grpId="0"/>
      <p:bldP spid="15" grpId="0"/>
      <p:bldP spid="15" grpId="1"/>
      <p:bldP spid="17" grpId="0"/>
      <p:bldP spid="18" grpId="0"/>
      <p:bldP spid="19" grpId="0"/>
      <p:bldP spid="19" grpId="1"/>
      <p:bldP spid="22" grpId="0"/>
      <p:bldP spid="22" grpId="1"/>
      <p:bldP spid="23" grpId="0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Внешняя академическая мобильность за 2011-2012 и 2012-2013 учебные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071678"/>
            <a:ext cx="27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участников 2011-2012 учебного года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357422" y="2357430"/>
          <a:ext cx="483395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457200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участников осеннего семестра 2012-2013 учебного года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264318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42900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454" y="4786322"/>
            <a:ext cx="1857388" cy="1500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00958" y="481484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5072074"/>
            <a:ext cx="1428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68</a:t>
            </a:r>
          </a:p>
          <a:p>
            <a:pPr algn="ctr"/>
            <a:r>
              <a:rPr lang="ru-RU" sz="2000" b="1" dirty="0" smtClean="0"/>
              <a:t>участников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Внешняя академическая мобильность в 2011-2012 учебном году</a:t>
            </a:r>
          </a:p>
        </p:txBody>
      </p:sp>
      <p:pic>
        <p:nvPicPr>
          <p:cNvPr id="3074" name="Picture 2" descr="C:\Users\88153\Desktop\chin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375289"/>
            <a:ext cx="928694" cy="696521"/>
          </a:xfrm>
          <a:prstGeom prst="rect">
            <a:avLst/>
          </a:prstGeom>
          <a:noFill/>
        </p:spPr>
      </p:pic>
      <p:pic>
        <p:nvPicPr>
          <p:cNvPr id="3075" name="Picture 3" descr="C:\Users\88153\Desktop\polan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1" y="1607330"/>
            <a:ext cx="833443" cy="625083"/>
          </a:xfrm>
          <a:prstGeom prst="rect">
            <a:avLst/>
          </a:prstGeom>
          <a:noFill/>
        </p:spPr>
      </p:pic>
      <p:pic>
        <p:nvPicPr>
          <p:cNvPr id="3076" name="Picture 4" descr="C:\Users\88153\Desktop\spai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2" y="2357430"/>
            <a:ext cx="952504" cy="714379"/>
          </a:xfrm>
          <a:prstGeom prst="rect">
            <a:avLst/>
          </a:prstGeom>
          <a:noFill/>
        </p:spPr>
      </p:pic>
      <p:pic>
        <p:nvPicPr>
          <p:cNvPr id="3077" name="Picture 5" descr="C:\Users\88153\Desktop\russian_federa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928802"/>
            <a:ext cx="857255" cy="642942"/>
          </a:xfrm>
          <a:prstGeom prst="rect">
            <a:avLst/>
          </a:prstGeom>
          <a:noFill/>
        </p:spPr>
      </p:pic>
      <p:pic>
        <p:nvPicPr>
          <p:cNvPr id="3078" name="Picture 6" descr="C:\Users\88153\Desktop\czech_republi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7" y="2714620"/>
            <a:ext cx="857256" cy="64294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072330" y="307181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15008" y="200024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85174" y="228485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43438" y="250030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071934" y="271462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857628"/>
            <a:ext cx="6511848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3163" y="4043944"/>
            <a:ext cx="601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магистрантов за рубежом </a:t>
            </a:r>
          </a:p>
          <a:p>
            <a:r>
              <a:rPr lang="ru-RU" b="1" dirty="0" smtClean="0"/>
              <a:t>в 2011-2012 учебном году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6446" y="3912580"/>
            <a:ext cx="2357454" cy="17309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392906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Испания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42857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3929066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Китай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65358" y="4341825"/>
            <a:ext cx="61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392906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Польша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06344" y="4341825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000768"/>
            <a:ext cx="9144000" cy="755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9" name="Picture 7" descr="C:\Users\88153\Desktop\ДБ презентации сбор\marcaparaweb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6000768"/>
            <a:ext cx="1571636" cy="673558"/>
          </a:xfrm>
          <a:prstGeom prst="rect">
            <a:avLst/>
          </a:prstGeom>
          <a:noFill/>
        </p:spPr>
      </p:pic>
      <p:pic>
        <p:nvPicPr>
          <p:cNvPr id="3080" name="Picture 8" descr="C:\Users\88153\Desktop\ДБ презентации сбор\inde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6" y="6000768"/>
            <a:ext cx="714376" cy="714376"/>
          </a:xfrm>
          <a:prstGeom prst="rect">
            <a:avLst/>
          </a:prstGeom>
          <a:noFill/>
        </p:spPr>
      </p:pic>
      <p:pic>
        <p:nvPicPr>
          <p:cNvPr id="3081" name="Picture 9" descr="C:\Users\88153\Desktop\ДБ презентации сбор\inde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6000768"/>
            <a:ext cx="1339027" cy="715311"/>
          </a:xfrm>
          <a:prstGeom prst="rect">
            <a:avLst/>
          </a:prstGeom>
          <a:noFill/>
        </p:spPr>
      </p:pic>
      <p:pic>
        <p:nvPicPr>
          <p:cNvPr id="3082" name="Picture 10" descr="C:\Users\88153\Desktop\ДБ презентации сбор\Xinjiang-University-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6000768"/>
            <a:ext cx="2214578" cy="685465"/>
          </a:xfrm>
          <a:prstGeom prst="rect">
            <a:avLst/>
          </a:prstGeom>
          <a:noFill/>
        </p:spPr>
      </p:pic>
      <p:pic>
        <p:nvPicPr>
          <p:cNvPr id="3083" name="Picture 11" descr="C:\Users\88153\Desktop\ДБ презентации сбор\indexп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6000768"/>
            <a:ext cx="1000132" cy="722318"/>
          </a:xfrm>
          <a:prstGeom prst="rect">
            <a:avLst/>
          </a:prstGeom>
          <a:noFill/>
        </p:spPr>
      </p:pic>
      <p:pic>
        <p:nvPicPr>
          <p:cNvPr id="3084" name="Picture 12" descr="C:\Users\88153\Desktop\ДБ презентации сбор\indexр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24" y="6000768"/>
            <a:ext cx="857256" cy="71438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6572264" y="3929066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Чехия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3929066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2857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3702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35784" y="3929066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Всего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04035" y="4357694"/>
            <a:ext cx="107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19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Внешняя академическая мобильность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00768"/>
            <a:ext cx="9144000" cy="755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Users\88153\Desktop\ДБ презентации сбор\inde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68"/>
            <a:ext cx="1166793" cy="715525"/>
          </a:xfrm>
          <a:prstGeom prst="rect">
            <a:avLst/>
          </a:prstGeom>
          <a:noFill/>
        </p:spPr>
      </p:pic>
      <p:pic>
        <p:nvPicPr>
          <p:cNvPr id="8" name="Picture 9" descr="C:\Users\88153\Desktop\ДБ презентации сбор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000768"/>
            <a:ext cx="1339027" cy="715311"/>
          </a:xfrm>
          <a:prstGeom prst="rect">
            <a:avLst/>
          </a:prstGeom>
          <a:noFill/>
        </p:spPr>
      </p:pic>
      <p:pic>
        <p:nvPicPr>
          <p:cNvPr id="4099" name="Picture 3" descr="C:\Users\88153\Desktop\ДБ презентации сбор\index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6000754"/>
            <a:ext cx="714380" cy="714380"/>
          </a:xfrm>
          <a:prstGeom prst="rect">
            <a:avLst/>
          </a:prstGeom>
          <a:noFill/>
        </p:spPr>
      </p:pic>
      <p:pic>
        <p:nvPicPr>
          <p:cNvPr id="4100" name="Picture 4" descr="C:\Users\88153\Desktop\ДБ презентации сбор\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6000768"/>
            <a:ext cx="1339463" cy="714380"/>
          </a:xfrm>
          <a:prstGeom prst="rect">
            <a:avLst/>
          </a:prstGeom>
          <a:noFill/>
        </p:spPr>
      </p:pic>
      <p:pic>
        <p:nvPicPr>
          <p:cNvPr id="4101" name="Picture 5" descr="C:\Users\88153\Desktop\ДБ презентации сбор\logo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5719" y="5997301"/>
            <a:ext cx="714975" cy="717847"/>
          </a:xfrm>
          <a:prstGeom prst="rect">
            <a:avLst/>
          </a:prstGeom>
          <a:noFill/>
        </p:spPr>
      </p:pic>
      <p:pic>
        <p:nvPicPr>
          <p:cNvPr id="4103" name="Picture 7" descr="C:\Users\88153\Desktop\ДБ презентации сбор\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1" y="6000769"/>
            <a:ext cx="714379" cy="714379"/>
          </a:xfrm>
          <a:prstGeom prst="rect">
            <a:avLst/>
          </a:prstGeom>
          <a:noFill/>
        </p:spPr>
      </p:pic>
      <p:pic>
        <p:nvPicPr>
          <p:cNvPr id="4104" name="Picture 8" descr="C:\Users\88153\Desktop\ДБ презентации сбор\indexл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6000768"/>
            <a:ext cx="785829" cy="681052"/>
          </a:xfrm>
          <a:prstGeom prst="rect">
            <a:avLst/>
          </a:prstGeom>
          <a:noFill/>
        </p:spPr>
      </p:pic>
      <p:pic>
        <p:nvPicPr>
          <p:cNvPr id="4105" name="Picture 9" descr="C:\Users\88153\Desktop\ДБ презентации сбор\logo60_vs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6000768"/>
            <a:ext cx="766777" cy="753854"/>
          </a:xfrm>
          <a:prstGeom prst="rect">
            <a:avLst/>
          </a:prstGeom>
          <a:noFill/>
        </p:spPr>
      </p:pic>
      <p:pic>
        <p:nvPicPr>
          <p:cNvPr id="4106" name="Picture 10" descr="C:\Users\88153\Desktop\ДБ презентации сбор\160px-Charles-University-symbol-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6000768"/>
            <a:ext cx="723890" cy="723890"/>
          </a:xfrm>
          <a:prstGeom prst="rect">
            <a:avLst/>
          </a:prstGeom>
          <a:noFill/>
        </p:spPr>
      </p:pic>
      <p:pic>
        <p:nvPicPr>
          <p:cNvPr id="20" name="Picture 6" descr="C:\Users\88153\Desktop\czech_republic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571744"/>
            <a:ext cx="857256" cy="642942"/>
          </a:xfrm>
          <a:prstGeom prst="rect">
            <a:avLst/>
          </a:prstGeom>
          <a:noFill/>
        </p:spPr>
      </p:pic>
      <p:grpSp>
        <p:nvGrpSpPr>
          <p:cNvPr id="55" name="Группа 54"/>
          <p:cNvGrpSpPr/>
          <p:nvPr/>
        </p:nvGrpSpPr>
        <p:grpSpPr>
          <a:xfrm>
            <a:off x="7072330" y="2375289"/>
            <a:ext cx="1071570" cy="840537"/>
            <a:chOff x="7072330" y="2375289"/>
            <a:chExt cx="1071570" cy="840537"/>
          </a:xfrm>
        </p:grpSpPr>
        <p:pic>
          <p:nvPicPr>
            <p:cNvPr id="17" name="Picture 2" descr="C:\Users\88153\Desktop\china.gif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215206" y="2375289"/>
              <a:ext cx="928694" cy="696521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7072330" y="3071810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215074" y="1643050"/>
            <a:ext cx="1143007" cy="642942"/>
            <a:chOff x="6215074" y="1643050"/>
            <a:chExt cx="1143007" cy="642942"/>
          </a:xfrm>
        </p:grpSpPr>
        <p:pic>
          <p:nvPicPr>
            <p:cNvPr id="19" name="Picture 5" descr="C:\Users\88153\Desktop\russian_federation.gif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500826" y="1643050"/>
              <a:ext cx="857255" cy="642942"/>
            </a:xfrm>
            <a:prstGeom prst="rect">
              <a:avLst/>
            </a:prstGeom>
            <a:noFill/>
          </p:spPr>
        </p:pic>
        <p:sp>
          <p:nvSpPr>
            <p:cNvPr id="22" name="Овал 21"/>
            <p:cNvSpPr/>
            <p:nvPr/>
          </p:nvSpPr>
          <p:spPr>
            <a:xfrm>
              <a:off x="6215074" y="1857364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357686" y="1571612"/>
            <a:ext cx="833443" cy="857256"/>
            <a:chOff x="4357686" y="1571612"/>
            <a:chExt cx="833443" cy="857256"/>
          </a:xfrm>
        </p:grpSpPr>
        <p:pic>
          <p:nvPicPr>
            <p:cNvPr id="18" name="Picture 3" descr="C:\Users\88153\Desktop\poland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57686" y="1571612"/>
              <a:ext cx="833443" cy="625083"/>
            </a:xfrm>
            <a:prstGeom prst="rect">
              <a:avLst/>
            </a:prstGeom>
            <a:noFill/>
          </p:spPr>
        </p:pic>
        <p:sp>
          <p:nvSpPr>
            <p:cNvPr id="23" name="Овал 22"/>
            <p:cNvSpPr/>
            <p:nvPr/>
          </p:nvSpPr>
          <p:spPr>
            <a:xfrm>
              <a:off x="4785174" y="228485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4643438" y="250030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000496" y="2714620"/>
            <a:ext cx="785818" cy="803677"/>
            <a:chOff x="4000496" y="2714620"/>
            <a:chExt cx="785818" cy="803677"/>
          </a:xfrm>
        </p:grpSpPr>
        <p:pic>
          <p:nvPicPr>
            <p:cNvPr id="4107" name="Picture 11" descr="C:\Users\88153\Desktop\malta.gif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00496" y="2928934"/>
              <a:ext cx="785818" cy="589363"/>
            </a:xfrm>
            <a:prstGeom prst="rect">
              <a:avLst/>
            </a:prstGeom>
            <a:noFill/>
          </p:spPr>
        </p:pic>
        <p:sp>
          <p:nvSpPr>
            <p:cNvPr id="26" name="Овал 25"/>
            <p:cNvSpPr/>
            <p:nvPr/>
          </p:nvSpPr>
          <p:spPr>
            <a:xfrm>
              <a:off x="4429124" y="2714620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357554" y="2285992"/>
            <a:ext cx="1144148" cy="642940"/>
            <a:chOff x="3357554" y="2285992"/>
            <a:chExt cx="1144148" cy="642940"/>
          </a:xfrm>
        </p:grpSpPr>
        <p:pic>
          <p:nvPicPr>
            <p:cNvPr id="4108" name="Picture 12" descr="C:\Users\88153\Desktop\germany.gif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57554" y="2285992"/>
              <a:ext cx="857253" cy="642940"/>
            </a:xfrm>
            <a:prstGeom prst="rect">
              <a:avLst/>
            </a:prstGeom>
            <a:noFill/>
          </p:spPr>
        </p:pic>
        <p:sp>
          <p:nvSpPr>
            <p:cNvPr id="28" name="Овал 27"/>
            <p:cNvSpPr/>
            <p:nvPr/>
          </p:nvSpPr>
          <p:spPr>
            <a:xfrm>
              <a:off x="4357686" y="2428868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143504" y="1643050"/>
            <a:ext cx="1000132" cy="786958"/>
            <a:chOff x="5143504" y="1643050"/>
            <a:chExt cx="1000132" cy="786958"/>
          </a:xfrm>
        </p:grpSpPr>
        <p:pic>
          <p:nvPicPr>
            <p:cNvPr id="4109" name="Picture 13" descr="C:\Users\88153\AppData\Local\Temp\Rar$DRa0.161\anim_flags_1\latvia.gif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86380" y="1643050"/>
              <a:ext cx="857256" cy="642942"/>
            </a:xfrm>
            <a:prstGeom prst="rect">
              <a:avLst/>
            </a:prstGeom>
            <a:noFill/>
          </p:spPr>
        </p:pic>
        <p:sp>
          <p:nvSpPr>
            <p:cNvPr id="30" name="Овал 29"/>
            <p:cNvSpPr/>
            <p:nvPr/>
          </p:nvSpPr>
          <p:spPr>
            <a:xfrm>
              <a:off x="5143504" y="228599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571472" y="3857628"/>
            <a:ext cx="6511848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23163" y="4043944"/>
            <a:ext cx="4863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Внешняя академическая мобильность в осеннем семестре 2012-2013 </a:t>
            </a:r>
            <a:r>
              <a:rPr lang="ru-RU" b="1" dirty="0" err="1" smtClean="0"/>
              <a:t>уч</a:t>
            </a:r>
            <a:r>
              <a:rPr lang="ru-RU" b="1" dirty="0" smtClean="0"/>
              <a:t>. года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15074" y="3912580"/>
            <a:ext cx="1643074" cy="17309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43702" y="398836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Латвия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72264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4000504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Китай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16" y="4357694"/>
            <a:ext cx="61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72264" y="400050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Польша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72264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65684" y="3988362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Чехия</a:t>
            </a:r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43702" y="4000504"/>
            <a:ext cx="90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72264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2264" y="4357694"/>
            <a:ext cx="102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4000504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Всего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786578" y="4357694"/>
            <a:ext cx="571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428992" y="1643050"/>
            <a:ext cx="1215586" cy="786958"/>
            <a:chOff x="3428992" y="1643050"/>
            <a:chExt cx="1215586" cy="786958"/>
          </a:xfrm>
        </p:grpSpPr>
        <p:pic>
          <p:nvPicPr>
            <p:cNvPr id="4110" name="Picture 14" descr="C:\Users\88153\AppData\Local\Temp\Rar$DRa0.020\anim_flags_1\austria.gif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28992" y="1643050"/>
              <a:ext cx="857256" cy="642942"/>
            </a:xfrm>
            <a:prstGeom prst="rect">
              <a:avLst/>
            </a:prstGeom>
            <a:noFill/>
          </p:spPr>
        </p:pic>
        <p:sp>
          <p:nvSpPr>
            <p:cNvPr id="47" name="Овал 46"/>
            <p:cNvSpPr/>
            <p:nvPr/>
          </p:nvSpPr>
          <p:spPr>
            <a:xfrm>
              <a:off x="4500562" y="228599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572264" y="400050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Австрия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400050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Мальта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858016" y="4357694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500826" y="400050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786578" y="4357694"/>
            <a:ext cx="714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6728" y="4357694"/>
            <a:ext cx="128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50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092608" y="2224071"/>
            <a:ext cx="1179073" cy="803678"/>
            <a:chOff x="1090572" y="2224071"/>
            <a:chExt cx="1179073" cy="803678"/>
          </a:xfrm>
        </p:grpSpPr>
        <p:pic>
          <p:nvPicPr>
            <p:cNvPr id="63" name="Picture 3" descr="C:\Users\88153\Desktop\united_states.gif"/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90572" y="2224071"/>
              <a:ext cx="1071570" cy="803678"/>
            </a:xfrm>
            <a:prstGeom prst="rect">
              <a:avLst/>
            </a:prstGeom>
            <a:noFill/>
          </p:spPr>
        </p:pic>
        <p:sp>
          <p:nvSpPr>
            <p:cNvPr id="65" name="Овал 64"/>
            <p:cNvSpPr/>
            <p:nvPr/>
          </p:nvSpPr>
          <p:spPr>
            <a:xfrm>
              <a:off x="2125629" y="284479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6815173" y="4305312"/>
            <a:ext cx="714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26267" y="400900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США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/>
      <p:bldP spid="33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1"/>
      <p:bldP spid="40" grpId="2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5" grpId="1"/>
      <p:bldP spid="54" grpId="0"/>
      <p:bldP spid="54" grpId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2" grpId="0"/>
      <p:bldP spid="68" grpId="0"/>
      <p:bldP spid="68" grpId="1"/>
      <p:bldP spid="69" grpId="0"/>
      <p:bldP spid="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академическая мобильность за 2011-2012 и 2012-2013 учебные годы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565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571604" y="2143116"/>
          <a:ext cx="5929354" cy="39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7863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участников 2011-2012 учебного года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18" y="471488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участников осеннего семестра </a:t>
            </a:r>
            <a:br>
              <a:rPr lang="ru-RU" b="1" dirty="0" smtClean="0"/>
            </a:br>
            <a:r>
              <a:rPr lang="ru-RU" b="1" dirty="0" smtClean="0"/>
              <a:t>2012-2013 учебного года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335756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335756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534</Words>
  <Application>Microsoft Office PowerPoint</Application>
  <PresentationFormat>Экран (4:3)</PresentationFormat>
  <Paragraphs>199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МЕЖДУНАРОДНАЯ АКАДЕМИЧЕСКАЯ МОБИЛЬНОСТЬ</vt:lpstr>
      <vt:lpstr>ЦЕЛЬ  академической мобильности</vt:lpstr>
      <vt:lpstr>Нормативные документы</vt:lpstr>
      <vt:lpstr>Организационные мероприятия</vt:lpstr>
      <vt:lpstr>Финансирование академической мобильности </vt:lpstr>
      <vt:lpstr>Внешняя академическая мобильность за 2011-2012 и 2012-2013 учебные годы</vt:lpstr>
      <vt:lpstr>Внешняя академическая мобильность в 2011-2012 учебном году</vt:lpstr>
      <vt:lpstr>Внешняя академическая мобильность</vt:lpstr>
      <vt:lpstr>Внутренняя академическая мобильность за 2011-2012 и 2012-2013 учебные годы</vt:lpstr>
      <vt:lpstr>Слайд 10</vt:lpstr>
      <vt:lpstr>Внутренняя академическая мобильность в 2011-2012 учебном году</vt:lpstr>
      <vt:lpstr>Внутренняя академическая мобильность  в 2011-2012 учебном году</vt:lpstr>
      <vt:lpstr>Внутренняя академическая мобильность  в 2012-2013 учебном году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АКАДЕМИЧЕСКАЯ МОБИЛЬНОСТЬ:</dc:title>
  <dc:creator>88153</dc:creator>
  <cp:lastModifiedBy>ПК</cp:lastModifiedBy>
  <cp:revision>203</cp:revision>
  <dcterms:modified xsi:type="dcterms:W3CDTF">2014-03-30T16:31:32Z</dcterms:modified>
</cp:coreProperties>
</file>