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328" r:id="rId3"/>
    <p:sldId id="334" r:id="rId4"/>
    <p:sldId id="342" r:id="rId5"/>
    <p:sldId id="343" r:id="rId6"/>
    <p:sldId id="338" r:id="rId7"/>
    <p:sldId id="339" r:id="rId8"/>
    <p:sldId id="340" r:id="rId9"/>
    <p:sldId id="341" r:id="rId10"/>
    <p:sldId id="336" r:id="rId11"/>
    <p:sldId id="337" r:id="rId12"/>
    <p:sldId id="333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A65AC"/>
    <a:srgbClr val="3072C2"/>
    <a:srgbClr val="0780BD"/>
    <a:srgbClr val="D0C6DC"/>
    <a:srgbClr val="8970A8"/>
    <a:srgbClr val="461E64"/>
    <a:srgbClr val="5D2221"/>
    <a:srgbClr val="F8F8F8"/>
    <a:srgbClr val="9EEAFF"/>
    <a:srgbClr val="6FF9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40" autoAdjust="0"/>
    <p:restoredTop sz="99883" autoAdjust="0"/>
  </p:normalViewPr>
  <p:slideViewPr>
    <p:cSldViewPr>
      <p:cViewPr>
        <p:scale>
          <a:sx n="75" d="100"/>
          <a:sy n="75" d="100"/>
        </p:scale>
        <p:origin x="-11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25A2E-7A70-40E5-846F-4175AD738CB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83EC57-B810-466A-9E2B-7C5396C32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5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6CDC-F458-411D-8DDD-EE4C60BD37D3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CE94-F607-4122-ACF6-CD99C05F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1077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D8D4-81E9-4BA5-A73B-5C816E6CA557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60AB-9788-4163-8F1B-41977601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76978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7358-E5EB-4EBD-BE7A-CE87EB871BEE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AE1C-7E13-48F7-9D2D-02E49EF1D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8033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D5D0-6879-4845-8DD9-DAADD3C7323E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A834-685B-4304-8C14-2586A2165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6102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2846-DD9C-4FFE-B33E-38531AAAF999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5799-7EF7-4FB4-8B53-93E7BB65A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6181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34DC-E17B-4D13-92DC-E7A3C5BBA554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0FCB-B0B1-4887-93D5-C96EBECE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1679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5146-508B-495E-B086-DF571B878FB2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1D79-2160-4DB6-BA1C-2946E2E3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22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083B-678C-472A-A965-262BB68DD716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8CB6-2875-43C8-A112-D5EBAD55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6109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FCE2-E981-44AE-966C-B0C3B5339B35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9857-02D3-42EF-815D-9BA01E4D5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4432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D291-EEB0-4D76-B749-6BF397739E59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C76DF-D021-41E4-B16A-47B5E502C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5475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985D-6E0C-4952-B7CE-09EDBEB928BB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7626-2CD0-42BA-A682-CC198BB7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296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A8B61-6647-4769-B0F1-D7BB498CE0EA}" type="datetime1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973E10-F6DC-4124-A910-40E61A76B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025650" y="908050"/>
            <a:ext cx="6434138" cy="936625"/>
          </a:xfrm>
          <a:prstGeom prst="roundRect">
            <a:avLst/>
          </a:prstGeom>
          <a:gradFill flip="none" rotWithShape="1">
            <a:gsLst>
              <a:gs pos="0">
                <a:srgbClr val="2A65AC"/>
              </a:gs>
              <a:gs pos="35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rgbClr val="2A65A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5055" y="2836093"/>
            <a:ext cx="8607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2540" cmpd="sng">
                  <a:solidFill>
                    <a:srgbClr val="2A65AC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ДУАЛЬНАЯ СИСТЕМА ОБУЧЕНИЯ В ПАВЛОДАРСКОМ ГОСУДАРСТВЕННОМ УНИВЕРСИТЕТЕ Имени С.ТОРАЙГЫРОВА</a:t>
            </a:r>
            <a:endParaRPr lang="ru-RU" sz="2800" b="1" cap="all" dirty="0">
              <a:ln w="2540" cmpd="sng">
                <a:solidFill>
                  <a:srgbClr val="2A65AC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49250"/>
            <a:ext cx="25003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3709988" y="6330950"/>
            <a:ext cx="1547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latin typeface="Calibri" pitchFamily="34" charset="0"/>
                <a:cs typeface="Times New Roman" pitchFamily="18" charset="0"/>
              </a:rPr>
              <a:t>Павлодар, 2013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8038" y="1065213"/>
            <a:ext cx="5111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Павлодарский государственный университет имени С.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Торайгырова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617" y="4581128"/>
            <a:ext cx="3459903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3175"/>
                <a:solidFill>
                  <a:schemeClr val="tx2">
                    <a:lumMod val="75000"/>
                  </a:schemeClr>
                </a:solidFill>
              </a:rPr>
              <a:t>Доктор </a:t>
            </a:r>
            <a:r>
              <a:rPr lang="ru-RU" sz="1600" b="1" spc="50" dirty="0">
                <a:ln w="3175"/>
                <a:solidFill>
                  <a:schemeClr val="tx2">
                    <a:lumMod val="75000"/>
                  </a:schemeClr>
                </a:solidFill>
              </a:rPr>
              <a:t>экономических наук, профессор, </a:t>
            </a:r>
          </a:p>
          <a:p>
            <a:r>
              <a:rPr lang="ru-RU" sz="1600" b="1" spc="50" dirty="0">
                <a:ln w="3175"/>
                <a:solidFill>
                  <a:schemeClr val="tx2">
                    <a:lumMod val="75000"/>
                  </a:schemeClr>
                </a:solidFill>
              </a:rPr>
              <a:t>ректор  Павлодарского государственного университета имени </a:t>
            </a:r>
            <a:r>
              <a:rPr lang="ru-RU" sz="1600" b="1" spc="50" dirty="0" err="1" smtClean="0">
                <a:ln w="3175"/>
                <a:solidFill>
                  <a:schemeClr val="tx2">
                    <a:lumMod val="75000"/>
                  </a:schemeClr>
                </a:solidFill>
              </a:rPr>
              <a:t>С.Торайгырова</a:t>
            </a:r>
            <a:r>
              <a:rPr lang="ru-RU" sz="1600" b="1" spc="50" dirty="0" smtClean="0">
                <a:ln w="3175"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spc="50" dirty="0" smtClean="0">
                <a:ln w="3175"/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spc="50" dirty="0" smtClean="0">
                <a:ln w="3175"/>
                <a:solidFill>
                  <a:schemeClr val="tx2">
                    <a:lumMod val="75000"/>
                  </a:schemeClr>
                </a:solidFill>
              </a:rPr>
              <a:t>С.М. </a:t>
            </a:r>
            <a:r>
              <a:rPr lang="ru-RU" sz="1600" b="1" spc="50" dirty="0" err="1" smtClean="0">
                <a:ln w="3175"/>
                <a:solidFill>
                  <a:schemeClr val="tx2">
                    <a:lumMod val="75000"/>
                  </a:schemeClr>
                </a:solidFill>
              </a:rPr>
              <a:t>Омирбаев</a:t>
            </a:r>
            <a:endParaRPr lang="ru-RU" sz="1600" b="1" spc="50" dirty="0" smtClean="0">
              <a:ln w="3175"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-27384"/>
            <a:ext cx="7559713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этапы внедрения дуальной системы обучения в Павлодарском государственном </a:t>
            </a: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университете 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</a:t>
            </a: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С.Торайгырова</a:t>
            </a:r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47662" y="1041400"/>
            <a:ext cx="8445501" cy="1451496"/>
            <a:chOff x="347662" y="1041400"/>
            <a:chExt cx="8445501" cy="1451496"/>
          </a:xfrm>
        </p:grpSpPr>
        <p:grpSp>
          <p:nvGrpSpPr>
            <p:cNvPr id="15" name="Группа 71"/>
            <p:cNvGrpSpPr>
              <a:grpSpLocks/>
            </p:cNvGrpSpPr>
            <p:nvPr/>
          </p:nvGrpSpPr>
          <p:grpSpPr bwMode="auto">
            <a:xfrm>
              <a:off x="596900" y="1120447"/>
              <a:ext cx="8196263" cy="1285559"/>
              <a:chOff x="596473" y="1088636"/>
              <a:chExt cx="8196262" cy="690104"/>
            </a:xfrm>
          </p:grpSpPr>
          <p:sp>
            <p:nvSpPr>
              <p:cNvPr id="73" name="Скругленный прямоугольник 72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13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090943"/>
                <a:ext cx="6900991" cy="644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Подготовительный: изучение опыта организации дуальной системы обучения, подготовка нормативно-правовой документации, заключение договоров с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предприятиями-партнерами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, определение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перечня 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специальностей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47662" y="1041400"/>
              <a:ext cx="1503117" cy="1451496"/>
              <a:chOff x="-844104" y="143062"/>
              <a:chExt cx="785813" cy="758800"/>
            </a:xfrm>
          </p:grpSpPr>
          <p:sp>
            <p:nvSpPr>
              <p:cNvPr id="76" name="Овал 75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600" b="1" cap="all" dirty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323528" y="2913608"/>
            <a:ext cx="8445501" cy="1451496"/>
            <a:chOff x="323528" y="2913608"/>
            <a:chExt cx="8445501" cy="1451496"/>
          </a:xfrm>
        </p:grpSpPr>
        <p:grpSp>
          <p:nvGrpSpPr>
            <p:cNvPr id="42" name="Группа 71"/>
            <p:cNvGrpSpPr>
              <a:grpSpLocks/>
            </p:cNvGrpSpPr>
            <p:nvPr/>
          </p:nvGrpSpPr>
          <p:grpSpPr bwMode="auto">
            <a:xfrm>
              <a:off x="572766" y="2992655"/>
              <a:ext cx="8196263" cy="1285559"/>
              <a:chOff x="596473" y="1088636"/>
              <a:chExt cx="8196262" cy="690104"/>
            </a:xfrm>
          </p:grpSpPr>
          <p:sp>
            <p:nvSpPr>
              <p:cNvPr id="44" name="Скругленный прямоугольник 43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168252"/>
                <a:ext cx="6900991" cy="49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Организационный: определение траектории обучения, утверждение расписания занятий и контрольных мероприятий по итогам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Группа 8"/>
            <p:cNvGrpSpPr>
              <a:grpSpLocks/>
            </p:cNvGrpSpPr>
            <p:nvPr/>
          </p:nvGrpSpPr>
          <p:grpSpPr bwMode="auto">
            <a:xfrm>
              <a:off x="323528" y="2913608"/>
              <a:ext cx="1503117" cy="1451496"/>
              <a:chOff x="-844104" y="143062"/>
              <a:chExt cx="785813" cy="758800"/>
            </a:xfrm>
          </p:grpSpPr>
          <p:sp>
            <p:nvSpPr>
              <p:cNvPr id="50" name="Овал 49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 bwMode="auto">
              <a:xfrm>
                <a:off x="-630851" y="209703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23528" y="4785816"/>
            <a:ext cx="8445501" cy="1451496"/>
            <a:chOff x="323528" y="4785816"/>
            <a:chExt cx="8445501" cy="1451496"/>
          </a:xfrm>
        </p:grpSpPr>
        <p:grpSp>
          <p:nvGrpSpPr>
            <p:cNvPr id="54" name="Группа 71"/>
            <p:cNvGrpSpPr>
              <a:grpSpLocks/>
            </p:cNvGrpSpPr>
            <p:nvPr/>
          </p:nvGrpSpPr>
          <p:grpSpPr bwMode="auto">
            <a:xfrm>
              <a:off x="572766" y="4864863"/>
              <a:ext cx="8196263" cy="1285559"/>
              <a:chOff x="596473" y="1088636"/>
              <a:chExt cx="8196262" cy="690104"/>
            </a:xfrm>
          </p:grpSpPr>
          <p:sp>
            <p:nvSpPr>
              <p:cNvPr id="56" name="Скругленный прямоугольник 55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246497"/>
                <a:ext cx="6900991" cy="346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Итоговый: внедрение в учебный процесс вуза дуальной системы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8"/>
            <p:cNvGrpSpPr>
              <a:grpSpLocks/>
            </p:cNvGrpSpPr>
            <p:nvPr/>
          </p:nvGrpSpPr>
          <p:grpSpPr bwMode="auto">
            <a:xfrm>
              <a:off x="323528" y="4785816"/>
              <a:ext cx="1503117" cy="1451496"/>
              <a:chOff x="-844104" y="143062"/>
              <a:chExt cx="785813" cy="758800"/>
            </a:xfrm>
          </p:grpSpPr>
          <p:sp>
            <p:nvSpPr>
              <p:cNvPr id="62" name="Овал 61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6" name="Группа 32"/>
          <p:cNvGrpSpPr>
            <a:grpSpLocks/>
          </p:cNvGrpSpPr>
          <p:nvPr/>
        </p:nvGrpSpPr>
        <p:grpSpPr bwMode="auto">
          <a:xfrm>
            <a:off x="349250" y="44624"/>
            <a:ext cx="8445500" cy="758825"/>
            <a:chOff x="346874" y="1041432"/>
            <a:chExt cx="8445861" cy="759115"/>
          </a:xfrm>
        </p:grpSpPr>
        <p:grpSp>
          <p:nvGrpSpPr>
            <p:cNvPr id="68" name="Группа 33"/>
            <p:cNvGrpSpPr>
              <a:grpSpLocks/>
            </p:cNvGrpSpPr>
            <p:nvPr/>
          </p:nvGrpSpPr>
          <p:grpSpPr bwMode="auto">
            <a:xfrm>
              <a:off x="596122" y="1089075"/>
              <a:ext cx="8196613" cy="689239"/>
              <a:chOff x="596122" y="1089075"/>
              <a:chExt cx="8196613" cy="689239"/>
            </a:xfrm>
          </p:grpSpPr>
          <p:sp>
            <p:nvSpPr>
              <p:cNvPr id="75" name="Скругленный прямоугольник 74"/>
              <p:cNvSpPr/>
              <p:nvPr/>
            </p:nvSpPr>
            <p:spPr bwMode="auto">
              <a:xfrm>
                <a:off x="596123" y="1089075"/>
                <a:ext cx="8196612" cy="689238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TextBox 18"/>
              <p:cNvSpPr txBox="1">
                <a:spLocks noChangeArrowheads="1"/>
              </p:cNvSpPr>
              <p:nvPr/>
            </p:nvSpPr>
            <p:spPr bwMode="auto">
              <a:xfrm>
                <a:off x="1202780" y="1266412"/>
                <a:ext cx="7548563" cy="36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ТРАЕКТОРИИ ОБУЧЕНИЯ СТУДЕНТОВ</a:t>
                </a:r>
              </a:p>
            </p:txBody>
          </p:sp>
        </p:grpSp>
        <p:grpSp>
          <p:nvGrpSpPr>
            <p:cNvPr id="69" name="Группа 34"/>
            <p:cNvGrpSpPr>
              <a:grpSpLocks/>
            </p:cNvGrpSpPr>
            <p:nvPr/>
          </p:nvGrpSpPr>
          <p:grpSpPr bwMode="auto">
            <a:xfrm>
              <a:off x="346874" y="1041432"/>
              <a:ext cx="785847" cy="759115"/>
              <a:chOff x="-844104" y="143062"/>
              <a:chExt cx="785127" cy="758800"/>
            </a:xfrm>
          </p:grpSpPr>
          <p:sp>
            <p:nvSpPr>
              <p:cNvPr id="72" name="Овал 71"/>
              <p:cNvSpPr/>
              <p:nvPr/>
            </p:nvSpPr>
            <p:spPr bwMode="auto">
              <a:xfrm>
                <a:off x="-844104" y="143062"/>
                <a:ext cx="785127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-652120" y="226740"/>
                <a:ext cx="411932" cy="5847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6469930" y="991656"/>
            <a:ext cx="2566566" cy="3866576"/>
            <a:chOff x="6469930" y="991656"/>
            <a:chExt cx="2566566" cy="3866576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9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469930" y="991656"/>
              <a:ext cx="2566566" cy="3866576"/>
            </a:xfrm>
            <a:prstGeom prst="roundRect">
              <a:avLst>
                <a:gd name="adj" fmla="val 5781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C:\Users\Danik\Desktop\17b301a9eaaea28033c8225451a773ca_X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867" y="1192640"/>
              <a:ext cx="2170693" cy="151628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  <a:extLst/>
          </p:spPr>
        </p:pic>
        <p:pic>
          <p:nvPicPr>
            <p:cNvPr id="36" name="Picture 5" descr="C:\Users\SAPAR\Desktop\обходчик котельного оборудования.jpg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6667866" y="2906701"/>
              <a:ext cx="2085494" cy="15179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  <a:extLst/>
          </p:spPr>
        </p:pic>
      </p:grpSp>
      <p:grpSp>
        <p:nvGrpSpPr>
          <p:cNvPr id="37" name="Группа 36"/>
          <p:cNvGrpSpPr/>
          <p:nvPr/>
        </p:nvGrpSpPr>
        <p:grpSpPr>
          <a:xfrm>
            <a:off x="3413336" y="991656"/>
            <a:ext cx="2566566" cy="4597584"/>
            <a:chOff x="3413336" y="991656"/>
            <a:chExt cx="2566566" cy="4597584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9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413336" y="991656"/>
              <a:ext cx="2566566" cy="4597584"/>
            </a:xfrm>
            <a:prstGeom prst="roundRect">
              <a:avLst>
                <a:gd name="adj" fmla="val 5781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3510" y="4156384"/>
              <a:ext cx="1854159" cy="1079488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3510" y="1192640"/>
              <a:ext cx="1854159" cy="1419809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41" name="Picture 15" descr="Копия scan0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3510" y="2708920"/>
              <a:ext cx="1854159" cy="1335841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301718" y="991656"/>
            <a:ext cx="2566566" cy="5117602"/>
            <a:chOff x="318046" y="991656"/>
            <a:chExt cx="2566566" cy="5117602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9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18046" y="991656"/>
              <a:ext cx="2566566" cy="5117602"/>
            </a:xfrm>
            <a:prstGeom prst="roundRect">
              <a:avLst>
                <a:gd name="adj" fmla="val 5781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34" descr="D:\ФОТО ПГУ\ОТОБРАННЫЕ ФОТО\DSC06339.JPG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541402" y="4266159"/>
              <a:ext cx="2069559" cy="1184145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  <a:extLst/>
          </p:spPr>
        </p:pic>
        <p:pic>
          <p:nvPicPr>
            <p:cNvPr id="49" name="Picture 32" descr="D:\ФОТО ПГУ\PC280176.JPG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607201" y="2708920"/>
              <a:ext cx="2003760" cy="1335841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  <a:extLst/>
          </p:spPr>
        </p:pic>
        <p:pic>
          <p:nvPicPr>
            <p:cNvPr id="52" name="Picture 33" descr="D:\ФОТО ПГУ\DSC_9664.JPG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607201" y="1192640"/>
              <a:ext cx="2003760" cy="133237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>
              <a:softEdge rad="112500"/>
            </a:effectLst>
            <a:extLst/>
          </p:spPr>
        </p:pic>
      </p:grpSp>
      <p:grpSp>
        <p:nvGrpSpPr>
          <p:cNvPr id="53" name="Группа 52"/>
          <p:cNvGrpSpPr/>
          <p:nvPr/>
        </p:nvGrpSpPr>
        <p:grpSpPr>
          <a:xfrm>
            <a:off x="318046" y="4647840"/>
            <a:ext cx="8692728" cy="1701068"/>
            <a:chOff x="318046" y="4647840"/>
            <a:chExt cx="8692728" cy="1701068"/>
          </a:xfrm>
        </p:grpSpPr>
        <p:sp>
          <p:nvSpPr>
            <p:cNvPr id="55" name="Блок-схема: подготовка 54"/>
            <p:cNvSpPr/>
            <p:nvPr/>
          </p:nvSpPr>
          <p:spPr>
            <a:xfrm>
              <a:off x="318046" y="5844852"/>
              <a:ext cx="2566566" cy="504056"/>
            </a:xfrm>
            <a:prstGeom prst="flowChartPreparation">
              <a:avLst/>
            </a:prstGeom>
            <a:solidFill>
              <a:schemeClr val="tx2">
                <a:lumMod val="60000"/>
                <a:lumOff val="40000"/>
                <a:alpha val="87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Студенты</a:t>
              </a:r>
              <a:endParaRPr lang="ru-RU" dirty="0"/>
            </a:p>
          </p:txBody>
        </p:sp>
        <p:sp>
          <p:nvSpPr>
            <p:cNvPr id="58" name="Блок-схема: подготовка 57"/>
            <p:cNvSpPr/>
            <p:nvPr/>
          </p:nvSpPr>
          <p:spPr>
            <a:xfrm>
              <a:off x="3421472" y="5319848"/>
              <a:ext cx="2566566" cy="504056"/>
            </a:xfrm>
            <a:prstGeom prst="flowChartPreparation">
              <a:avLst/>
            </a:prstGeom>
            <a:solidFill>
              <a:schemeClr val="tx2">
                <a:lumMod val="60000"/>
                <a:lumOff val="40000"/>
                <a:alpha val="87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Предприятия</a:t>
              </a:r>
              <a:endParaRPr lang="ru-RU" dirty="0"/>
            </a:p>
          </p:txBody>
        </p:sp>
        <p:sp>
          <p:nvSpPr>
            <p:cNvPr id="59" name="Блок-схема: подготовка 58"/>
            <p:cNvSpPr/>
            <p:nvPr/>
          </p:nvSpPr>
          <p:spPr>
            <a:xfrm>
              <a:off x="6444208" y="4647840"/>
              <a:ext cx="2566566" cy="504056"/>
            </a:xfrm>
            <a:prstGeom prst="flowChartPreparation">
              <a:avLst/>
            </a:prstGeom>
            <a:solidFill>
              <a:schemeClr val="tx2">
                <a:lumMod val="60000"/>
                <a:lumOff val="40000"/>
                <a:alpha val="87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Профессия</a:t>
              </a:r>
              <a:endParaRPr lang="ru-RU" dirty="0"/>
            </a:p>
          </p:txBody>
        </p:sp>
        <p:cxnSp>
          <p:nvCxnSpPr>
            <p:cNvPr id="61" name="Соединительная линия уступом 60"/>
            <p:cNvCxnSpPr>
              <a:stCxn id="55" idx="3"/>
              <a:endCxn id="58" idx="1"/>
            </p:cNvCxnSpPr>
            <p:nvPr/>
          </p:nvCxnSpPr>
          <p:spPr>
            <a:xfrm flipV="1">
              <a:off x="2884612" y="5571876"/>
              <a:ext cx="536860" cy="525004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ная линия уступом 63"/>
            <p:cNvCxnSpPr>
              <a:stCxn id="58" idx="3"/>
              <a:endCxn id="59" idx="1"/>
            </p:cNvCxnSpPr>
            <p:nvPr/>
          </p:nvCxnSpPr>
          <p:spPr>
            <a:xfrm flipV="1">
              <a:off x="5988038" y="4899868"/>
              <a:ext cx="456170" cy="6720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98399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-0.418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-27384"/>
            <a:ext cx="7559713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этапы внедрения дуальной системы обучения в Павлодарском государственном </a:t>
            </a: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университете 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</a:t>
            </a: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С.Торайгырова</a:t>
            </a:r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47662" y="1041400"/>
            <a:ext cx="8445501" cy="1451496"/>
            <a:chOff x="347662" y="1041400"/>
            <a:chExt cx="8445501" cy="1451496"/>
          </a:xfrm>
        </p:grpSpPr>
        <p:grpSp>
          <p:nvGrpSpPr>
            <p:cNvPr id="15" name="Группа 71"/>
            <p:cNvGrpSpPr>
              <a:grpSpLocks/>
            </p:cNvGrpSpPr>
            <p:nvPr/>
          </p:nvGrpSpPr>
          <p:grpSpPr bwMode="auto">
            <a:xfrm>
              <a:off x="596900" y="1120447"/>
              <a:ext cx="8196263" cy="1285559"/>
              <a:chOff x="596473" y="1088636"/>
              <a:chExt cx="8196262" cy="690104"/>
            </a:xfrm>
          </p:grpSpPr>
          <p:sp>
            <p:nvSpPr>
              <p:cNvPr id="73" name="Скругленный прямоугольник 72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13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090943"/>
                <a:ext cx="6900991" cy="644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Подготовительный: изучение опыта организации дуальной системы обучения, подготовка нормативно-правовой документации, заключение договоров с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предприятиями-партнерами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, определение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перечня 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специальностей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47662" y="1041400"/>
              <a:ext cx="1503117" cy="1451496"/>
              <a:chOff x="-844104" y="143062"/>
              <a:chExt cx="785813" cy="758800"/>
            </a:xfrm>
          </p:grpSpPr>
          <p:sp>
            <p:nvSpPr>
              <p:cNvPr id="76" name="Овал 75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600" b="1" cap="all" dirty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323528" y="2913608"/>
            <a:ext cx="8445501" cy="1451496"/>
            <a:chOff x="323528" y="2913608"/>
            <a:chExt cx="8445501" cy="1451496"/>
          </a:xfrm>
        </p:grpSpPr>
        <p:grpSp>
          <p:nvGrpSpPr>
            <p:cNvPr id="42" name="Группа 71"/>
            <p:cNvGrpSpPr>
              <a:grpSpLocks/>
            </p:cNvGrpSpPr>
            <p:nvPr/>
          </p:nvGrpSpPr>
          <p:grpSpPr bwMode="auto">
            <a:xfrm>
              <a:off x="572766" y="2992655"/>
              <a:ext cx="8196263" cy="1285559"/>
              <a:chOff x="596473" y="1088636"/>
              <a:chExt cx="8196262" cy="690104"/>
            </a:xfrm>
          </p:grpSpPr>
          <p:sp>
            <p:nvSpPr>
              <p:cNvPr id="44" name="Скругленный прямоугольник 43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168252"/>
                <a:ext cx="6900991" cy="49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Организационный: определение траектории обучения, утверждение расписания занятий и контрольных мероприятий по итогам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Группа 8"/>
            <p:cNvGrpSpPr>
              <a:grpSpLocks/>
            </p:cNvGrpSpPr>
            <p:nvPr/>
          </p:nvGrpSpPr>
          <p:grpSpPr bwMode="auto">
            <a:xfrm>
              <a:off x="323528" y="2913608"/>
              <a:ext cx="1503117" cy="1451496"/>
              <a:chOff x="-844104" y="143062"/>
              <a:chExt cx="785813" cy="758800"/>
            </a:xfrm>
          </p:grpSpPr>
          <p:sp>
            <p:nvSpPr>
              <p:cNvPr id="50" name="Овал 49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 bwMode="auto">
              <a:xfrm>
                <a:off x="-630851" y="209703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23528" y="4785816"/>
            <a:ext cx="8445501" cy="1451496"/>
            <a:chOff x="323528" y="4785816"/>
            <a:chExt cx="8445501" cy="1451496"/>
          </a:xfrm>
        </p:grpSpPr>
        <p:grpSp>
          <p:nvGrpSpPr>
            <p:cNvPr id="54" name="Группа 71"/>
            <p:cNvGrpSpPr>
              <a:grpSpLocks/>
            </p:cNvGrpSpPr>
            <p:nvPr/>
          </p:nvGrpSpPr>
          <p:grpSpPr bwMode="auto">
            <a:xfrm>
              <a:off x="572766" y="4864863"/>
              <a:ext cx="8196263" cy="1285559"/>
              <a:chOff x="596473" y="1088636"/>
              <a:chExt cx="8196262" cy="690104"/>
            </a:xfrm>
          </p:grpSpPr>
          <p:sp>
            <p:nvSpPr>
              <p:cNvPr id="56" name="Скругленный прямоугольник 55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246497"/>
                <a:ext cx="6900991" cy="346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Итоговый: внедрение в учебный процесс вуза дуальной системы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8"/>
            <p:cNvGrpSpPr>
              <a:grpSpLocks/>
            </p:cNvGrpSpPr>
            <p:nvPr/>
          </p:nvGrpSpPr>
          <p:grpSpPr bwMode="auto">
            <a:xfrm>
              <a:off x="323528" y="4785816"/>
              <a:ext cx="1503117" cy="1451496"/>
              <a:chOff x="-844104" y="143062"/>
              <a:chExt cx="785813" cy="758800"/>
            </a:xfrm>
          </p:grpSpPr>
          <p:sp>
            <p:nvSpPr>
              <p:cNvPr id="62" name="Овал 61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" name="Группа 24"/>
          <p:cNvGrpSpPr>
            <a:grpSpLocks/>
          </p:cNvGrpSpPr>
          <p:nvPr/>
        </p:nvGrpSpPr>
        <p:grpSpPr bwMode="auto">
          <a:xfrm>
            <a:off x="349250" y="44624"/>
            <a:ext cx="8445500" cy="758825"/>
            <a:chOff x="346874" y="1041432"/>
            <a:chExt cx="8445861" cy="759115"/>
          </a:xfrm>
        </p:grpSpPr>
        <p:grpSp>
          <p:nvGrpSpPr>
            <p:cNvPr id="34" name="Группа 28"/>
            <p:cNvGrpSpPr>
              <a:grpSpLocks/>
            </p:cNvGrpSpPr>
            <p:nvPr/>
          </p:nvGrpSpPr>
          <p:grpSpPr bwMode="auto">
            <a:xfrm>
              <a:off x="596122" y="1089075"/>
              <a:ext cx="8196613" cy="689239"/>
              <a:chOff x="596122" y="1089075"/>
              <a:chExt cx="8196613" cy="689239"/>
            </a:xfrm>
          </p:grpSpPr>
          <p:sp>
            <p:nvSpPr>
              <p:cNvPr id="38" name="Скругленный прямоугольник 37"/>
              <p:cNvSpPr/>
              <p:nvPr/>
            </p:nvSpPr>
            <p:spPr bwMode="auto">
              <a:xfrm>
                <a:off x="596123" y="1089075"/>
                <a:ext cx="8196612" cy="689238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TextBox 18"/>
              <p:cNvSpPr txBox="1">
                <a:spLocks noChangeArrowheads="1"/>
              </p:cNvSpPr>
              <p:nvPr/>
            </p:nvSpPr>
            <p:spPr bwMode="auto">
              <a:xfrm>
                <a:off x="1202780" y="1254836"/>
                <a:ext cx="7548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ВНЕДРЕНИЕ ДУАЛЬНОЙ СИСТЕМЫ В УЧЕБНЫЙ ПРОЦЕСС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Группа 29"/>
            <p:cNvGrpSpPr>
              <a:grpSpLocks/>
            </p:cNvGrpSpPr>
            <p:nvPr/>
          </p:nvGrpSpPr>
          <p:grpSpPr bwMode="auto">
            <a:xfrm>
              <a:off x="346874" y="1041432"/>
              <a:ext cx="785847" cy="759115"/>
              <a:chOff x="-844104" y="143062"/>
              <a:chExt cx="785127" cy="758800"/>
            </a:xfrm>
          </p:grpSpPr>
          <p:sp>
            <p:nvSpPr>
              <p:cNvPr id="36" name="Овал 35"/>
              <p:cNvSpPr/>
              <p:nvPr/>
            </p:nvSpPr>
            <p:spPr bwMode="auto">
              <a:xfrm>
                <a:off x="-844104" y="143062"/>
                <a:ext cx="785127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TextBox 24"/>
              <p:cNvSpPr txBox="1"/>
              <p:nvPr/>
            </p:nvSpPr>
            <p:spPr bwMode="auto">
              <a:xfrm>
                <a:off x="-652120" y="226740"/>
                <a:ext cx="411932" cy="5847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0" name="Picture 3" descr="C:\Users\Danik\Desktop\sdfgsd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7100"/>
            <a:ext cx="75819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685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22222E-6 -3.7037E-6 L -2.22222E-6 -0.69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36505" y="908720"/>
            <a:ext cx="8211960" cy="1329896"/>
            <a:chOff x="0" y="85484"/>
            <a:chExt cx="6552729" cy="1507667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1000">
                <a:srgbClr val="85C2FF"/>
              </a:gs>
              <a:gs pos="100000">
                <a:srgbClr val="FFEBFA"/>
              </a:gs>
            </a:gsLst>
            <a:lin ang="0" scaled="1"/>
            <a:tileRect/>
          </a:gra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85484"/>
              <a:ext cx="6552728" cy="15076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381442" y="236799"/>
              <a:ext cx="5171287" cy="13563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Тесная взаимосвязь социально-экономического прогресса и постоянного совершенствования системы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образования.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Университеты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ориентируют выпускников на готовность к современным требованиям работодателей и быть конкурентоспособным на рынке труда.</a:t>
              </a:r>
            </a:p>
          </p:txBody>
        </p:sp>
      </p:grpSp>
      <p:pic>
        <p:nvPicPr>
          <p:cNvPr id="23" name="Picture 36" descr="D:\ФОТО ПГУ\ФОТКИ\DSC_006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92226" y="1033608"/>
            <a:ext cx="145161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539552" y="2387135"/>
            <a:ext cx="8211960" cy="1329896"/>
            <a:chOff x="0" y="85484"/>
            <a:chExt cx="6552729" cy="1507667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1000">
                <a:srgbClr val="85C2FF"/>
              </a:gs>
              <a:gs pos="100000">
                <a:srgbClr val="FFEBFA"/>
              </a:gs>
            </a:gsLst>
            <a:lin ang="0" scaled="1"/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85484"/>
              <a:ext cx="6552728" cy="15076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81442" y="155166"/>
              <a:ext cx="5171287" cy="13563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Улучшение профессиональной подготовки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специалистов; 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Повышается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производительность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труда;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У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меньшается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миграция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населения;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Снимается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социальная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напряженность;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Создаются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условия для непрерывного профессионального образования.</a:t>
              </a:r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533457" y="3861047"/>
            <a:ext cx="8211960" cy="1368153"/>
            <a:chOff x="0" y="85484"/>
            <a:chExt cx="6552729" cy="1551038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1000">
                <a:srgbClr val="85C2FF"/>
              </a:gs>
              <a:gs pos="100000">
                <a:srgbClr val="FFEBFA"/>
              </a:gs>
            </a:gsLst>
            <a:lin ang="0" scaled="1"/>
            <a:tileRect/>
          </a:gra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85484"/>
              <a:ext cx="6552728" cy="15076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381442" y="280170"/>
              <a:ext cx="5171287" cy="13563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Обучающиеся осваивают профессию в соответствии с требованиями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работодателей;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Снижается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уровень безработицы </a:t>
              </a: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молодежи</a:t>
              </a:r>
            </a:p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cs typeface="Arial" charset="0"/>
                </a:rPr>
                <a:t>Формируются </a:t>
              </a: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универсальные компетенции обучающихся.</a:t>
              </a: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536504" y="5339462"/>
            <a:ext cx="8211960" cy="1329896"/>
            <a:chOff x="0" y="85484"/>
            <a:chExt cx="6552729" cy="1507667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1000">
                <a:srgbClr val="85C2FF"/>
              </a:gs>
              <a:gs pos="100000">
                <a:srgbClr val="FFEBFA"/>
              </a:gs>
            </a:gsLst>
            <a:lin ang="0" scaled="1"/>
            <a:tileRect/>
          </a:gra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85484"/>
              <a:ext cx="6552728" cy="15076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381442" y="425177"/>
              <a:ext cx="5171287" cy="6781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marL="88900" lvl="1" indent="-88900" algn="just" defTabSz="8001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/>
                  </a:solidFill>
                  <a:cs typeface="Arial" charset="0"/>
                </a:rPr>
                <a:t>Представляется равный доступ к полноценному образованию разных категорий обучающихся в соответствии с их способностям и потребностями.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99592" y="44624"/>
            <a:ext cx="7559713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ВАЖНЕЙШИЕ РЕЗУЛЬТАТЫ И КРИТЕРИИ ОЦЕНКИ ЭФФЕКТИВНОСТИ ОЖИДАЕМЫХ РЕЗУЛЬТАТОВ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2" name="Picture 7" descr="C:\Users\SAPAR\Desktop\слесарь по ремонту котельного оборудования.jpg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5273" y="4005064"/>
            <a:ext cx="1448565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4" name="Picture 2" descr="\\192.168.88.152\фото пгу\Аудитории из ролика\Ролик ПГУ.avi_snapshot_00.40_[2012.05.24_14.44.1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" y="2514104"/>
            <a:ext cx="145161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\\192.168.88.152\фото пгу\Аудитории из ролика\Ролик ПГУ.avi_snapshot_00.47_[2012.05.24_14.44.4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" y="5479132"/>
            <a:ext cx="1448565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969801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28794" y="2857496"/>
            <a:ext cx="5286412" cy="857256"/>
          </a:xfrm>
          <a:prstGeom prst="roundRect">
            <a:avLst/>
          </a:prstGeom>
          <a:gradFill flip="none" rotWithShape="1">
            <a:gsLst>
              <a:gs pos="0">
                <a:srgbClr val="2A65AC"/>
              </a:gs>
              <a:gs pos="52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2" descr="C:\Users\Rakym\Desktop\2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91">
            <a:off x="1579563" y="330200"/>
            <a:ext cx="5781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96136" y="4617616"/>
            <a:ext cx="3168650" cy="1763712"/>
          </a:xfrm>
          <a:prstGeom prst="roundRect">
            <a:avLst>
              <a:gd name="adj" fmla="val 3872"/>
            </a:avLst>
          </a:prstGeom>
          <a:ln>
            <a:solidFill>
              <a:srgbClr val="2A65A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168" y="4221089"/>
            <a:ext cx="2592287" cy="563364"/>
          </a:xfrm>
          <a:prstGeom prst="roundRect">
            <a:avLst/>
          </a:prstGeom>
          <a:gradFill>
            <a:gsLst>
              <a:gs pos="0">
                <a:srgbClr val="2A65AC"/>
              </a:gs>
              <a:gs pos="54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rgbClr val="2A65A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Организационные формы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468563" y="3357563"/>
            <a:ext cx="920750" cy="542925"/>
            <a:chOff x="2468170" y="3356992"/>
            <a:chExt cx="920445" cy="544053"/>
          </a:xfrm>
        </p:grpSpPr>
        <p:pic>
          <p:nvPicPr>
            <p:cNvPr id="34840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613" y="3356992"/>
              <a:ext cx="481595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1" name="TextBox 27"/>
            <p:cNvSpPr txBox="1">
              <a:spLocks noChangeArrowheads="1"/>
            </p:cNvSpPr>
            <p:nvPr/>
          </p:nvSpPr>
          <p:spPr bwMode="auto">
            <a:xfrm>
              <a:off x="2468170" y="3593268"/>
              <a:ext cx="9204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400"/>
                <a:t>Франция</a:t>
              </a:r>
            </a:p>
          </p:txBody>
        </p:sp>
      </p:grpSp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2381250" y="2276475"/>
            <a:ext cx="1612900" cy="620713"/>
            <a:chOff x="2380513" y="2276872"/>
            <a:chExt cx="1613390" cy="620427"/>
          </a:xfrm>
        </p:grpSpPr>
        <p:pic>
          <p:nvPicPr>
            <p:cNvPr id="34838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702" y="2276872"/>
              <a:ext cx="481859" cy="32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9" name="TextBox 33"/>
            <p:cNvSpPr txBox="1">
              <a:spLocks noChangeArrowheads="1"/>
            </p:cNvSpPr>
            <p:nvPr/>
          </p:nvSpPr>
          <p:spPr bwMode="auto">
            <a:xfrm>
              <a:off x="2380513" y="2589522"/>
              <a:ext cx="1613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400"/>
                <a:t>Великобритания </a:t>
              </a:r>
            </a:p>
          </p:txBody>
        </p:sp>
      </p:grpSp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3559175" y="3213100"/>
            <a:ext cx="990600" cy="539750"/>
            <a:chOff x="3559715" y="3212976"/>
            <a:chExt cx="990207" cy="539725"/>
          </a:xfrm>
        </p:grpSpPr>
        <p:pic>
          <p:nvPicPr>
            <p:cNvPr id="34836" name="Picture 20" descr="http://tourismmania.ru/image.php?aHR0cDovL2cuaW8udWEvaW1nX2FhL2xhcmdlLzE0MzgvMjkvMTQzODI5ODkuanB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212976"/>
              <a:ext cx="480053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TextBox 34"/>
            <p:cNvSpPr txBox="1">
              <a:spLocks noChangeArrowheads="1"/>
            </p:cNvSpPr>
            <p:nvPr/>
          </p:nvSpPr>
          <p:spPr bwMode="auto">
            <a:xfrm>
              <a:off x="3559715" y="3444924"/>
              <a:ext cx="9902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400"/>
                <a:t>Германия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81688" y="4869160"/>
            <a:ext cx="3024187" cy="1323439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/>
              <a:t>Профессиональные комитеты; Отраслевые комитеты по профессиональному обучению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601" y="4581128"/>
            <a:ext cx="3168650" cy="1763712"/>
          </a:xfrm>
          <a:prstGeom prst="roundRect">
            <a:avLst>
              <a:gd name="adj" fmla="val 3872"/>
            </a:avLst>
          </a:prstGeom>
          <a:ln>
            <a:solidFill>
              <a:srgbClr val="2A65A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326" y="4221088"/>
            <a:ext cx="3024187" cy="597868"/>
          </a:xfrm>
          <a:prstGeom prst="roundRect">
            <a:avLst/>
          </a:prstGeom>
          <a:gradFill>
            <a:gsLst>
              <a:gs pos="0">
                <a:srgbClr val="2A65AC"/>
              </a:gs>
              <a:gs pos="54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rgbClr val="2A65A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Признаки организации дуальной системы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4326" y="5016078"/>
            <a:ext cx="3024187" cy="107721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1600" dirty="0" smtClean="0"/>
              <a:t>С</a:t>
            </a:r>
            <a:r>
              <a:rPr lang="ru-RU" sz="1600" dirty="0" err="1" smtClean="0"/>
              <a:t>истема</a:t>
            </a:r>
            <a:r>
              <a:rPr lang="ru-RU" sz="1600" dirty="0" smtClean="0"/>
              <a:t> </a:t>
            </a:r>
            <a:r>
              <a:rPr lang="ru-RU" sz="1600" dirty="0"/>
              <a:t>профессионального обучения, регулируемая принципом рыночной экономики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90890" y="5157192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/>
              <a:t>Консультативные советы</a:t>
            </a:r>
            <a:r>
              <a:rPr lang="ru-RU" sz="1600" dirty="0" smtClean="0"/>
              <a:t>;</a:t>
            </a:r>
          </a:p>
          <a:p>
            <a:pPr algn="ctr" eaLnBrk="1" hangingPunct="1"/>
            <a:r>
              <a:rPr lang="ru-RU" sz="1600" dirty="0"/>
              <a:t>Консультативные комиссии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3528" y="4841865"/>
            <a:ext cx="3024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/>
              <a:t>Система </a:t>
            </a:r>
            <a:r>
              <a:rPr lang="ru-RU" sz="1600" dirty="0"/>
              <a:t>профессионального обучения, регулируемая на основе государственных принципов управления учебными заведениями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90890" y="4725144"/>
            <a:ext cx="30241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/>
              <a:t>Отраслевые государственные структуры</a:t>
            </a:r>
            <a:r>
              <a:rPr lang="ru-RU" sz="1600" dirty="0" smtClean="0"/>
              <a:t>;</a:t>
            </a:r>
          </a:p>
          <a:p>
            <a:pPr algn="ctr" eaLnBrk="1" hangingPunct="1"/>
            <a:r>
              <a:rPr lang="ru-RU" sz="1600" dirty="0"/>
              <a:t>Комитеты по профессиональному обучению</a:t>
            </a:r>
            <a:r>
              <a:rPr lang="ru-RU" sz="1600" dirty="0" smtClean="0"/>
              <a:t>;</a:t>
            </a:r>
          </a:p>
          <a:p>
            <a:pPr algn="ctr" eaLnBrk="1" hangingPunct="1"/>
            <a:r>
              <a:rPr lang="ru-RU" sz="1600" dirty="0"/>
              <a:t>Земельные комитеты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3528" y="5016078"/>
            <a:ext cx="3024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/>
              <a:t>Система профессионального обучения, регулируемая в рамках корпоративных принципов предприятия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92" y="116632"/>
            <a:ext cx="7559713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модели партнерства в европейских странах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750"/>
                            </p:stCondLst>
                            <p:childTnLst>
                              <p:par>
                                <p:cTn id="5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8" grpId="0"/>
      <p:bldP spid="28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45307" y="1124744"/>
            <a:ext cx="7827963" cy="4957167"/>
            <a:chOff x="545307" y="1124744"/>
            <a:chExt cx="7827963" cy="4957167"/>
          </a:xfrm>
        </p:grpSpPr>
        <p:pic>
          <p:nvPicPr>
            <p:cNvPr id="30" name="Picture 13" descr="C:\Users\Rakym\Desktop\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7" y="1124744"/>
              <a:ext cx="7827963" cy="49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2659088" y="2343187"/>
              <a:ext cx="3600400" cy="252028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latin typeface="Times New Roman" pitchFamily="18" charset="0"/>
                  <a:cs typeface="Times New Roman" pitchFamily="18" charset="0"/>
                </a:rPr>
                <a:t>Дуальное образование, позволяет утвердить позицию обучающихся  в производственных условиях.</a:t>
              </a:r>
              <a:endParaRPr lang="ru-RU" sz="19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5307" y="1124744"/>
            <a:ext cx="7827963" cy="4957167"/>
            <a:chOff x="545307" y="1124744"/>
            <a:chExt cx="7827963" cy="4957167"/>
          </a:xfrm>
        </p:grpSpPr>
        <p:pic>
          <p:nvPicPr>
            <p:cNvPr id="34" name="Picture 10" descr="C:\Users\Rakym\Desktop\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7" y="1124744"/>
              <a:ext cx="7827963" cy="49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Овал 38"/>
            <p:cNvSpPr/>
            <p:nvPr/>
          </p:nvSpPr>
          <p:spPr>
            <a:xfrm>
              <a:off x="2659956" y="2343187"/>
              <a:ext cx="3600400" cy="252028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latin typeface="Times New Roman" pitchFamily="18" charset="0"/>
                  <a:cs typeface="Times New Roman" pitchFamily="18" charset="0"/>
                </a:rPr>
                <a:t>Предприятия получают выгоду от новых идей и импульсов, исходящих от обучающихся.</a:t>
              </a:r>
              <a:endParaRPr lang="ru-RU" sz="19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9592" y="251356"/>
            <a:ext cx="7559713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Преимущества дуальной системы обучения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C:\Users\Danik\Desktop\Un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4" y="1124743"/>
            <a:ext cx="7824515" cy="4957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366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xit" presetSubtype="21" fill="hold" nodeType="after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-27384"/>
            <a:ext cx="7559713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этапы внедрения дуальной системы обучения в Павлодарском государственном </a:t>
            </a: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университете 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</a:t>
            </a: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С.Торайгырова</a:t>
            </a:r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Группа 17"/>
          <p:cNvGrpSpPr/>
          <p:nvPr/>
        </p:nvGrpSpPr>
        <p:grpSpPr>
          <a:xfrm>
            <a:off x="347662" y="1041400"/>
            <a:ext cx="8445501" cy="1451496"/>
            <a:chOff x="347662" y="1041400"/>
            <a:chExt cx="8445501" cy="1451496"/>
          </a:xfrm>
        </p:grpSpPr>
        <p:grpSp>
          <p:nvGrpSpPr>
            <p:cNvPr id="3" name="Группа 71"/>
            <p:cNvGrpSpPr>
              <a:grpSpLocks/>
            </p:cNvGrpSpPr>
            <p:nvPr/>
          </p:nvGrpSpPr>
          <p:grpSpPr bwMode="auto">
            <a:xfrm>
              <a:off x="596900" y="1120447"/>
              <a:ext cx="8196263" cy="1285559"/>
              <a:chOff x="596473" y="1088636"/>
              <a:chExt cx="8196262" cy="690104"/>
            </a:xfrm>
          </p:grpSpPr>
          <p:sp>
            <p:nvSpPr>
              <p:cNvPr id="73" name="Скругленный прямоугольник 72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13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090943"/>
                <a:ext cx="6900991" cy="644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Подготовительный: изучение опыта организации дуальной системы обучения, подготовка нормативно-правовой документации, заключение договоров с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предприятиями-партнерами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, определение </a:t>
                </a:r>
                <a:r>
                  <a:rPr lang="ru-RU" b="1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перечня </a:t>
                </a:r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специальностей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347662" y="1041400"/>
              <a:ext cx="1503117" cy="1451496"/>
              <a:chOff x="-844104" y="143062"/>
              <a:chExt cx="785813" cy="758800"/>
            </a:xfrm>
          </p:grpSpPr>
          <p:sp>
            <p:nvSpPr>
              <p:cNvPr id="76" name="Овал 75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600" b="1" cap="all" dirty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Группа 18"/>
          <p:cNvGrpSpPr/>
          <p:nvPr/>
        </p:nvGrpSpPr>
        <p:grpSpPr>
          <a:xfrm>
            <a:off x="323528" y="2913608"/>
            <a:ext cx="8445501" cy="1451496"/>
            <a:chOff x="323528" y="2913608"/>
            <a:chExt cx="8445501" cy="1451496"/>
          </a:xfrm>
        </p:grpSpPr>
        <p:grpSp>
          <p:nvGrpSpPr>
            <p:cNvPr id="7" name="Группа 71"/>
            <p:cNvGrpSpPr>
              <a:grpSpLocks/>
            </p:cNvGrpSpPr>
            <p:nvPr/>
          </p:nvGrpSpPr>
          <p:grpSpPr bwMode="auto">
            <a:xfrm>
              <a:off x="572766" y="2992655"/>
              <a:ext cx="8196263" cy="1285559"/>
              <a:chOff x="596473" y="1088636"/>
              <a:chExt cx="8196262" cy="690104"/>
            </a:xfrm>
          </p:grpSpPr>
          <p:sp>
            <p:nvSpPr>
              <p:cNvPr id="44" name="Скругленный прямоугольник 43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168252"/>
                <a:ext cx="6900991" cy="49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Организационный: определение траектории обучения, утверждение расписания занятий и контрольных мероприятий по итогам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8"/>
            <p:cNvGrpSpPr>
              <a:grpSpLocks/>
            </p:cNvGrpSpPr>
            <p:nvPr/>
          </p:nvGrpSpPr>
          <p:grpSpPr bwMode="auto">
            <a:xfrm>
              <a:off x="323528" y="2913608"/>
              <a:ext cx="1503117" cy="1451496"/>
              <a:chOff x="-844104" y="143062"/>
              <a:chExt cx="785813" cy="758800"/>
            </a:xfrm>
          </p:grpSpPr>
          <p:sp>
            <p:nvSpPr>
              <p:cNvPr id="50" name="Овал 49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 bwMode="auto">
              <a:xfrm>
                <a:off x="-630851" y="209703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Группа 19"/>
          <p:cNvGrpSpPr/>
          <p:nvPr/>
        </p:nvGrpSpPr>
        <p:grpSpPr>
          <a:xfrm>
            <a:off x="323528" y="4785816"/>
            <a:ext cx="8445501" cy="1451496"/>
            <a:chOff x="323528" y="4785816"/>
            <a:chExt cx="8445501" cy="1451496"/>
          </a:xfrm>
        </p:grpSpPr>
        <p:grpSp>
          <p:nvGrpSpPr>
            <p:cNvPr id="10" name="Группа 71"/>
            <p:cNvGrpSpPr>
              <a:grpSpLocks/>
            </p:cNvGrpSpPr>
            <p:nvPr/>
          </p:nvGrpSpPr>
          <p:grpSpPr bwMode="auto">
            <a:xfrm>
              <a:off x="572766" y="4864863"/>
              <a:ext cx="8196263" cy="1285559"/>
              <a:chOff x="596473" y="1088636"/>
              <a:chExt cx="8196262" cy="690104"/>
            </a:xfrm>
          </p:grpSpPr>
          <p:sp>
            <p:nvSpPr>
              <p:cNvPr id="56" name="Скругленный прямоугольник 55"/>
              <p:cNvSpPr/>
              <p:nvPr/>
            </p:nvSpPr>
            <p:spPr bwMode="auto">
              <a:xfrm>
                <a:off x="596473" y="1088636"/>
                <a:ext cx="8196262" cy="690104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TextBox 18"/>
              <p:cNvSpPr txBox="1">
                <a:spLocks noChangeArrowheads="1"/>
              </p:cNvSpPr>
              <p:nvPr/>
            </p:nvSpPr>
            <p:spPr bwMode="auto">
              <a:xfrm>
                <a:off x="1850352" y="1246497"/>
                <a:ext cx="6900991" cy="346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Итоговый: внедрение в учебный процесс вуза дуальной системы обучения</a:t>
                </a:r>
                <a:endParaRPr lang="ru-RU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8"/>
            <p:cNvGrpSpPr>
              <a:grpSpLocks/>
            </p:cNvGrpSpPr>
            <p:nvPr/>
          </p:nvGrpSpPr>
          <p:grpSpPr bwMode="auto">
            <a:xfrm>
              <a:off x="323528" y="4785816"/>
              <a:ext cx="1503117" cy="1451496"/>
              <a:chOff x="-844104" y="143062"/>
              <a:chExt cx="785813" cy="758800"/>
            </a:xfrm>
          </p:grpSpPr>
          <p:sp>
            <p:nvSpPr>
              <p:cNvPr id="62" name="Овал 61"/>
              <p:cNvSpPr/>
              <p:nvPr/>
            </p:nvSpPr>
            <p:spPr bwMode="auto">
              <a:xfrm>
                <a:off x="-844104" y="143062"/>
                <a:ext cx="785813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 bwMode="auto">
              <a:xfrm>
                <a:off x="-630851" y="224276"/>
                <a:ext cx="342923" cy="57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6600" b="1" cap="all" dirty="0" smtClean="0">
                    <a:ln w="9000" cmpd="sng">
                      <a:solidFill>
                        <a:srgbClr val="8064A2">
                          <a:shade val="50000"/>
                          <a:satMod val="120000"/>
                        </a:srgb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6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Группа 32"/>
          <p:cNvGrpSpPr>
            <a:grpSpLocks/>
          </p:cNvGrpSpPr>
          <p:nvPr/>
        </p:nvGrpSpPr>
        <p:grpSpPr bwMode="auto">
          <a:xfrm>
            <a:off x="349250" y="44624"/>
            <a:ext cx="8445500" cy="758825"/>
            <a:chOff x="346874" y="1041432"/>
            <a:chExt cx="8445861" cy="759115"/>
          </a:xfrm>
        </p:grpSpPr>
        <p:grpSp>
          <p:nvGrpSpPr>
            <p:cNvPr id="15" name="Группа 33"/>
            <p:cNvGrpSpPr>
              <a:grpSpLocks/>
            </p:cNvGrpSpPr>
            <p:nvPr/>
          </p:nvGrpSpPr>
          <p:grpSpPr bwMode="auto">
            <a:xfrm>
              <a:off x="596122" y="1089075"/>
              <a:ext cx="8196613" cy="689239"/>
              <a:chOff x="596122" y="1089075"/>
              <a:chExt cx="8196613" cy="689239"/>
            </a:xfrm>
          </p:grpSpPr>
          <p:sp>
            <p:nvSpPr>
              <p:cNvPr id="75" name="Скругленный прямоугольник 74"/>
              <p:cNvSpPr/>
              <p:nvPr/>
            </p:nvSpPr>
            <p:spPr bwMode="auto">
              <a:xfrm>
                <a:off x="596123" y="1089075"/>
                <a:ext cx="8196612" cy="689238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TextBox 18"/>
              <p:cNvSpPr txBox="1">
                <a:spLocks noChangeArrowheads="1"/>
              </p:cNvSpPr>
              <p:nvPr/>
            </p:nvSpPr>
            <p:spPr bwMode="auto">
              <a:xfrm>
                <a:off x="1202780" y="1266412"/>
                <a:ext cx="7548563" cy="36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ПРЕДПРИЯТИЙ-ПАРТНЕРОВ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Группа 34"/>
            <p:cNvGrpSpPr>
              <a:grpSpLocks/>
            </p:cNvGrpSpPr>
            <p:nvPr/>
          </p:nvGrpSpPr>
          <p:grpSpPr bwMode="auto">
            <a:xfrm>
              <a:off x="346874" y="1041432"/>
              <a:ext cx="785847" cy="759115"/>
              <a:chOff x="-844104" y="143062"/>
              <a:chExt cx="785127" cy="758800"/>
            </a:xfrm>
          </p:grpSpPr>
          <p:sp>
            <p:nvSpPr>
              <p:cNvPr id="72" name="Овал 71"/>
              <p:cNvSpPr/>
              <p:nvPr/>
            </p:nvSpPr>
            <p:spPr bwMode="auto">
              <a:xfrm>
                <a:off x="-844104" y="143062"/>
                <a:ext cx="785127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-652120" y="226740"/>
                <a:ext cx="411932" cy="5847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kk-KZ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3" name="Скругленный прямоугольник 32"/>
          <p:cNvSpPr/>
          <p:nvPr/>
        </p:nvSpPr>
        <p:spPr>
          <a:xfrm>
            <a:off x="250825" y="1347936"/>
            <a:ext cx="8647113" cy="2368550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Picture 1" descr="C:\Users\SAPAR\Desktop\eek_novost'.jpg"/>
          <p:cNvPicPr>
            <a:picLocks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536" y="1700211"/>
            <a:ext cx="2703600" cy="163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5" name="Picture 2" descr="C:\Users\SAPAR\Desktop\tes aksu.jpg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6552" y="1700246"/>
            <a:ext cx="2703600" cy="163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" name="Picture 3" descr="C:\Users\SAPAR\Desktop\50559549.jpg"/>
          <p:cNvPicPr>
            <a:picLocks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66072" y="1700246"/>
            <a:ext cx="2703600" cy="163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TextBox 36"/>
          <p:cNvSpPr txBox="1"/>
          <p:nvPr/>
        </p:nvSpPr>
        <p:spPr>
          <a:xfrm>
            <a:off x="4067175" y="3335486"/>
            <a:ext cx="4741863" cy="368300"/>
          </a:xfrm>
          <a:prstGeom prst="rect">
            <a:avLst/>
          </a:prstGeom>
          <a:noFill/>
          <a:ln>
            <a:noFill/>
          </a:ln>
          <a:effectLst>
            <a:outerShdw blurRad="177800" dist="1003300" dir="8640000" sx="87000" sy="87000" algn="r" rotWithShape="0">
              <a:prstClr val="black">
                <a:alpha val="42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Специальность: 5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В071700 Теплоэнергетика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0825" y="4227214"/>
            <a:ext cx="8647113" cy="2370138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" name="Picture 4" descr="C:\Users\SAPAR\Desktop\photo_02.jpg"/>
          <p:cNvPicPr>
            <a:picLocks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04044" y="4594236"/>
            <a:ext cx="2703600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" name="Picture 5" descr="C:\Users\SAPAR\Desktop\2_VNB_5946.jpg"/>
          <p:cNvPicPr>
            <a:picLocks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252712" y="4594236"/>
            <a:ext cx="2703600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" name="Picture 6" descr="C:\Users\SAPAR\Desktop\1.jpg"/>
          <p:cNvPicPr>
            <a:picLocks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084168" y="4594236"/>
            <a:ext cx="2703600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7" name="Группа 19"/>
          <p:cNvGrpSpPr>
            <a:grpSpLocks/>
          </p:cNvGrpSpPr>
          <p:nvPr/>
        </p:nvGrpSpPr>
        <p:grpSpPr bwMode="auto">
          <a:xfrm>
            <a:off x="598488" y="1154261"/>
            <a:ext cx="5561012" cy="385762"/>
            <a:chOff x="598310" y="1154744"/>
            <a:chExt cx="5560763" cy="38513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98310" y="1154744"/>
              <a:ext cx="5560763" cy="385139"/>
            </a:xfrm>
            <a:prstGeom prst="roundRect">
              <a:avLst/>
            </a:prstGeom>
            <a:gradFill flip="none" rotWithShape="1">
              <a:gsLst>
                <a:gs pos="0">
                  <a:srgbClr val="2A65AC"/>
                </a:gs>
                <a:gs pos="5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99592" y="1154744"/>
              <a:ext cx="5074496" cy="369332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АО «Евроазиатская энергетическая корпорация»</a:t>
              </a:r>
            </a:p>
          </p:txBody>
        </p:sp>
      </p:grpSp>
      <p:grpSp>
        <p:nvGrpSpPr>
          <p:cNvPr id="18" name="Группа 25"/>
          <p:cNvGrpSpPr>
            <a:grpSpLocks/>
          </p:cNvGrpSpPr>
          <p:nvPr/>
        </p:nvGrpSpPr>
        <p:grpSpPr bwMode="auto">
          <a:xfrm>
            <a:off x="598488" y="4077989"/>
            <a:ext cx="5561012" cy="393700"/>
            <a:chOff x="598310" y="3933056"/>
            <a:chExt cx="5560763" cy="39473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98310" y="3933056"/>
              <a:ext cx="5560763" cy="385139"/>
            </a:xfrm>
            <a:prstGeom prst="roundRect">
              <a:avLst/>
            </a:prstGeom>
            <a:gradFill flip="none" rotWithShape="1">
              <a:gsLst>
                <a:gs pos="0">
                  <a:srgbClr val="2A65AC"/>
                </a:gs>
                <a:gs pos="5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99591" y="3958456"/>
              <a:ext cx="2479099" cy="369332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kk-KZ" dirty="0">
                  <a:latin typeface="Times New Roman" pitchFamily="18" charset="0"/>
                  <a:cs typeface="Times New Roman" pitchFamily="18" charset="0"/>
                </a:rPr>
                <a:t>ПФ ТОО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«KSP Steel»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987800" y="6216352"/>
            <a:ext cx="504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Специальность: 5В071200 Машиностроение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79029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017 -0.146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4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3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8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3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8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3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3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3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7" grpId="0"/>
      <p:bldP spid="38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0825" y="1348681"/>
            <a:ext cx="8647113" cy="2368550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0825" y="4371975"/>
            <a:ext cx="8647113" cy="2370138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598488" y="1052736"/>
            <a:ext cx="8154872" cy="635372"/>
            <a:chOff x="598310" y="1154744"/>
            <a:chExt cx="5560763" cy="39052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98310" y="1154744"/>
              <a:ext cx="5560763" cy="385139"/>
            </a:xfrm>
            <a:prstGeom prst="roundRect">
              <a:avLst/>
            </a:prstGeom>
            <a:gradFill flip="none" rotWithShape="1">
              <a:gsLst>
                <a:gs pos="0">
                  <a:srgbClr val="2A65AC"/>
                </a:gs>
                <a:gs pos="5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311" y="1185843"/>
              <a:ext cx="5361016" cy="35942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ПФ РТРК «Казахстан-Павлодар», ГКП «Павлодар-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Телерадио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», КГП на ПХВ «Центр аналитической информации» Управления внутренней политики Павлодарской области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598488" y="4077072"/>
            <a:ext cx="8171184" cy="626400"/>
            <a:chOff x="598310" y="3891618"/>
            <a:chExt cx="5560763" cy="3851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98310" y="3891618"/>
              <a:ext cx="5560763" cy="385139"/>
            </a:xfrm>
            <a:prstGeom prst="roundRect">
              <a:avLst/>
            </a:prstGeom>
            <a:gradFill flip="none" rotWithShape="1">
              <a:gsLst>
                <a:gs pos="0">
                  <a:srgbClr val="2A65AC"/>
                </a:gs>
                <a:gs pos="5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8311" y="3920170"/>
              <a:ext cx="5497325" cy="310928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Павлодарская областная филармония им.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И.Байзакова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студенческая филармония </a:t>
              </a:r>
            </a:p>
            <a:p>
              <a:pPr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ПГУ им.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С.Торайгырова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4514" name="Picture 2" descr="C:\Users\Danik\Desktop\stud_filarmonia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8" y="4808794"/>
            <a:ext cx="2598888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4515" name="Picture 3" descr="C:\Users\Danik\Desktop\min-5056be87c6e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31" y="4808794"/>
            <a:ext cx="2363005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4516" name="Picture 4" descr="C:\Users\Danik\Desktop\ii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65" y="4808794"/>
            <a:ext cx="2560391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4517" name="Picture 5" descr="C:\Users\Danik\Desktop\12893847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0" t="28666" r="9604"/>
          <a:stretch/>
        </p:blipFill>
        <p:spPr bwMode="auto">
          <a:xfrm>
            <a:off x="500249" y="1750690"/>
            <a:ext cx="2598888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92" t="6036" r="52543" b="50217"/>
          <a:stretch/>
        </p:blipFill>
        <p:spPr bwMode="auto">
          <a:xfrm>
            <a:off x="6292019" y="1794600"/>
            <a:ext cx="2384436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 descr="C:\Users\Danik\Desktop\sochi_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31" y="1772816"/>
            <a:ext cx="2363005" cy="163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TextBox 17"/>
          <p:cNvSpPr txBox="1"/>
          <p:nvPr/>
        </p:nvSpPr>
        <p:spPr>
          <a:xfrm>
            <a:off x="4067175" y="3336231"/>
            <a:ext cx="4741863" cy="368300"/>
          </a:xfrm>
          <a:prstGeom prst="rect">
            <a:avLst/>
          </a:prstGeom>
          <a:noFill/>
          <a:ln>
            <a:noFill/>
          </a:ln>
          <a:effectLst>
            <a:outerShdw blurRad="177800" dist="1003300" dir="8640000" sx="87000" sy="87000" algn="r" rotWithShape="0">
              <a:prstClr val="black">
                <a:alpha val="42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Специальность: 5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В050400 Журналистика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51720" y="6361113"/>
            <a:ext cx="6888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5В040200 Инструментальное исполнительство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349250" y="26988"/>
            <a:ext cx="8445500" cy="758825"/>
            <a:chOff x="346874" y="1041432"/>
            <a:chExt cx="8445861" cy="759115"/>
          </a:xfrm>
        </p:grpSpPr>
        <p:grpSp>
          <p:nvGrpSpPr>
            <p:cNvPr id="5" name="Группа 33"/>
            <p:cNvGrpSpPr>
              <a:grpSpLocks/>
            </p:cNvGrpSpPr>
            <p:nvPr/>
          </p:nvGrpSpPr>
          <p:grpSpPr bwMode="auto">
            <a:xfrm>
              <a:off x="596122" y="1089075"/>
              <a:ext cx="8196613" cy="689239"/>
              <a:chOff x="596122" y="1089075"/>
              <a:chExt cx="8196613" cy="689239"/>
            </a:xfrm>
          </p:grpSpPr>
          <p:sp>
            <p:nvSpPr>
              <p:cNvPr id="31" name="Скругленный прямоугольник 30"/>
              <p:cNvSpPr/>
              <p:nvPr/>
            </p:nvSpPr>
            <p:spPr bwMode="auto">
              <a:xfrm>
                <a:off x="596123" y="1089075"/>
                <a:ext cx="8196612" cy="689238"/>
              </a:xfrm>
              <a:prstGeom prst="roundRect">
                <a:avLst/>
              </a:prstGeom>
              <a:solidFill>
                <a:srgbClr val="2A65AC">
                  <a:alpha val="9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TextBox 18"/>
              <p:cNvSpPr txBox="1">
                <a:spLocks noChangeArrowheads="1"/>
              </p:cNvSpPr>
              <p:nvPr/>
            </p:nvSpPr>
            <p:spPr bwMode="auto">
              <a:xfrm>
                <a:off x="1202780" y="1266412"/>
                <a:ext cx="7548563" cy="36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ПРЕДПРИЯТИЙ-ПАРТНЕРОВ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34"/>
            <p:cNvGrpSpPr>
              <a:grpSpLocks/>
            </p:cNvGrpSpPr>
            <p:nvPr/>
          </p:nvGrpSpPr>
          <p:grpSpPr bwMode="auto">
            <a:xfrm>
              <a:off x="346874" y="1041432"/>
              <a:ext cx="785847" cy="759115"/>
              <a:chOff x="-844104" y="143062"/>
              <a:chExt cx="785127" cy="758800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-844104" y="143062"/>
                <a:ext cx="785127" cy="75880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-652120" y="226740"/>
                <a:ext cx="411932" cy="5847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kk-KZ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73803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6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8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9592" y="251356"/>
            <a:ext cx="7559713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Программа обучения студентов по дуальной системе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041784" y="5354052"/>
            <a:ext cx="3258408" cy="1243300"/>
            <a:chOff x="5796137" y="5229200"/>
            <a:chExt cx="3258408" cy="12433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836808" y="5293047"/>
              <a:ext cx="3117358" cy="1179453"/>
            </a:xfrm>
            <a:prstGeom prst="roundRect">
              <a:avLst/>
            </a:prstGeom>
            <a:solidFill>
              <a:schemeClr val="tx2">
                <a:lumMod val="75000"/>
                <a:alpha val="18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836807" y="6011223"/>
              <a:ext cx="311735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308304" y="5517232"/>
              <a:ext cx="0" cy="95526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5796137" y="5517232"/>
              <a:ext cx="151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Академическая программа</a:t>
              </a:r>
              <a:endParaRPr lang="ru-RU" sz="1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236296" y="5531719"/>
              <a:ext cx="1818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Производственная программа</a:t>
              </a:r>
              <a:endParaRPr lang="ru-RU" sz="1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516216" y="5229200"/>
              <a:ext cx="1601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Объем часов</a:t>
              </a:r>
              <a:endParaRPr lang="ru-RU" dirty="0"/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228184" y="5949280"/>
              <a:ext cx="1080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345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7779518" y="5949280"/>
              <a:ext cx="1040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345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836808" y="5517232"/>
              <a:ext cx="308756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-7938" y="770458"/>
            <a:ext cx="4240534" cy="4328778"/>
            <a:chOff x="-7938" y="770458"/>
            <a:chExt cx="4240534" cy="4328778"/>
          </a:xfrm>
        </p:grpSpPr>
        <p:pic>
          <p:nvPicPr>
            <p:cNvPr id="1025" name="Picture 1" descr="C:\Users\Danik\Desktop\%D0%B6%D1%83%D1%80%D0%BD%D0%B0%D0%BB%D0%B8%D1%81%D1%82%D0%B8%D0%BA%D0%B0-%D0%B8-%D0%B1%D0%BB%D0%BE%D0%B3%D0%B3%D0%B5%D1%80%D1%81%D1%82%D0%B2%D0%B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8" y="770458"/>
              <a:ext cx="4240534" cy="4328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Группа 43"/>
            <p:cNvGrpSpPr/>
            <p:nvPr/>
          </p:nvGrpSpPr>
          <p:grpSpPr>
            <a:xfrm>
              <a:off x="-7938" y="842466"/>
              <a:ext cx="4240534" cy="4240534"/>
              <a:chOff x="-7938" y="842466"/>
              <a:chExt cx="4240534" cy="4240534"/>
            </a:xfrm>
          </p:grpSpPr>
          <p:sp>
            <p:nvSpPr>
              <p:cNvPr id="14" name="Oval 28"/>
              <p:cNvSpPr>
                <a:spLocks noChangeArrowheads="1"/>
              </p:cNvSpPr>
              <p:nvPr/>
            </p:nvSpPr>
            <p:spPr bwMode="auto">
              <a:xfrm>
                <a:off x="-7938" y="842466"/>
                <a:ext cx="4240534" cy="4240534"/>
              </a:xfrm>
              <a:prstGeom prst="ellipse">
                <a:avLst/>
              </a:prstGeom>
              <a:noFill/>
              <a:ln w="38100" cmpd="dbl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5496" y="862572"/>
                <a:ext cx="4147890" cy="41910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35496" y="2300679"/>
                <a:ext cx="4176464" cy="12003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spc="50" dirty="0">
                    <a:ln w="11430"/>
                    <a:solidFill>
                      <a:srgbClr val="2A65AC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5В050400 </a:t>
                </a:r>
                <a:r>
                  <a:rPr lang="ru-RU" sz="3600" b="1" spc="50" dirty="0" smtClean="0">
                    <a:ln w="11430"/>
                    <a:solidFill>
                      <a:srgbClr val="2A65AC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Журналистика</a:t>
                </a:r>
                <a:endParaRPr lang="en-US" sz="3600" b="1" spc="50" dirty="0" smtClean="0">
                  <a:ln w="11430"/>
                  <a:solidFill>
                    <a:srgbClr val="2A65A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917540" y="457598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курс</a:t>
            </a:r>
            <a:endParaRPr lang="ru-RU" sz="2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6192688" y="1268760"/>
            <a:ext cx="2843808" cy="5478424"/>
            <a:chOff x="6192688" y="1262944"/>
            <a:chExt cx="2843808" cy="547842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207044" y="1262944"/>
              <a:ext cx="2829452" cy="5478424"/>
            </a:xfrm>
            <a:prstGeom prst="roundRect">
              <a:avLst>
                <a:gd name="adj" fmla="val 7037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192688" y="1262944"/>
              <a:ext cx="2843808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Основы конструирования и детали машин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Теория машин и механизмов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Гидравлика и </a:t>
              </a:r>
              <a:r>
                <a:rPr lang="ru-RU" sz="1400" dirty="0" err="1"/>
                <a:t>гидропневмопривод</a:t>
              </a:r>
              <a:r>
                <a:rPr lang="ru-RU" sz="1400" dirty="0"/>
                <a:t>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Основы </a:t>
              </a:r>
              <a:r>
                <a:rPr lang="ru-RU" sz="1400"/>
                <a:t>безопасности </a:t>
              </a:r>
              <a:r>
                <a:rPr lang="ru-RU" sz="1400" smtClean="0"/>
                <a:t>жи</a:t>
              </a:r>
              <a:r>
                <a:rPr lang="ru-RU" sz="1400"/>
                <a:t>з</a:t>
              </a:r>
              <a:r>
                <a:rPr lang="ru-RU" sz="1400" smtClean="0"/>
                <a:t>недеятельности </a:t>
              </a:r>
              <a:endParaRPr lang="ru-RU" sz="1400" dirty="0"/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Проектирование и производство металлорежущих инструментов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Технология производства машин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Машинная графика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Проектирование и производство заготовок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Социология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Технологическая подготовка производства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Охрана труда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Физика 2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Профессионально-ориентированный ИЯ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Производственная практика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363866" y="1916832"/>
            <a:ext cx="1603709" cy="2053098"/>
            <a:chOff x="4363866" y="1916832"/>
            <a:chExt cx="1603709" cy="205309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427984" y="2943381"/>
              <a:ext cx="1475469" cy="1026549"/>
            </a:xfrm>
            <a:prstGeom prst="roundRect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427984" y="1916832"/>
              <a:ext cx="1475469" cy="2053098"/>
            </a:xfrm>
            <a:prstGeom prst="roundRect">
              <a:avLst>
                <a:gd name="adj" fmla="val 1236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3866" y="2132967"/>
              <a:ext cx="1603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Теория </a:t>
              </a:r>
            </a:p>
            <a:p>
              <a:pPr algn="ctr"/>
              <a:r>
                <a:rPr lang="en-US" dirty="0" smtClean="0"/>
                <a:t>12</a:t>
              </a:r>
              <a:r>
                <a:rPr lang="ru-RU" dirty="0" smtClean="0"/>
                <a:t>9 кредитов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5617" y="3000434"/>
              <a:ext cx="1458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Практика</a:t>
              </a:r>
            </a:p>
            <a:p>
              <a:pPr algn="ctr"/>
              <a:r>
                <a:rPr lang="en-US" dirty="0" smtClean="0"/>
                <a:t>11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</p:grpSp>
      <p:sp>
        <p:nvSpPr>
          <p:cNvPr id="42" name="Стрелка вправо 41"/>
          <p:cNvSpPr/>
          <p:nvPr/>
        </p:nvSpPr>
        <p:spPr>
          <a:xfrm>
            <a:off x="5903453" y="2780928"/>
            <a:ext cx="324731" cy="539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3432572" y="802804"/>
            <a:ext cx="4051374" cy="393948"/>
            <a:chOff x="3432572" y="802804"/>
            <a:chExt cx="4051374" cy="39394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3635896" y="858145"/>
              <a:ext cx="3672408" cy="338607"/>
            </a:xfrm>
            <a:prstGeom prst="round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32572" y="802804"/>
              <a:ext cx="4051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Дуальная система обучения</a:t>
              </a:r>
              <a:endParaRPr lang="ru-RU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2473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9592" y="251356"/>
            <a:ext cx="7559713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Программа обучения студентов по дуальной системе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3059832" y="5210036"/>
            <a:ext cx="3258408" cy="1243300"/>
            <a:chOff x="5796137" y="5229200"/>
            <a:chExt cx="3258408" cy="12433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836808" y="5293047"/>
              <a:ext cx="3117358" cy="1179453"/>
            </a:xfrm>
            <a:prstGeom prst="roundRect">
              <a:avLst/>
            </a:prstGeom>
            <a:solidFill>
              <a:schemeClr val="tx2">
                <a:lumMod val="75000"/>
                <a:alpha val="18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836807" y="6011223"/>
              <a:ext cx="311735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308304" y="5517232"/>
              <a:ext cx="0" cy="95526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5796137" y="5517232"/>
              <a:ext cx="151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Академическая программа</a:t>
              </a:r>
              <a:endParaRPr lang="ru-RU" sz="14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236296" y="5531719"/>
              <a:ext cx="1818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Производственная программа</a:t>
              </a:r>
              <a:endParaRPr lang="ru-RU" sz="14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516216" y="5229200"/>
              <a:ext cx="1601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Объем часов</a:t>
              </a:r>
              <a:endParaRPr lang="ru-RU" dirty="0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6228184" y="5949280"/>
              <a:ext cx="1080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60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7779518" y="5949280"/>
              <a:ext cx="1040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206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836808" y="5517232"/>
              <a:ext cx="308756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-7938" y="842466"/>
            <a:ext cx="4248471" cy="4240534"/>
            <a:chOff x="-7938" y="842466"/>
            <a:chExt cx="4248471" cy="4240534"/>
          </a:xfrm>
        </p:grpSpPr>
        <p:pic>
          <p:nvPicPr>
            <p:cNvPr id="2050" name="Picture 2" descr="C:\Users\Danik\Desktop\15_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35000" contrast="-6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4066"/>
              <a:ext cx="4240533" cy="41313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Овал 41"/>
            <p:cNvSpPr/>
            <p:nvPr/>
          </p:nvSpPr>
          <p:spPr>
            <a:xfrm>
              <a:off x="35496" y="862572"/>
              <a:ext cx="4147890" cy="41910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-7938" y="842466"/>
              <a:ext cx="4240534" cy="4240534"/>
            </a:xfrm>
            <a:prstGeom prst="ellipse">
              <a:avLst/>
            </a:prstGeom>
            <a:noFill/>
            <a:ln w="38100" cmpd="dbl">
              <a:solidFill>
                <a:schemeClr val="tx2">
                  <a:lumMod val="7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5496" y="2279774"/>
              <a:ext cx="4176464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>
                  <a:ln w="1143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5В071200 Машиностроение</a:t>
              </a:r>
              <a:endParaRPr lang="en-US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572000" y="429309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ru-RU" sz="2400" dirty="0" smtClean="0"/>
              <a:t> курс</a:t>
            </a:r>
            <a:endParaRPr lang="ru-RU" sz="2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92688" y="1166238"/>
            <a:ext cx="2843808" cy="5909310"/>
            <a:chOff x="6192688" y="1166238"/>
            <a:chExt cx="2843808" cy="590931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207044" y="1172136"/>
              <a:ext cx="2829452" cy="5685864"/>
            </a:xfrm>
            <a:prstGeom prst="roundRect">
              <a:avLst>
                <a:gd name="adj" fmla="val 7037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192688" y="1166238"/>
              <a:ext cx="284380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Менеджмент и маркетинг журналистики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История мировой литературы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История казахской литературы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Стилистика и редактирование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Организация работы редакции газеты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Издательское дело в Казахстане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Язык и стиль средств массовой коммуникации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Журналистика в мире политики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Мастер класс по журналистике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Творческая мастерская публициста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 err="1"/>
                <a:t>Расследовательская</a:t>
              </a:r>
              <a:r>
                <a:rPr lang="ru-RU" sz="1400" dirty="0"/>
                <a:t> журналистика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Аналитическая журналистика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Практическая стилистика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Производственная практика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63865" y="1916832"/>
            <a:ext cx="1603709" cy="2053098"/>
            <a:chOff x="4363865" y="1916832"/>
            <a:chExt cx="1603709" cy="205309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427984" y="2943381"/>
              <a:ext cx="1475469" cy="1026549"/>
            </a:xfrm>
            <a:prstGeom prst="roundRect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427984" y="1916832"/>
              <a:ext cx="1475469" cy="2053098"/>
            </a:xfrm>
            <a:prstGeom prst="roundRect">
              <a:avLst>
                <a:gd name="adj" fmla="val 1236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63865" y="2132967"/>
              <a:ext cx="1603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Теория </a:t>
              </a:r>
            </a:p>
            <a:p>
              <a:pPr algn="ctr"/>
              <a:r>
                <a:rPr lang="en-US" dirty="0" smtClean="0"/>
                <a:t>129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51177" y="3000434"/>
              <a:ext cx="1347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Практика</a:t>
              </a:r>
            </a:p>
            <a:p>
              <a:pPr algn="ctr"/>
              <a:r>
                <a:rPr lang="en-US" dirty="0"/>
                <a:t>8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</p:grpSp>
      <p:sp>
        <p:nvSpPr>
          <p:cNvPr id="67" name="Стрелка вправо 66"/>
          <p:cNvSpPr/>
          <p:nvPr/>
        </p:nvSpPr>
        <p:spPr>
          <a:xfrm>
            <a:off x="5940153" y="2852936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3432572" y="743496"/>
            <a:ext cx="4051374" cy="393948"/>
            <a:chOff x="3432572" y="802804"/>
            <a:chExt cx="4051374" cy="39394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635896" y="858145"/>
              <a:ext cx="3672408" cy="338607"/>
            </a:xfrm>
            <a:prstGeom prst="round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32572" y="802804"/>
              <a:ext cx="4051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Дуальная система обучения</a:t>
              </a:r>
              <a:endParaRPr lang="ru-RU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1803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9592" y="251356"/>
            <a:ext cx="7559713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Программа обучения студентов по дуальной системе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5940152" y="4509120"/>
            <a:ext cx="3258408" cy="1243300"/>
            <a:chOff x="5796137" y="5229200"/>
            <a:chExt cx="3258408" cy="12433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836808" y="5293047"/>
              <a:ext cx="3117358" cy="1179453"/>
            </a:xfrm>
            <a:prstGeom prst="roundRect">
              <a:avLst/>
            </a:prstGeom>
            <a:solidFill>
              <a:schemeClr val="tx2">
                <a:lumMod val="75000"/>
                <a:alpha val="18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836807" y="6011223"/>
              <a:ext cx="3087570" cy="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308304" y="5517232"/>
              <a:ext cx="0" cy="95526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5796137" y="5517232"/>
              <a:ext cx="151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Академическая программа</a:t>
              </a:r>
              <a:endParaRPr lang="ru-RU" sz="1400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236296" y="5531719"/>
              <a:ext cx="1818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Производственная программа</a:t>
              </a:r>
              <a:endParaRPr lang="ru-RU" sz="14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516216" y="5229200"/>
              <a:ext cx="1601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Объем часов</a:t>
              </a:r>
              <a:endParaRPr lang="ru-RU" dirty="0"/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6228184" y="5949280"/>
              <a:ext cx="1080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86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779518" y="5949280"/>
              <a:ext cx="1040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349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836808" y="5517232"/>
              <a:ext cx="308756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-7938" y="842466"/>
            <a:ext cx="4248472" cy="4260805"/>
            <a:chOff x="-7938" y="842466"/>
            <a:chExt cx="4248472" cy="4260805"/>
          </a:xfrm>
        </p:grpSpPr>
        <p:pic>
          <p:nvPicPr>
            <p:cNvPr id="34" name="Picture 3" descr="C:\Users\Danik\Desktop\594ab1d81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8" y="897597"/>
              <a:ext cx="4248472" cy="42056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/>
            <p:cNvSpPr/>
            <p:nvPr/>
          </p:nvSpPr>
          <p:spPr>
            <a:xfrm>
              <a:off x="35496" y="862572"/>
              <a:ext cx="4147890" cy="41910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-7938" y="842466"/>
              <a:ext cx="4240534" cy="4240534"/>
            </a:xfrm>
            <a:prstGeom prst="ellipse">
              <a:avLst/>
            </a:prstGeom>
            <a:noFill/>
            <a:ln w="38100" cmpd="dbl">
              <a:solidFill>
                <a:schemeClr val="tx2">
                  <a:lumMod val="7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5496" y="2372687"/>
              <a:ext cx="417646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spc="50" dirty="0">
                  <a:ln w="11430"/>
                  <a:solidFill>
                    <a:srgbClr val="2A65A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5В071700 Теплоэнергетика</a:t>
              </a:r>
              <a:endParaRPr lang="en-US" sz="3600" b="1" spc="50" dirty="0" smtClean="0">
                <a:ln w="11430"/>
                <a:solidFill>
                  <a:srgbClr val="2A65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917540" y="457598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курс</a:t>
            </a: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207044" y="2132966"/>
            <a:ext cx="2843808" cy="2443021"/>
            <a:chOff x="6207044" y="2132966"/>
            <a:chExt cx="2843808" cy="244302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207044" y="2132966"/>
              <a:ext cx="2829452" cy="2443021"/>
            </a:xfrm>
            <a:prstGeom prst="roundRect">
              <a:avLst>
                <a:gd name="adj" fmla="val 7037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207044" y="2213926"/>
              <a:ext cx="284380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Охрана и техника безопасности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Водно-химические режимы ТЭС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Монтаж, наладка и эксплуатация </a:t>
              </a:r>
              <a:r>
                <a:rPr lang="ru-RU" sz="1400" dirty="0" err="1"/>
                <a:t>энергооборудования</a:t>
              </a:r>
              <a:r>
                <a:rPr lang="ru-RU" sz="1400" dirty="0"/>
                <a:t> 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Инженерная экология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Экономика отрасли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Преддипломная практика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63866" y="1916832"/>
            <a:ext cx="1603709" cy="2053098"/>
            <a:chOff x="4363866" y="1916832"/>
            <a:chExt cx="1603709" cy="205309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427984" y="2943381"/>
              <a:ext cx="1475469" cy="1026549"/>
            </a:xfrm>
            <a:prstGeom prst="roundRect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427984" y="1916832"/>
              <a:ext cx="1475469" cy="2053098"/>
            </a:xfrm>
            <a:prstGeom prst="roundRect">
              <a:avLst>
                <a:gd name="adj" fmla="val 1236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63866" y="2132967"/>
              <a:ext cx="1603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Теория </a:t>
              </a:r>
            </a:p>
            <a:p>
              <a:pPr algn="ctr"/>
              <a:r>
                <a:rPr lang="en-US" dirty="0" smtClean="0"/>
                <a:t>12</a:t>
              </a:r>
              <a:r>
                <a:rPr lang="ru-RU" dirty="0" smtClean="0"/>
                <a:t>9 кредитов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87056" y="3000434"/>
              <a:ext cx="1475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Практика</a:t>
              </a:r>
            </a:p>
            <a:p>
              <a:pPr algn="ctr"/>
              <a:r>
                <a:rPr lang="ru-RU" dirty="0" smtClean="0"/>
                <a:t>1</a:t>
              </a:r>
              <a:r>
                <a:rPr lang="en-US" dirty="0" smtClean="0"/>
                <a:t>6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</p:grpSp>
      <p:sp>
        <p:nvSpPr>
          <p:cNvPr id="63" name="Стрелка вправо 62"/>
          <p:cNvSpPr/>
          <p:nvPr/>
        </p:nvSpPr>
        <p:spPr>
          <a:xfrm>
            <a:off x="5903453" y="2817802"/>
            <a:ext cx="324731" cy="467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3432572" y="802804"/>
            <a:ext cx="4051374" cy="393948"/>
            <a:chOff x="3432572" y="802804"/>
            <a:chExt cx="4051374" cy="393948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3635896" y="858145"/>
              <a:ext cx="3672408" cy="338607"/>
            </a:xfrm>
            <a:prstGeom prst="round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32572" y="802804"/>
              <a:ext cx="4051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Дуальная система обучения</a:t>
              </a:r>
              <a:endParaRPr lang="ru-RU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17613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9592" y="251356"/>
            <a:ext cx="7559713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Программа обучения студентов по дуальной системе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0" y="765175"/>
            <a:ext cx="9144000" cy="0"/>
          </a:xfrm>
          <a:prstGeom prst="line">
            <a:avLst/>
          </a:prstGeom>
          <a:ln w="12700">
            <a:solidFill>
              <a:srgbClr val="2A65A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-7938" y="738188"/>
            <a:ext cx="1619251" cy="0"/>
          </a:xfrm>
          <a:prstGeom prst="line">
            <a:avLst/>
          </a:prstGeom>
          <a:ln>
            <a:solidFill>
              <a:srgbClr val="2A65A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3041784" y="5013176"/>
            <a:ext cx="3258408" cy="1243300"/>
            <a:chOff x="5796137" y="5229200"/>
            <a:chExt cx="3258408" cy="12433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836808" y="5293047"/>
              <a:ext cx="3117358" cy="1179453"/>
            </a:xfrm>
            <a:prstGeom prst="roundRect">
              <a:avLst/>
            </a:prstGeom>
            <a:solidFill>
              <a:schemeClr val="tx2">
                <a:lumMod val="75000"/>
                <a:alpha val="18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836807" y="6011223"/>
              <a:ext cx="3087570" cy="2291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308304" y="5517232"/>
              <a:ext cx="0" cy="95526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5796137" y="5517232"/>
              <a:ext cx="151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Академическая программа</a:t>
              </a:r>
              <a:endParaRPr lang="ru-RU" sz="1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36296" y="5531719"/>
              <a:ext cx="1818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Производственная программа</a:t>
              </a:r>
              <a:endParaRPr lang="ru-RU" sz="14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516216" y="5229200"/>
              <a:ext cx="1601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Объем часов</a:t>
              </a:r>
              <a:endParaRPr lang="ru-RU" dirty="0"/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6228184" y="5949280"/>
              <a:ext cx="10801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346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7779518" y="5949280"/>
              <a:ext cx="1040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Calibri" pitchFamily="34" charset="0"/>
                </a:rPr>
                <a:t>119</a:t>
              </a:r>
              <a:endParaRPr lang="ru-RU" sz="2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836808" y="5517232"/>
              <a:ext cx="3087569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-7938" y="842466"/>
            <a:ext cx="4256024" cy="4329283"/>
            <a:chOff x="-7938" y="842466"/>
            <a:chExt cx="4256024" cy="4329283"/>
          </a:xfrm>
        </p:grpSpPr>
        <p:pic>
          <p:nvPicPr>
            <p:cNvPr id="3077" name="Picture 5" descr="C:\Users\Danik\Desktop\IMG_334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" y="858145"/>
              <a:ext cx="4240535" cy="42091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Группа 54"/>
            <p:cNvGrpSpPr/>
            <p:nvPr/>
          </p:nvGrpSpPr>
          <p:grpSpPr>
            <a:xfrm>
              <a:off x="-7938" y="842466"/>
              <a:ext cx="4240534" cy="4329283"/>
              <a:chOff x="-7938" y="842466"/>
              <a:chExt cx="4240534" cy="4329283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0" y="980728"/>
                <a:ext cx="4147890" cy="41910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Oval 28"/>
              <p:cNvSpPr>
                <a:spLocks noChangeArrowheads="1"/>
              </p:cNvSpPr>
              <p:nvPr/>
            </p:nvSpPr>
            <p:spPr bwMode="auto">
              <a:xfrm>
                <a:off x="-7938" y="842466"/>
                <a:ext cx="4240534" cy="4240534"/>
              </a:xfrm>
              <a:prstGeom prst="ellipse">
                <a:avLst/>
              </a:prstGeom>
              <a:noFill/>
              <a:ln w="38100" cmpd="dbl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35496" y="2260029"/>
                <a:ext cx="4176464" cy="138499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spc="50" dirty="0">
                    <a:ln w="1143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5В040200 Инструментальное исполнительство</a:t>
                </a: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3917540" y="457598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курс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192688" y="1268760"/>
            <a:ext cx="2843808" cy="5047536"/>
            <a:chOff x="6192688" y="1268760"/>
            <a:chExt cx="2843808" cy="504753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6207044" y="1268760"/>
              <a:ext cx="2829452" cy="5047536"/>
            </a:xfrm>
            <a:prstGeom prst="roundRect">
              <a:avLst>
                <a:gd name="adj" fmla="val 7037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192688" y="1268760"/>
              <a:ext cx="2843808" cy="5047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Специальность 3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Анализ музыкальных произведений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Камерный ансамбль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Песенная культура Павлодарского </a:t>
              </a:r>
              <a:r>
                <a:rPr lang="ru-RU" sz="1400" dirty="0" err="1"/>
                <a:t>Прииртышья</a:t>
              </a:r>
              <a:r>
                <a:rPr lang="ru-RU" sz="1400" dirty="0"/>
                <a:t>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Музыкальная педагогика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 err="1"/>
                <a:t>Эстрадно</a:t>
              </a:r>
              <a:r>
                <a:rPr lang="ru-RU" sz="1400" dirty="0"/>
                <a:t>-джазовое сольфеджио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Методика ведения научного исследования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Мировая художественная культура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Оркестровый класс 3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Исполнительское мастерство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Оркестровое </a:t>
              </a:r>
              <a:r>
                <a:rPr lang="ru-RU" sz="1400" dirty="0" err="1"/>
                <a:t>дирижирование</a:t>
              </a:r>
              <a:r>
                <a:rPr lang="ru-RU" sz="1400" dirty="0"/>
                <a:t>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Инструментовка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Педагогическая (исполнительская) практика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400" dirty="0"/>
                <a:t>Педагогическая (непрерывная) практика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63865" y="1916832"/>
            <a:ext cx="1603709" cy="2053098"/>
            <a:chOff x="4363865" y="1916832"/>
            <a:chExt cx="1603709" cy="205309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427984" y="2943381"/>
              <a:ext cx="1475469" cy="1026549"/>
            </a:xfrm>
            <a:prstGeom prst="roundRect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427984" y="1916832"/>
              <a:ext cx="1475469" cy="2053098"/>
            </a:xfrm>
            <a:prstGeom prst="roundRect">
              <a:avLst>
                <a:gd name="adj" fmla="val 1236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63865" y="2132967"/>
              <a:ext cx="1603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Теория </a:t>
              </a:r>
            </a:p>
            <a:p>
              <a:pPr algn="ctr"/>
              <a:r>
                <a:rPr lang="en-US" dirty="0" smtClean="0"/>
                <a:t>136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87056" y="3000434"/>
              <a:ext cx="1475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Практика</a:t>
              </a:r>
            </a:p>
            <a:p>
              <a:pPr algn="ctr"/>
              <a:r>
                <a:rPr lang="ru-RU" dirty="0" smtClean="0"/>
                <a:t>1</a:t>
              </a:r>
              <a:r>
                <a:rPr lang="en-US" dirty="0" smtClean="0"/>
                <a:t>0</a:t>
              </a:r>
              <a:r>
                <a:rPr lang="ru-RU" dirty="0" smtClean="0"/>
                <a:t> кредитов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32572" y="802804"/>
            <a:ext cx="4051374" cy="393948"/>
            <a:chOff x="3432572" y="802804"/>
            <a:chExt cx="4051374" cy="3939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35896" y="858145"/>
              <a:ext cx="3672408" cy="338607"/>
            </a:xfrm>
            <a:prstGeom prst="round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32572" y="802804"/>
              <a:ext cx="4051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Дуальная система обучения</a:t>
              </a:r>
              <a:endParaRPr lang="ru-RU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0" name="Стрелка вправо 69"/>
          <p:cNvSpPr/>
          <p:nvPr/>
        </p:nvSpPr>
        <p:spPr>
          <a:xfrm>
            <a:off x="5903453" y="2780928"/>
            <a:ext cx="324731" cy="467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613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4258</TotalTime>
  <Words>763</Words>
  <Application>Microsoft Office PowerPoint</Application>
  <PresentationFormat>Экран (4:3)</PresentationFormat>
  <Paragraphs>181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Даник</dc:creator>
  <cp:lastModifiedBy>ПК</cp:lastModifiedBy>
  <cp:revision>469</cp:revision>
  <cp:lastPrinted>2013-01-17T08:11:48Z</cp:lastPrinted>
  <dcterms:created xsi:type="dcterms:W3CDTF">2011-06-14T12:40:23Z</dcterms:created>
  <dcterms:modified xsi:type="dcterms:W3CDTF">2014-03-30T16:30:14Z</dcterms:modified>
</cp:coreProperties>
</file>